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009" r:id="rId2"/>
    <p:sldId id="1010" r:id="rId3"/>
    <p:sldId id="1011" r:id="rId4"/>
    <p:sldId id="1017" r:id="rId5"/>
    <p:sldId id="1013" r:id="rId6"/>
    <p:sldId id="1015" r:id="rId7"/>
    <p:sldId id="1016" r:id="rId8"/>
    <p:sldId id="1014" r:id="rId9"/>
    <p:sldId id="1018" r:id="rId10"/>
    <p:sldId id="1020" r:id="rId11"/>
    <p:sldId id="1019" r:id="rId12"/>
    <p:sldId id="102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ge Classification" id="{19C539E0-5EE1-E64B-BF4D-AAABA65D8F46}">
          <p14:sldIdLst>
            <p14:sldId id="1009"/>
            <p14:sldId id="1010"/>
            <p14:sldId id="1011"/>
            <p14:sldId id="1017"/>
            <p14:sldId id="1013"/>
            <p14:sldId id="1015"/>
            <p14:sldId id="1016"/>
            <p14:sldId id="1014"/>
            <p14:sldId id="1018"/>
            <p14:sldId id="1020"/>
            <p14:sldId id="1019"/>
            <p14:sldId id="102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C5C8B"/>
    <a:srgbClr val="FF3300"/>
    <a:srgbClr val="0000FF"/>
    <a:srgbClr val="FF0000"/>
    <a:srgbClr val="0080FF"/>
    <a:srgbClr val="3F5842"/>
    <a:srgbClr val="595A5A"/>
    <a:srgbClr val="A32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1791" autoAdjust="0"/>
  </p:normalViewPr>
  <p:slideViewPr>
    <p:cSldViewPr snapToObjects="1">
      <p:cViewPr>
        <p:scale>
          <a:sx n="99" d="100"/>
          <a:sy n="99" d="100"/>
        </p:scale>
        <p:origin x="-488" y="-80"/>
      </p:cViewPr>
      <p:guideLst>
        <p:guide orient="horz" pos="2926"/>
        <p:guide orient="horz" pos="1392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 snapToObjects="1">
      <p:cViewPr varScale="1">
        <p:scale>
          <a:sx n="107" d="100"/>
          <a:sy n="107" d="100"/>
        </p:scale>
        <p:origin x="-245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4/27/14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neuroscience where people use features of objects to identify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Advantage</a:t>
            </a:r>
            <a:r>
              <a:rPr lang="en-US" baseline="0" dirty="0" smtClean="0"/>
              <a:t> in that we can use less training data (expensive) and more unlabeled data (cheap)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interesting part is pre-processing</a:t>
            </a:r>
            <a:r>
              <a:rPr lang="en-US" baseline="0" dirty="0" smtClean="0"/>
              <a:t> and lesser in training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Reducing dimensionality for training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Patches</a:t>
            </a:r>
            <a:r>
              <a:rPr lang="en-US" baseline="0" dirty="0" smtClean="0"/>
              <a:t> might be 8x8 blocks of a 32x32 pixel image.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Patches take advantage of the fact that key features are likely to be in the middle of the picture.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of normalizing and whitening as removing useless information such as brightness or learning that adjacent pixels have similar colors.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K-means definition.</a:t>
            </a:r>
          </a:p>
          <a:p>
            <a:endParaRPr lang="en-US" dirty="0" smtClean="0"/>
          </a:p>
          <a:p>
            <a:r>
              <a:rPr lang="en-US" dirty="0" smtClean="0"/>
              <a:t>Similar to Gabor filters</a:t>
            </a:r>
            <a:r>
              <a:rPr lang="en-US" baseline="0" dirty="0" smtClean="0"/>
              <a:t> which are approximations of the way the brain breaks down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baseline="0" dirty="0" smtClean="0"/>
              <a:t> is patch and j is centroid.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4/27/14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4/27/14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4/27/14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4/27/14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1.xml"/><Relationship Id="rId16" Type="http://schemas.openxmlformats.org/officeDocument/2006/relationships/tags" Target="../tags/tag2.xml"/><Relationship Id="rId17" Type="http://schemas.openxmlformats.org/officeDocument/2006/relationships/tags" Target="../tags/tag3.xml"/><Relationship Id="rId18" Type="http://schemas.openxmlformats.org/officeDocument/2006/relationships/tags" Target="../tags/tag4.xml"/><Relationship Id="rId19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pPr/>
              <a:t>4/27/14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~acoates/papers/coatesleeng_aistats_2011.pdf" TargetMode="External"/><Relationship Id="rId4" Type="http://schemas.openxmlformats.org/officeDocument/2006/relationships/hyperlink" Target="http://www.cs.toronto.edu/~kriz/cifa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nford.edu/~acoates/papers/coatesng_nntot201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Feature Learning for Object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Keith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9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Reducing Dimensionality and Classifying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Coates recommends pooling the results in an n x n grid.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 the k x n</a:t>
            </a:r>
            <a:r>
              <a:rPr lang="en-US" baseline="30000" dirty="0" smtClean="0"/>
              <a:t>2 </a:t>
            </a:r>
            <a:r>
              <a:rPr lang="en-US" dirty="0" smtClean="0"/>
              <a:t>vectors to a linear classifier.</a:t>
            </a:r>
          </a:p>
          <a:p>
            <a:pPr lvl="1"/>
            <a:r>
              <a:rPr lang="en-US" dirty="0" smtClean="0"/>
              <a:t>Used RBF-kernel SVM in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code on Cifar-10 and got a 50% accuracy.</a:t>
            </a:r>
          </a:p>
          <a:p>
            <a:pPr lvl="1"/>
            <a:r>
              <a:rPr lang="en-US" dirty="0" smtClean="0"/>
              <a:t>State of the art appears to be 89% </a:t>
            </a:r>
          </a:p>
          <a:p>
            <a:endParaRPr lang="en-US" dirty="0" smtClean="0"/>
          </a:p>
          <a:p>
            <a:r>
              <a:rPr lang="en-US" dirty="0" smtClean="0"/>
              <a:t>Try an independent dataset.</a:t>
            </a:r>
          </a:p>
          <a:p>
            <a:endParaRPr lang="en-US" dirty="0"/>
          </a:p>
          <a:p>
            <a:r>
              <a:rPr lang="en-US" dirty="0" smtClean="0"/>
              <a:t>Vary the distance 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A. Coates and A. Y. Ng. Learning feature representations with k-means. In Neural Networks: Tricks of the Trade, pages 561–580. Springer, 2012.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A. Coates, A. Y. Ng, and H. Lee. An analysis of single-layer networks in unsupervised feature learning. In International Conference on Artificial Intelligence and Statistics, pages 215–223, 2011.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http://www.cs.toronto.edu/~kriz/</a:t>
            </a:r>
            <a:r>
              <a:rPr lang="en-US" dirty="0" smtClean="0">
                <a:hlinkClick r:id="rId4"/>
              </a:rPr>
              <a:t>cifar.html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1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Images by feature identification in an unsupervised setting.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hou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23" y="2603033"/>
            <a:ext cx="4724400" cy="35125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191000" y="4419600"/>
            <a:ext cx="762000" cy="9906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3429000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96823" y="4648200"/>
            <a:ext cx="533400" cy="6096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1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 is from two papers by A. Coates, A. Y. Ng, and H. Lee.</a:t>
            </a:r>
          </a:p>
          <a:p>
            <a:endParaRPr lang="en-US" dirty="0" smtClean="0"/>
          </a:p>
          <a:p>
            <a:r>
              <a:rPr lang="en-US" dirty="0" smtClean="0"/>
              <a:t>Assume a large dataset with mostly relevant, unlabeled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Tested with Cifar-10 data-set.</a:t>
            </a:r>
          </a:p>
          <a:p>
            <a:pPr lvl="1"/>
            <a:r>
              <a:rPr lang="en-US" dirty="0" smtClean="0"/>
              <a:t>50,000 training images</a:t>
            </a:r>
          </a:p>
          <a:p>
            <a:pPr lvl="1"/>
            <a:r>
              <a:rPr lang="en-US" dirty="0" smtClean="0"/>
              <a:t>10,000 test images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Cifar-10</a:t>
            </a:r>
            <a:endParaRPr lang="en-US" dirty="0"/>
          </a:p>
        </p:txBody>
      </p:sp>
      <p:pic>
        <p:nvPicPr>
          <p:cNvPr id="6" name="Content Placeholder 5" descr="Screen Shot 2014-04-27 at 11.47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2" b="1266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>
                <a:cs typeface="Consolas"/>
              </a:rPr>
              <a:t>Pre-process to identify a set of features, which appear to be important in classifying. </a:t>
            </a:r>
          </a:p>
          <a:p>
            <a:endParaRPr lang="en-US" dirty="0">
              <a:cs typeface="Consolas"/>
            </a:endParaRPr>
          </a:p>
          <a:p>
            <a:r>
              <a:rPr lang="en-US" dirty="0" smtClean="0">
                <a:cs typeface="Consolas"/>
              </a:rPr>
              <a:t>For each </a:t>
            </a:r>
            <a:r>
              <a:rPr lang="en-US" dirty="0" smtClean="0">
                <a:cs typeface="Consolas"/>
              </a:rPr>
              <a:t>training example find the embedded features from before.</a:t>
            </a:r>
          </a:p>
          <a:p>
            <a:endParaRPr lang="en-US" dirty="0">
              <a:cs typeface="Consolas"/>
            </a:endParaRPr>
          </a:p>
          <a:p>
            <a:r>
              <a:rPr lang="en-US" dirty="0" smtClean="0">
                <a:cs typeface="Consolas"/>
              </a:rPr>
              <a:t>Use your favorite classifier to learn the feature-classification relationship.</a:t>
            </a:r>
            <a:endParaRPr lang="en-US" dirty="0" smtClean="0"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356" y="482470"/>
            <a:ext cx="849244" cy="479177"/>
          </a:xfrm>
          <a:prstGeom prst="rect">
            <a:avLst/>
          </a:prstGeom>
          <a:noFill/>
          <a:ln w="9525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kern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random patches from each image. </a:t>
            </a:r>
          </a:p>
          <a:p>
            <a:endParaRPr lang="en-US" dirty="0" smtClean="0"/>
          </a:p>
          <a:p>
            <a:r>
              <a:rPr lang="en-US" dirty="0" smtClean="0"/>
              <a:t>Normalize each patch so that it has mean 0 and variance 1.</a:t>
            </a:r>
          </a:p>
          <a:p>
            <a:endParaRPr lang="en-US" dirty="0"/>
          </a:p>
          <a:p>
            <a:r>
              <a:rPr lang="en-US" dirty="0" smtClean="0"/>
              <a:t>Whiten the patches to make the covariance matrix close to the identity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K-means to find the centroids for each patch.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patches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7" y="2557960"/>
            <a:ext cx="3826455" cy="334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107866"/>
            <a:ext cx="3085155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100-centroids from Cifar-10</a:t>
            </a:r>
            <a:endParaRPr lang="en-US" sz="2000" dirty="0" smtClean="0"/>
          </a:p>
        </p:txBody>
      </p:sp>
      <p:pic>
        <p:nvPicPr>
          <p:cNvPr id="7" name="Picture 6" descr="4449b5eaee4bcf71c7414a683d081a0bad1ab2b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9400"/>
            <a:ext cx="4300002" cy="2681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5745387"/>
            <a:ext cx="1580711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Gabor wavelet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401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Extract </a:t>
            </a:r>
            <a:r>
              <a:rPr lang="en-US" dirty="0" err="1" smtClean="0"/>
              <a:t>strided</a:t>
            </a:r>
            <a:r>
              <a:rPr lang="en-US" dirty="0" smtClean="0"/>
              <a:t> patches from the training/test images.</a:t>
            </a:r>
          </a:p>
          <a:p>
            <a:endParaRPr lang="en-US" dirty="0"/>
          </a:p>
          <a:p>
            <a:r>
              <a:rPr lang="en-US" dirty="0" smtClean="0"/>
              <a:t>Whiten and Normalize as before.</a:t>
            </a:r>
          </a:p>
          <a:p>
            <a:endParaRPr lang="en-US" dirty="0" smtClean="0"/>
          </a:p>
          <a:p>
            <a:r>
              <a:rPr lang="en-US" dirty="0" smtClean="0"/>
              <a:t>For each patch find its distance to the k centroids. </a:t>
            </a:r>
          </a:p>
          <a:p>
            <a:pPr lvl="1"/>
            <a:r>
              <a:rPr lang="en-US" dirty="0" smtClean="0"/>
              <a:t>Coates recommends using the following distance metric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= max(0,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hous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0" y="1828801"/>
            <a:ext cx="4276902" cy="3352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3909" y="1844105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73509" y="1857877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83109" y="1845067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92709" y="1857877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08242" y="1871649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21611" y="1871649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0054" y="1857877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2377505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65918" y="2391277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75518" y="2405049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85118" y="2405049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08242" y="2405049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40454" y="2391277"/>
            <a:ext cx="609600" cy="5334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50054" y="2391277"/>
            <a:ext cx="609600" cy="533400"/>
          </a:xfrm>
          <a:prstGeom prst="roundRect">
            <a:avLst/>
          </a:prstGeom>
          <a:solidFill>
            <a:srgbClr val="C0504D">
              <a:alpha val="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35" idx="1"/>
          </p:cNvCxnSpPr>
          <p:nvPr/>
        </p:nvCxnSpPr>
        <p:spPr>
          <a:xfrm>
            <a:off x="4759654" y="2657977"/>
            <a:ext cx="949893" cy="1209633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hous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08" t="16613" r="36" b="66633"/>
          <a:stretch/>
        </p:blipFill>
        <p:spPr>
          <a:xfrm>
            <a:off x="5719463" y="3572546"/>
            <a:ext cx="615800" cy="561764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709547" y="3600910"/>
            <a:ext cx="609600" cy="533400"/>
          </a:xfrm>
          <a:prstGeom prst="roundRect">
            <a:avLst/>
          </a:prstGeom>
          <a:solidFill>
            <a:srgbClr val="C0504D">
              <a:alpha val="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42" name="Picture 41" descr="Screen Shot 2014-04-28 at 12.29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84" y="1227388"/>
            <a:ext cx="700032" cy="5063565"/>
          </a:xfrm>
          <a:prstGeom prst="rect">
            <a:avLst/>
          </a:prstGeom>
        </p:spPr>
      </p:pic>
      <p:cxnSp>
        <p:nvCxnSpPr>
          <p:cNvPr id="44" name="Straight Connector 43"/>
          <p:cNvCxnSpPr>
            <a:stCxn id="33" idx="3"/>
          </p:cNvCxnSpPr>
          <p:nvPr/>
        </p:nvCxnSpPr>
        <p:spPr>
          <a:xfrm flipV="1">
            <a:off x="6335263" y="1600200"/>
            <a:ext cx="1360937" cy="2253228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3"/>
          </p:cNvCxnSpPr>
          <p:nvPr/>
        </p:nvCxnSpPr>
        <p:spPr>
          <a:xfrm flipV="1">
            <a:off x="6319147" y="2133600"/>
            <a:ext cx="1377053" cy="173401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 flipV="1">
            <a:off x="6319147" y="2657977"/>
            <a:ext cx="1377053" cy="1209633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6319147" y="3200400"/>
            <a:ext cx="1377053" cy="66721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3"/>
          </p:cNvCxnSpPr>
          <p:nvPr/>
        </p:nvCxnSpPr>
        <p:spPr>
          <a:xfrm flipV="1">
            <a:off x="6319147" y="3759171"/>
            <a:ext cx="1377053" cy="108439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3" idx="3"/>
          </p:cNvCxnSpPr>
          <p:nvPr/>
        </p:nvCxnSpPr>
        <p:spPr>
          <a:xfrm>
            <a:off x="6335263" y="3853428"/>
            <a:ext cx="1360937" cy="489972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3"/>
          </p:cNvCxnSpPr>
          <p:nvPr/>
        </p:nvCxnSpPr>
        <p:spPr>
          <a:xfrm>
            <a:off x="6319147" y="3867610"/>
            <a:ext cx="1377053" cy="100919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</p:cNvCxnSpPr>
          <p:nvPr/>
        </p:nvCxnSpPr>
        <p:spPr>
          <a:xfrm>
            <a:off x="6335263" y="3853428"/>
            <a:ext cx="1360937" cy="1556772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5" idx="3"/>
          </p:cNvCxnSpPr>
          <p:nvPr/>
        </p:nvCxnSpPr>
        <p:spPr>
          <a:xfrm>
            <a:off x="6319147" y="3867610"/>
            <a:ext cx="1377053" cy="207599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7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14050</TotalTime>
  <Words>535</Words>
  <Application>Microsoft Macintosh PowerPoint</Application>
  <PresentationFormat>On-screen Show (4:3)</PresentationFormat>
  <Paragraphs>88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</vt:lpstr>
      <vt:lpstr>Unsupervised Feature Learning for Object Classification</vt:lpstr>
      <vt:lpstr>The Problem</vt:lpstr>
      <vt:lpstr>The Setting</vt:lpstr>
      <vt:lpstr>Cifar-10</vt:lpstr>
      <vt:lpstr>High-Level Algorithm</vt:lpstr>
      <vt:lpstr>Pre-processing</vt:lpstr>
      <vt:lpstr>Pre-processing</vt:lpstr>
      <vt:lpstr>Finding the Features</vt:lpstr>
      <vt:lpstr>Finding the Features</vt:lpstr>
      <vt:lpstr>Reducing Dimensionality and Classifying</vt:lpstr>
      <vt:lpstr>Results and Future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Keith Miller</cp:lastModifiedBy>
  <cp:revision>5501</cp:revision>
  <dcterms:created xsi:type="dcterms:W3CDTF">2011-11-02T18:57:24Z</dcterms:created>
  <dcterms:modified xsi:type="dcterms:W3CDTF">2014-04-28T14:24:16Z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