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C10101-F111-41F1-81B1-512131B1E1B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EIE Timetabler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Procedimiento TS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3153600" cy="4906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06240" y="1314720"/>
            <a:ext cx="5829120" cy="2800080"/>
          </a:xfrm>
          <a:prstGeom prst="rect">
            <a:avLst/>
          </a:prstGeom>
        </p:spPr>
      </p:pic>
      <p:pic>
        <p:nvPicPr>
          <p:cNvPr descr="" id="5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291840"/>
            <a:ext cx="4754880" cy="395820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Criterio de terminación del proceso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4250880" cy="5363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Cuando ya se ha realizado un número de iteraciones k sin mejorar el valor de Z o cuando se considere que el valor obtenido es cercano al óptimo esperado.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Es mejor usar N*(x) en vez de N(x)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(N*(x) -&gt; entorno reducido)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N*(x) = N(x) – soluciones que están en la lista tabú 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Lista Tabú: lista de soluciones previamente visitadas en un pasado cercano (memoria a corto plazo)</a:t>
            </a:r>
            <a:endParaRPr/>
          </a:p>
        </p:txBody>
      </p:sp>
      <p:pic>
        <p:nvPicPr>
          <p:cNvPr descr="" id="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4846320"/>
            <a:ext cx="5829120" cy="205704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Sofisticación de TS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Diferentes tipos de memorias(corto y largo plazo)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Clasificación de atributos(recientes, frecuentes)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Tipos de estrategias. Diversificar o intensificar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EasyLocal++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Ofrece un conjunto de clases que implementan diferentes aspectos de búsquedas locales.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El usuario crea sus propias clases para definir  o describir el problema, pero no toma control del algoritmo.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6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4520" y="5217120"/>
            <a:ext cx="10079640" cy="456696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Como resolver el problema de Timetabling usando EasyLocal++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48640" y="1521360"/>
            <a:ext cx="9052560" cy="8281080"/>
          </a:xfrm>
          <a:prstGeom prst="rect">
            <a:avLst/>
          </a:prstGeom>
        </p:spPr>
        <p:txBody>
          <a:bodyPr bIns="45000" lIns="90000" rIns="90000" tIns="45000" wrap="none"/>
          <a:p>
            <a:endParaRPr/>
          </a:p>
          <a:p>
            <a:r>
              <a:rPr lang="en-US"/>
              <a:t>PASO 1- DEFINIR DATOS DE ENTRADA Y SALIDA</a:t>
            </a:r>
            <a:endParaRPr/>
          </a:p>
          <a:p>
            <a:r>
              <a:rPr lang="en-US"/>
              <a:t>class FacultyEIE</a:t>
            </a:r>
            <a:endParaRPr/>
          </a:p>
          <a:p>
            <a:r>
              <a:rPr lang="en-US"/>
              <a:t>{</a:t>
            </a:r>
            <a:endParaRPr/>
          </a:p>
          <a:p>
            <a:endParaRPr/>
          </a:p>
          <a:p>
            <a:r>
              <a:rPr lang="en-US"/>
              <a:t>public:</a:t>
            </a:r>
            <a:endParaRPr/>
          </a:p>
          <a:p>
            <a:endParaRPr/>
          </a:p>
          <a:p>
            <a:r>
              <a:rPr lang="en-US"/>
              <a:t>  </a:t>
            </a:r>
            <a:r>
              <a:rPr lang="en-US"/>
              <a:t>unsigned Courses() const { return courses; }</a:t>
            </a:r>
            <a:endParaRPr/>
          </a:p>
          <a:p>
            <a:r>
              <a:rPr lang="en-US"/>
              <a:t>  </a:t>
            </a:r>
            <a:r>
              <a:rPr lang="en-US"/>
              <a:t>unsigned Rooms() const { return rooms; }</a:t>
            </a:r>
            <a:endParaRPr/>
          </a:p>
          <a:p>
            <a:r>
              <a:rPr lang="en-US"/>
              <a:t>  </a:t>
            </a:r>
            <a:r>
              <a:rPr lang="en-US"/>
              <a:t>unsigned Periods() const { return periods; }</a:t>
            </a:r>
            <a:endParaRPr/>
          </a:p>
          <a:p>
            <a:r>
              <a:rPr lang="en-US"/>
              <a:t>  </a:t>
            </a:r>
            <a:r>
              <a:rPr lang="en-US"/>
              <a:t>unsigned PeriodsPerDay() const { return periods_per_day; }</a:t>
            </a:r>
            <a:endParaRPr/>
          </a:p>
          <a:p>
            <a:endParaRPr/>
          </a:p>
          <a:p>
            <a:r>
              <a:rPr lang="en-US"/>
              <a:t>  </a:t>
            </a:r>
            <a:r>
              <a:rPr lang="en-US"/>
              <a:t>bool  Available(unsigned c, unsigned p) const </a:t>
            </a:r>
            <a:endParaRPr/>
          </a:p>
          <a:p>
            <a:r>
              <a:rPr lang="en-US"/>
              <a:t>  </a:t>
            </a:r>
            <a:r>
              <a:rPr lang="en-US"/>
              <a:t>{ return availability[c][p]; } // availability matrix access</a:t>
            </a:r>
            <a:endParaRPr/>
          </a:p>
          <a:p>
            <a:r>
              <a:rPr lang="en-US"/>
              <a:t>  </a:t>
            </a:r>
            <a:r>
              <a:rPr lang="en-US"/>
              <a:t>bool Conflict(unsigned c1, unsigned c2) const </a:t>
            </a:r>
            <a:endParaRPr/>
          </a:p>
          <a:p>
            <a:r>
              <a:rPr lang="en-US"/>
              <a:t>  </a:t>
            </a:r>
            <a:r>
              <a:rPr lang="en-US"/>
              <a:t>{ return conflict[c1][c2]; } // conflict matrix access</a:t>
            </a:r>
            <a:endParaRPr/>
          </a:p>
          <a:p>
            <a:r>
              <a:rPr lang="en-US"/>
              <a:t>  </a:t>
            </a:r>
            <a:r>
              <a:rPr lang="en-US"/>
              <a:t>const Course&amp; CourseVector(int i) const { return course_vect[i]; }</a:t>
            </a:r>
            <a:endParaRPr/>
          </a:p>
          <a:p>
            <a:r>
              <a:rPr lang="en-US"/>
              <a:t>  </a:t>
            </a:r>
            <a:r>
              <a:rPr lang="en-US"/>
              <a:t>const Room&amp; RoomVector(int i) const { return room_vect[i]; }</a:t>
            </a:r>
            <a:endParaRPr/>
          </a:p>
          <a:p>
            <a:r>
              <a:rPr lang="en-US"/>
              <a:t>  </a:t>
            </a:r>
            <a:r>
              <a:rPr lang="en-US"/>
              <a:t>const Period&amp; PeriodVector(int i) const { return period_vect[i]; }</a:t>
            </a:r>
            <a:endParaRPr/>
          </a:p>
          <a:p>
            <a:endParaRPr/>
          </a:p>
          <a:p>
            <a:r>
              <a:rPr lang="en-US"/>
              <a:t>class Timetable</a:t>
            </a:r>
            <a:endParaRPr/>
          </a:p>
          <a:p>
            <a:r>
              <a:rPr lang="en-US"/>
              <a:t>{</a:t>
            </a:r>
            <a:endParaRPr/>
          </a:p>
          <a:p>
            <a:endParaRPr/>
          </a:p>
          <a:p>
            <a:r>
              <a:rPr lang="en-US"/>
              <a:t>public:</a:t>
            </a:r>
            <a:endParaRPr/>
          </a:p>
          <a:p>
            <a:r>
              <a:rPr lang="en-US"/>
              <a:t>  </a:t>
            </a:r>
            <a:r>
              <a:rPr lang="en-US"/>
              <a:t>Timetable(Faculty * f = NULL); </a:t>
            </a:r>
            <a:endParaRPr/>
          </a:p>
          <a:p>
            <a:r>
              <a:rPr lang="en-US"/>
              <a:t>  </a:t>
            </a:r>
            <a:r>
              <a:rPr lang="en-US"/>
              <a:t>void SetInput(Faculty *);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  </a:t>
            </a:r>
            <a:r>
              <a:rPr lang="en-US"/>
              <a:t>unsigned operator()(unsigned i, unsigned j) const { return T[i][j]; }</a:t>
            </a:r>
            <a:endParaRPr/>
          </a:p>
          <a:p>
            <a:r>
              <a:rPr lang="en-US"/>
              <a:t>  </a:t>
            </a:r>
            <a:r>
              <a:rPr lang="en-US"/>
              <a:t>unsigned&amp; operator()(unsigned i, unsigned j) { return T[i][j]; }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Espacio de Búsqueda: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TT_State-&gt;Una clase que hereda de Timetabling, además muestra si a un mismo periodo se le asigna más de un curso a la vez o si un curso se le asignan más lecciones.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TT_MoveTime-&gt;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class TT_MoveTime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{public: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unsigned course, from, to;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};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class TT_MoveRoom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{public: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unsigned course, period, old_room, new_room;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};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Helpers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Class StateManager: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void RandomState(TT_State&amp;): asigna cursos a periodos de forma aleatoria.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int Objetive(TT_State&amp;): recorre toda la matriz y devuelve un costo al estado presente.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Class TT_TimeNeighborhoodExplorer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void RandomMove(const TT_State&amp;, TT_MoveTime&amp;); 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bool FeasibleMove(const TT_State&amp;, const TT_MoveTime&amp;);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void MakeMove(TT_State&amp;,const TT_MoveTime&amp;);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Class TT_RoomNeighborhoodExplorer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void RandomMove(const TT_State&amp;, TT_MoveRoom&amp;); 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bool FeasibleMove(const TT_State&amp;, const TT_MoveRoom&amp;);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void MakeMove(TT_State&amp;,const TT_MoveRoom&amp;);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TT_TimeTabuSearch::TT_TimeTabuSearch(StateManager&lt;Faculty,TT_State&gt;* psm, NeighborhoodExplorer&lt;Faculty,TT_State,TT_MoveTime&gt;*pnhe, TabuListManager&lt;TT_MoveTime&gt;* ptlm, Faculty* pin)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: TabuSearch&lt;Faculty,TT_State,TT_MoveTime&gt;(psm,pnhe,ptlm,pin)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TT_RoomTabuSearch::TT_RoomTabuSearch(StateManager&lt;Faculty,TT_State&gt;* psm,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NeighborhoodExplorer&lt;Faculty,TT_State,TT_MoveRoom&gt;* pnhe,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TabuListManager&lt;TT_MoveRoom&gt;* ptlm, Faculty* pin)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: TabuSearch&lt;Faculty,TT_State,TT_MoveRoom&gt;(psm,pnhe,ptlm,pin)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}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914400" y="457200"/>
            <a:ext cx="7498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Runners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Objetivos.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.Encontrar un algoritmo eficiente e innovador para resolver el problema de optimización combinatorial.</a:t>
            </a:r>
            <a:endParaRPr/>
          </a:p>
          <a:p>
            <a:pPr algn="ctr"/>
            <a:r>
              <a:rPr lang="en-US" sz="3200"/>
              <a:t>. Encontrar una librería que implementara el algoritmo seleccionado.</a:t>
            </a:r>
            <a:endParaRPr/>
          </a:p>
          <a:p>
            <a:pPr algn="ctr"/>
            <a:r>
              <a:rPr lang="en-US" sz="3200"/>
              <a:t>. Crear las clases y estructuras de datos para representar el caso de EIE.</a:t>
            </a:r>
            <a:endParaRPr/>
          </a:p>
          <a:p>
            <a:pPr algn="ctr"/>
            <a:r>
              <a:rPr lang="en-US" sz="3200"/>
              <a:t>. Construir una interfaz gráfica.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4864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Problema del Horario.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822960" y="162720"/>
            <a:ext cx="8595720" cy="8204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  <a:p>
            <a:pPr algn="ctr"/>
            <a:r>
              <a:rPr lang="en-US" sz="3200"/>
              <a:t>Consiste en organizar o programar las lecciones de un conjunto de cursos dado un set de periodos de tiempo que componen una semana, utilizando aulas disponibles.</a:t>
            </a:r>
            <a:endParaRPr/>
          </a:p>
          <a:p>
            <a:pPr algn="ctr"/>
            <a:endParaRPr/>
          </a:p>
          <a:p>
            <a:pPr algn="ctr"/>
            <a:r>
              <a:rPr lang="en-US" sz="3200"/>
              <a:t>q cursos: C1...Cq</a:t>
            </a:r>
            <a:endParaRPr/>
          </a:p>
          <a:p>
            <a:pPr algn="ctr"/>
            <a:r>
              <a:rPr lang="en-US" sz="3200"/>
              <a:t>p periodos 1...p</a:t>
            </a:r>
            <a:endParaRPr/>
          </a:p>
          <a:p>
            <a:pPr algn="ctr"/>
            <a:r>
              <a:rPr lang="en-US" sz="3200"/>
              <a:t> </a:t>
            </a:r>
            <a:r>
              <a:rPr lang="en-US" sz="3200"/>
              <a:t>r aulas R1,...Rr</a:t>
            </a:r>
            <a:endParaRPr/>
          </a:p>
          <a:p>
            <a:pPr algn="ctr"/>
            <a:endParaRPr/>
          </a:p>
          <a:p>
            <a:pPr algn="ctr"/>
            <a:r>
              <a:rPr lang="en-US" sz="3200"/>
              <a:t>Cada curso Ci consiste en li lecciones en distintos periodos de tiempo, con un cupo para si estudiantes.</a:t>
            </a:r>
            <a:endParaRPr/>
          </a:p>
          <a:p>
            <a:pPr algn="ctr"/>
            <a:endParaRPr/>
          </a:p>
          <a:p>
            <a:pPr algn="ctr"/>
            <a:r>
              <a:rPr lang="en-US" sz="3200"/>
              <a:t>Cada aula Rj tiene una capacidad cj</a:t>
            </a:r>
            <a:endParaRPr/>
          </a:p>
          <a:p>
            <a:pPr algn="just"/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48640" y="755640"/>
            <a:ext cx="9692640" cy="655956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lang="en-US" sz="3200"/>
              <a:t>La salida del problema es una matriz Tqxp</a:t>
            </a:r>
            <a:endParaRPr/>
          </a:p>
          <a:p>
            <a:pPr algn="just"/>
            <a:r>
              <a:rPr lang="en-US" sz="3200"/>
              <a:t>Tal que Tik = j (con 1&lt;j&lt;r) significa que el curso Ci tiene una lección en el aula Rj en el periodo K. y Tik=0 significa que el curso no tiene clases en el periodo K  </a:t>
            </a:r>
            <a:endParaRPr/>
          </a:p>
          <a:p>
            <a:pPr algn="just"/>
            <a:endParaRPr/>
          </a:p>
          <a:p>
            <a:pPr algn="just"/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82880" y="457200"/>
            <a:ext cx="9692640" cy="6559560"/>
          </a:xfrm>
          <a:prstGeom prst="rect">
            <a:avLst/>
          </a:prstGeom>
        </p:spPr>
        <p:txBody>
          <a:bodyPr bIns="45000" lIns="90000" rIns="90000" tIns="45000" wrap="none"/>
          <a:p>
            <a:pPr algn="just"/>
            <a:r>
              <a:rPr lang="en-US" sz="3200"/>
              <a:t>La salida del problema es una matriz Tqxp</a:t>
            </a:r>
            <a:endParaRPr/>
          </a:p>
          <a:p>
            <a:pPr algn="just"/>
            <a:r>
              <a:rPr lang="en-US" sz="3200"/>
              <a:t>Tal que Tik = j (con 1&lt;j&lt;r) significa que el curso Ci tiene una lección en el aula Rj en el periodo K. y Tik=0 significa que el curso no tiene clases en el periodo K  </a:t>
            </a:r>
            <a:endParaRPr/>
          </a:p>
          <a:p>
            <a:pPr algn="just"/>
            <a:endParaRPr/>
          </a:p>
          <a:p>
            <a:pPr algn="just"/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769040"/>
            <a:ext cx="9280080" cy="5454720"/>
          </a:xfrm>
          <a:prstGeom prst="rect">
            <a:avLst/>
          </a:prstGeom>
        </p:spPr>
        <p:txBody>
          <a:bodyPr bIns="0" lIns="0" rIns="0" tIns="0" wrap="none"/>
          <a:p>
            <a:pPr algn="just"/>
            <a:r>
              <a:rPr b="1" lang="en-US" sz="2200"/>
              <a:t>Fuertes</a:t>
            </a:r>
            <a:endParaRPr/>
          </a:p>
          <a:p>
            <a:pPr algn="just"/>
            <a:r>
              <a:rPr lang="en-US" sz="2200"/>
              <a:t>Número de lecciones </a:t>
            </a:r>
            <a:endParaRPr/>
          </a:p>
          <a:p>
            <a:pPr algn="just"/>
            <a:r>
              <a:rPr lang="en-US" sz="2200"/>
              <a:t>Aulas ocupadas</a:t>
            </a:r>
            <a:endParaRPr/>
          </a:p>
          <a:p>
            <a:pPr algn="just"/>
            <a:r>
              <a:rPr lang="en-US" sz="2200"/>
              <a:t>Conflictos entre cursos Cmqxq tal que cmij=1 si no se pueden dar en el mismo periodo. </a:t>
            </a:r>
            <a:endParaRPr/>
          </a:p>
          <a:p>
            <a:pPr algn="just"/>
            <a:r>
              <a:rPr lang="en-US" sz="2200"/>
              <a:t>Disponibilidad Aqxp tal que aik=1 si se puede dar el curso Ci en el periodo k.</a:t>
            </a:r>
            <a:endParaRPr/>
          </a:p>
          <a:p>
            <a:pPr algn="just"/>
            <a:r>
              <a:rPr lang="en-US" sz="2200"/>
              <a:t>Tipo de aula</a:t>
            </a:r>
            <a:endParaRPr/>
          </a:p>
          <a:p>
            <a:pPr algn="just"/>
            <a:r>
              <a:rPr b="1" lang="en-US" sz="2200"/>
              <a:t>Suaves</a:t>
            </a:r>
            <a:endParaRPr/>
          </a:p>
          <a:p>
            <a:pPr algn="just"/>
            <a:r>
              <a:rPr lang="en-US" sz="2200"/>
              <a:t>Capacidad del aula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Como lo resolvemos?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No puede ser resuelto en tiempo polinomial, o en un tiempo realista utilizando una máquina de Turing no determinista.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Buscar una solución aproximada.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Como lo haría un humano?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Metaheurística: Función objetivo la cual se maximizada o minimizada por un conjunto de estados, al cual se le llama espacio de búsqueda.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Algoritmos de Local Search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No exahustivas.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Buscan una solución de manera no sistemática hasta que se satisface un criterio de parada.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4114800"/>
            <a:ext cx="6035040" cy="29170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Busqueda Tabú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6079680" cy="4814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Busqueda agresiva: del óptimo: evita quedar atrapada en óptimos locales, que no sean globales.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Fred Glover(1986)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Memoria + aprendizaje = Búsqueda inteligente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Posee memoria adaptativa y exploración sensible.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