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9" r:id="rId6"/>
    <p:sldId id="268" r:id="rId7"/>
    <p:sldId id="261" r:id="rId8"/>
    <p:sldId id="270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  <p:sldId id="272" r:id="rId20"/>
    <p:sldId id="263" r:id="rId21"/>
    <p:sldId id="273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CB48-5BA6-465B-A508-5992D0CD94B9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8180-432E-4756-92F1-B5F27E324F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8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inyurl.com/ACED-KW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hyperlink" Target="http://104.155.85.98/soacs/soa-infra/services/aced-cloud-demo/ProposedActsService/ProposedActsService?wsdl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frontend-metcsgse00739.apaas.us2.oraclecloud.com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mobileportalsetrial1304dev-mcsdem0001.mobileenv.us2.oraclecloud.com/mobile/custom/artistapi" TargetMode="External"/><Relationship Id="rId9" Type="http://schemas.openxmlformats.org/officeDocument/2006/relationships/hyperlink" Target="http://104.155.85.98/ics/integration/flowsvc/soap/PROPOSENEWACTFOR_SOAP/v01/?wsd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20.pn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Soaring</a:t>
            </a:r>
            <a:r>
              <a:rPr lang="nl-NL" dirty="0" smtClean="0"/>
              <a:t> </a:t>
            </a:r>
            <a:r>
              <a:rPr lang="nl-NL" dirty="0" err="1" smtClean="0"/>
              <a:t>through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Live Oracle Public Cloud PaaS </a:t>
            </a:r>
            <a:r>
              <a:rPr lang="nl-NL" dirty="0" smtClean="0"/>
              <a:t>demo</a:t>
            </a:r>
          </a:p>
          <a:p>
            <a:r>
              <a:rPr lang="nl-NL" dirty="0" err="1"/>
              <a:t>b</a:t>
            </a:r>
            <a:r>
              <a:rPr lang="nl-NL" dirty="0" err="1" smtClean="0"/>
              <a:t>y</a:t>
            </a:r>
            <a:endParaRPr lang="nl-NL" dirty="0" smtClean="0"/>
          </a:p>
          <a:p>
            <a:r>
              <a:rPr lang="nl-NL" dirty="0" smtClean="0"/>
              <a:t>The ACE Director Cloud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5137175" y="722967"/>
            <a:ext cx="35472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5137175" y="5510100"/>
            <a:ext cx="35472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Browser invokes twitter API</a:t>
            </a:r>
          </a:p>
        </p:txBody>
      </p:sp>
      <p:sp>
        <p:nvSpPr>
          <p:cNvPr id="68" name="Shape 68"/>
          <p:cNvSpPr/>
          <p:nvPr/>
        </p:nvSpPr>
        <p:spPr>
          <a:xfrm>
            <a:off x="520500" y="722967"/>
            <a:ext cx="4616700" cy="5893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20475" y="5510100"/>
            <a:ext cx="4616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REST call to nodejs which calls MCS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835575" y="5948900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192202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54" y="1"/>
            <a:ext cx="349494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362600" y="1595312"/>
            <a:ext cx="2751000" cy="43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362600" y="6161740"/>
            <a:ext cx="27510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Responsive layout -small screen</a:t>
            </a:r>
          </a:p>
        </p:txBody>
      </p:sp>
      <p:sp>
        <p:nvSpPr>
          <p:cNvPr id="79" name="Shape 79"/>
          <p:cNvSpPr/>
          <p:nvPr/>
        </p:nvSpPr>
        <p:spPr>
          <a:xfrm>
            <a:off x="3279225" y="1723700"/>
            <a:ext cx="2625000" cy="24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5108100" y="6161733"/>
            <a:ext cx="40359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/mobile/custom/artistapi/acts/678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94685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"registrationDate": "2016-03-14T11:47:48.709198+00:00"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... more acts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972460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REST API: /mobile/custom/artistapi/acts</a:t>
            </a:r>
            <a:r>
              <a:rPr lang="en" b="1">
                <a:solidFill>
                  <a:srgbClr val="FF0000"/>
                </a:solidFill>
              </a:rPr>
              <a:t>/661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53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"id": 661,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"name": "Bruce Springsteen",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"numberOfVotes": 48,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"description": "Down to earth rock...",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"genres": "[\"roots rock\",\"singer-songwriter\"]",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"biography": "Bruce Frederick .....",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"imageURL": "http://i.telegraph.co.uk/...",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"discography":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{"title": "Born In The U.S.A.", "imageURL": "..."},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... more albums 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328854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57375" y="462467"/>
            <a:ext cx="1810500" cy="101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BROWSER</a:t>
            </a:r>
          </a:p>
        </p:txBody>
      </p:sp>
      <p:sp>
        <p:nvSpPr>
          <p:cNvPr id="98" name="Shape 98"/>
          <p:cNvSpPr/>
          <p:nvPr/>
        </p:nvSpPr>
        <p:spPr>
          <a:xfrm>
            <a:off x="3666750" y="21414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NodeJS server on Application Container Cloud Service</a:t>
            </a:r>
          </a:p>
        </p:txBody>
      </p:sp>
      <p:sp>
        <p:nvSpPr>
          <p:cNvPr id="99" name="Shape 99"/>
          <p:cNvSpPr/>
          <p:nvPr/>
        </p:nvSpPr>
        <p:spPr>
          <a:xfrm>
            <a:off x="7068225" y="3871300"/>
            <a:ext cx="1810500" cy="2575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REST API on Mobile Cloud Service</a:t>
            </a:r>
          </a:p>
        </p:txBody>
      </p:sp>
      <p:sp>
        <p:nvSpPr>
          <p:cNvPr id="100" name="Shape 100"/>
          <p:cNvSpPr/>
          <p:nvPr/>
        </p:nvSpPr>
        <p:spPr>
          <a:xfrm rot="1500823">
            <a:off x="2129434" y="1760923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1500823">
            <a:off x="5455046" y="4139757"/>
            <a:ext cx="1635388" cy="2414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5975125" y="1744733"/>
            <a:ext cx="2837700" cy="1387600"/>
          </a:xfrm>
          <a:prstGeom prst="wedgeRoundRectCallout">
            <a:avLst>
              <a:gd name="adj1" fmla="val -46389"/>
              <a:gd name="adj2" fmla="val 105275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Adds http request headers: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oracle-mobile-backend-id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authorization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530775" y="2735200"/>
            <a:ext cx="2837700" cy="1387600"/>
          </a:xfrm>
          <a:prstGeom prst="wedgeRoundRectCallout">
            <a:avLst>
              <a:gd name="adj1" fmla="val 43521"/>
              <a:gd name="adj2" fmla="val -89567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Having the browser invoke a REST API on same server that hosts html and js prevents Cross-Origin 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50721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622750" y="2112567"/>
            <a:ext cx="2758800" cy="1976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"runtime":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"majorVersion": "0.12"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"command": "sh start.sh"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22750" y="1673767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manifest.json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22750" y="5027433"/>
            <a:ext cx="2758800" cy="144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#!/bin/sh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http_proxy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unset https_proxy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node ./index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3936125" y="2112567"/>
            <a:ext cx="4482600" cy="250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"environment":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"MCS_BACKEND_ID": "55bc25a9-...",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"MCS_URL": "...us2.oraclecloud.com:443",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"MCS_USER": "MCSDEM0001...",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"MCS_PWD": "dy6ou5..."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Configuring AppContainerCS nodejs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36125" y="1673767"/>
            <a:ext cx="44826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deployment.json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22750" y="4588633"/>
            <a:ext cx="27588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start.sh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0863004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725250" y="430033"/>
            <a:ext cx="76935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index.js (nodejs code)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5250" y="868833"/>
            <a:ext cx="7693500" cy="587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express = require('express');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app = express();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request = require('request');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app.use(express.static('public'));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app.use('/bower_components', express.static('bower_components'));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app.use('/mobile/*', function (req, res)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var url = process.env.MCS_URL + req.originalUrl;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req.pipe(request({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url: url,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headers: { 'oracle-mobile-backend-id': process.env.MCS_BACKEND_ID },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auth: { user: process.env.MCS_USER, pass: process.env.MCS_PWD 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})).pipe(res);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PORT = process.env.PORT || 3000;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app.listen(PORT, function 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console.log('Example app listening on port ' + PORT + '!');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console.log('MCS backend id is ' + process.env.MCS_BACKEND_ID);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2709679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Deployment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86250" y="1881367"/>
            <a:ext cx="6668700" cy="451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 form = new FormData();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form.append('name', name);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form.append('runtime', 'node');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form.append('subscription', 'Hourly');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form.append('manifest', fs.createReadStream('manifest.json'));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form.append('deployment', fs.createReadStream('deployment.json'));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form.append('archive', fs.createReadStream('frontend.zip'));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formData.submit({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method: method,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protocol: 'https:',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host: 'apaas.us2.oraclecloud.com',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path: '/paas/service/apaas/api/v1.1/apps/myDomain',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auth: 'admin:password',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headers: { 'X-ID-TENANT-NAME': 'myDomain'}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386250" y="1442567"/>
            <a:ext cx="6668700" cy="4388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via REST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315200" y="1442567"/>
            <a:ext cx="1639500" cy="4958400"/>
          </a:xfrm>
          <a:prstGeom prst="rect">
            <a:avLst/>
          </a:prstGeom>
          <a:solidFill>
            <a:srgbClr val="FF0000">
              <a:alpha val="3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...or simply use cloud web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2369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24" name="Wolk 7"/>
          <p:cNvSpPr/>
          <p:nvPr/>
        </p:nvSpPr>
        <p:spPr>
          <a:xfrm>
            <a:off x="5170994" y="2708920"/>
            <a:ext cx="3750976" cy="1683579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25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16365"/>
            <a:ext cx="463946" cy="898199"/>
          </a:xfrm>
          <a:prstGeom prst="rect">
            <a:avLst/>
          </a:prstGeom>
        </p:spPr>
      </p:pic>
      <p:sp>
        <p:nvSpPr>
          <p:cNvPr id="26" name="Rechthoek 4"/>
          <p:cNvSpPr/>
          <p:nvPr/>
        </p:nvSpPr>
        <p:spPr>
          <a:xfrm>
            <a:off x="2365275" y="2198067"/>
            <a:ext cx="1990702" cy="2687823"/>
          </a:xfrm>
          <a:prstGeom prst="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MCS</a:t>
            </a:r>
          </a:p>
        </p:txBody>
      </p:sp>
      <p:sp>
        <p:nvSpPr>
          <p:cNvPr id="27" name="Afgeronde rechthoek 5"/>
          <p:cNvSpPr/>
          <p:nvPr/>
        </p:nvSpPr>
        <p:spPr>
          <a:xfrm>
            <a:off x="6426242" y="3063359"/>
            <a:ext cx="1530134" cy="914400"/>
          </a:xfrm>
          <a:prstGeom prst="roundRect">
            <a:avLst/>
          </a:prstGeom>
          <a:solidFill>
            <a:srgbClr val="ACA832"/>
          </a:solidFill>
          <a:ln w="12700" cap="flat" cmpd="sng" algn="ctr">
            <a:solidFill>
              <a:srgbClr val="ACA832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ActService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28" name="Rechte verbindingslijn 14"/>
          <p:cNvCxnSpPr>
            <a:stCxn id="25" idx="3"/>
            <a:endCxn id="26" idx="1"/>
          </p:cNvCxnSpPr>
          <p:nvPr/>
        </p:nvCxnSpPr>
        <p:spPr>
          <a:xfrm flipV="1">
            <a:off x="643458" y="3541979"/>
            <a:ext cx="1721817" cy="23486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cxnSp>
        <p:nvCxnSpPr>
          <p:cNvPr id="30" name="Rechte verbindingslijn 19"/>
          <p:cNvCxnSpPr>
            <a:stCxn id="26" idx="3"/>
            <a:endCxn id="27" idx="1"/>
          </p:cNvCxnSpPr>
          <p:nvPr/>
        </p:nvCxnSpPr>
        <p:spPr>
          <a:xfrm flipV="1">
            <a:off x="4355977" y="3520559"/>
            <a:ext cx="2070265" cy="21420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pic>
        <p:nvPicPr>
          <p:cNvPr id="3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3" y="3076778"/>
            <a:ext cx="423368" cy="819641"/>
          </a:xfrm>
          <a:prstGeom prst="rect">
            <a:avLst/>
          </a:prstGeom>
        </p:spPr>
      </p:pic>
      <p:pic>
        <p:nvPicPr>
          <p:cNvPr id="33" name="Picture 10" descr="Photos, screen captures, graphics can be inserted in a white mobile phone and tablet" title="Android Smartphone and Tablet: Horizontal Layo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2" y="4580878"/>
            <a:ext cx="1635523" cy="1152378"/>
          </a:xfrm>
          <a:prstGeom prst="rect">
            <a:avLst/>
          </a:prstGeom>
        </p:spPr>
      </p:pic>
      <p:cxnSp>
        <p:nvCxnSpPr>
          <p:cNvPr id="34" name="Rechte verbindingslijn 42"/>
          <p:cNvCxnSpPr>
            <a:stCxn id="33" idx="3"/>
            <a:endCxn id="26" idx="1"/>
          </p:cNvCxnSpPr>
          <p:nvPr/>
        </p:nvCxnSpPr>
        <p:spPr>
          <a:xfrm flipV="1">
            <a:off x="1848435" y="3541979"/>
            <a:ext cx="516840" cy="1615088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828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backend</a:t>
            </a:r>
            <a:endParaRPr lang="en-US" dirty="0"/>
          </a:p>
        </p:txBody>
      </p:sp>
      <p:sp>
        <p:nvSpPr>
          <p:cNvPr id="29" name="Afgeronde rechthoek 5"/>
          <p:cNvSpPr/>
          <p:nvPr/>
        </p:nvSpPr>
        <p:spPr>
          <a:xfrm>
            <a:off x="2040176" y="2348150"/>
            <a:ext cx="4179237" cy="2997952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0383D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Mobile back end</a:t>
            </a:r>
          </a:p>
        </p:txBody>
      </p:sp>
      <p:sp>
        <p:nvSpPr>
          <p:cNvPr id="30" name="Afgeronde rechthoek 6"/>
          <p:cNvSpPr/>
          <p:nvPr/>
        </p:nvSpPr>
        <p:spPr>
          <a:xfrm>
            <a:off x="2424134" y="2924111"/>
            <a:ext cx="1210945" cy="914400"/>
          </a:xfrm>
          <a:prstGeom prst="roundRect">
            <a:avLst/>
          </a:prstGeom>
          <a:solidFill>
            <a:srgbClr val="3973A8"/>
          </a:solidFill>
          <a:ln w="12700" cap="flat" cmpd="sng" algn="ctr">
            <a:solidFill>
              <a:srgbClr val="3973A8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API</a:t>
            </a:r>
          </a:p>
        </p:txBody>
      </p:sp>
      <p:sp>
        <p:nvSpPr>
          <p:cNvPr id="31" name="Afgeronde rechthoek 7"/>
          <p:cNvSpPr/>
          <p:nvPr/>
        </p:nvSpPr>
        <p:spPr>
          <a:xfrm>
            <a:off x="2399323" y="4065983"/>
            <a:ext cx="1210945" cy="914400"/>
          </a:xfrm>
          <a:prstGeom prst="roundRect">
            <a:avLst/>
          </a:prstGeom>
          <a:solidFill>
            <a:srgbClr val="FF0000"/>
          </a:solidFill>
          <a:ln w="12700" cap="flat" cmpd="sng" algn="ctr">
            <a:solidFill>
              <a:srgbClr val="FF0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PlatformAPI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2" name="Afgeronde rechthoek 8"/>
          <p:cNvSpPr/>
          <p:nvPr/>
        </p:nvSpPr>
        <p:spPr>
          <a:xfrm>
            <a:off x="3974736" y="2924110"/>
            <a:ext cx="1388156" cy="914400"/>
          </a:xfrm>
          <a:prstGeom prst="round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Act SOAP connector</a:t>
            </a:r>
          </a:p>
        </p:txBody>
      </p:sp>
      <p:cxnSp>
        <p:nvCxnSpPr>
          <p:cNvPr id="33" name="Rechte verbindingslijn 10"/>
          <p:cNvCxnSpPr>
            <a:stCxn id="30" idx="3"/>
            <a:endCxn id="32" idx="1"/>
          </p:cNvCxnSpPr>
          <p:nvPr/>
        </p:nvCxnSpPr>
        <p:spPr>
          <a:xfrm flipV="1">
            <a:off x="3635079" y="3381310"/>
            <a:ext cx="339657" cy="1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4" name="Ovaal 13"/>
          <p:cNvSpPr/>
          <p:nvPr/>
        </p:nvSpPr>
        <p:spPr>
          <a:xfrm>
            <a:off x="1567615" y="3249012"/>
            <a:ext cx="265816" cy="26582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3973A8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30383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35" name="Rechte verbindingslijn 15"/>
          <p:cNvCxnSpPr>
            <a:stCxn id="34" idx="6"/>
            <a:endCxn id="30" idx="1"/>
          </p:cNvCxnSpPr>
          <p:nvPr/>
        </p:nvCxnSpPr>
        <p:spPr>
          <a:xfrm flipV="1">
            <a:off x="1833431" y="3381311"/>
            <a:ext cx="590703" cy="615"/>
          </a:xfrm>
          <a:prstGeom prst="line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</a:ln>
          <a:effectLst/>
        </p:spPr>
      </p:cxnSp>
      <p:sp>
        <p:nvSpPr>
          <p:cNvPr id="36" name="Tekstvak 17"/>
          <p:cNvSpPr txBox="1"/>
          <p:nvPr/>
        </p:nvSpPr>
        <p:spPr>
          <a:xfrm>
            <a:off x="533880" y="307179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30383D"/>
                </a:solidFill>
                <a:latin typeface="Source Sans Pro"/>
              </a:rPr>
              <a:t>/acts/{id}</a:t>
            </a:r>
          </a:p>
        </p:txBody>
      </p:sp>
      <p:sp>
        <p:nvSpPr>
          <p:cNvPr id="37" name="Rechthoek 18"/>
          <p:cNvSpPr/>
          <p:nvPr/>
        </p:nvSpPr>
        <p:spPr>
          <a:xfrm>
            <a:off x="6765816" y="2924111"/>
            <a:ext cx="1550600" cy="914400"/>
          </a:xfrm>
          <a:prstGeom prst="rect">
            <a:avLst/>
          </a:prstGeom>
          <a:solidFill>
            <a:srgbClr val="41555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Proposed Acts Service</a:t>
            </a:r>
          </a:p>
        </p:txBody>
      </p:sp>
      <p:cxnSp>
        <p:nvCxnSpPr>
          <p:cNvPr id="38" name="Rechte verbindingslijn met pijl 20"/>
          <p:cNvCxnSpPr>
            <a:stCxn id="32" idx="3"/>
            <a:endCxn id="37" idx="1"/>
          </p:cNvCxnSpPr>
          <p:nvPr/>
        </p:nvCxnSpPr>
        <p:spPr>
          <a:xfrm>
            <a:off x="5362892" y="3381310"/>
            <a:ext cx="1402924" cy="1"/>
          </a:xfrm>
          <a:prstGeom prst="straightConnector1">
            <a:avLst/>
          </a:prstGeom>
          <a:noFill/>
          <a:ln w="19050" cap="flat" cmpd="sng" algn="ctr">
            <a:solidFill>
              <a:srgbClr val="AB4C75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86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Do a live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integrated</a:t>
            </a:r>
            <a:r>
              <a:rPr lang="nl-NL" dirty="0" smtClean="0"/>
              <a:t> demo of as </a:t>
            </a:r>
            <a:r>
              <a:rPr lang="nl-NL" dirty="0" err="1" smtClean="0"/>
              <a:t>many</a:t>
            </a:r>
            <a:r>
              <a:rPr lang="nl-NL" dirty="0" smtClean="0"/>
              <a:t> Oracle Public PaaS </a:t>
            </a:r>
            <a:r>
              <a:rPr lang="nl-NL" dirty="0" err="1" smtClean="0"/>
              <a:t>cloud</a:t>
            </a:r>
            <a:r>
              <a:rPr lang="nl-NL" dirty="0" smtClean="0"/>
              <a:t> services as </a:t>
            </a:r>
            <a:r>
              <a:rPr lang="nl-NL" dirty="0" err="1" smtClean="0"/>
              <a:t>possible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23528" y="2708920"/>
            <a:ext cx="8424936" cy="4032448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3860655" y="42196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2492503" y="400215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018722" y="5061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3131840" y="52746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1257067" y="400506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917884" y="336634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259643" y="490157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5292080" y="383784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4" name="Cube 13"/>
          <p:cNvSpPr/>
          <p:nvPr/>
        </p:nvSpPr>
        <p:spPr>
          <a:xfrm>
            <a:off x="6312913" y="300115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15" name="Cube 14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7" name="Cube 16"/>
          <p:cNvSpPr/>
          <p:nvPr/>
        </p:nvSpPr>
        <p:spPr>
          <a:xfrm>
            <a:off x="6771156" y="4914585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8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869922" y="44624"/>
            <a:ext cx="1332148" cy="71389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7308304" y="3548303"/>
            <a:ext cx="1008112" cy="904307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869923" y="3320989"/>
            <a:ext cx="1594774" cy="1046398"/>
          </a:xfrm>
          <a:prstGeom prst="cube">
            <a:avLst>
              <a:gd name="adj" fmla="val 323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2849253" y="547581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762618" y="179399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4319972" y="32669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560332" y="35453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7884368" y="339107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3131840" y="5367797"/>
            <a:ext cx="293477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1104656" y="168598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52" idx="3"/>
          </p:cNvCxnSpPr>
          <p:nvPr/>
        </p:nvCxnSpPr>
        <p:spPr>
          <a:xfrm flipV="1">
            <a:off x="3251575" y="3635407"/>
            <a:ext cx="1301806" cy="17863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3" idx="4"/>
            <a:endCxn id="12" idx="2"/>
          </p:cNvCxnSpPr>
          <p:nvPr/>
        </p:nvCxnSpPr>
        <p:spPr>
          <a:xfrm>
            <a:off x="5074063" y="3526087"/>
            <a:ext cx="2486269" cy="15423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5"/>
            <a:endCxn id="13" idx="2"/>
          </p:cNvCxnSpPr>
          <p:nvPr/>
        </p:nvCxnSpPr>
        <p:spPr>
          <a:xfrm>
            <a:off x="4910603" y="3374995"/>
            <a:ext cx="2973765" cy="151093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83" y="240601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be 21"/>
          <p:cNvSpPr/>
          <p:nvPr/>
        </p:nvSpPr>
        <p:spPr>
          <a:xfrm>
            <a:off x="4572000" y="31955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4694579" y="329398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1" idx="2"/>
          </p:cNvCxnSpPr>
          <p:nvPr/>
        </p:nvCxnSpPr>
        <p:spPr>
          <a:xfrm flipH="1" flipV="1">
            <a:off x="4535996" y="728332"/>
            <a:ext cx="117013" cy="2521179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4"/>
            <a:endCxn id="11" idx="2"/>
          </p:cNvCxnSpPr>
          <p:nvPr/>
        </p:nvCxnSpPr>
        <p:spPr>
          <a:xfrm>
            <a:off x="1266674" y="1821000"/>
            <a:ext cx="3053298" cy="1580998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64" y="1613209"/>
            <a:ext cx="1819875" cy="664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40" y="2378145"/>
            <a:ext cx="2282627" cy="59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ular Callout 43"/>
          <p:cNvSpPr/>
          <p:nvPr/>
        </p:nvSpPr>
        <p:spPr>
          <a:xfrm>
            <a:off x="5363460" y="401573"/>
            <a:ext cx="2068049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publishes</a:t>
            </a:r>
            <a:r>
              <a:rPr lang="nl-NL" sz="1200" dirty="0" smtClean="0"/>
              <a:t> a Tweet </a:t>
            </a:r>
            <a:r>
              <a:rPr lang="nl-NL" sz="1200" dirty="0" err="1" smtClean="0"/>
              <a:t>through</a:t>
            </a:r>
            <a:r>
              <a:rPr lang="nl-NL" sz="1200" dirty="0" smtClean="0"/>
              <a:t> </a:t>
            </a:r>
            <a:r>
              <a:rPr lang="nl-NL" sz="1200" dirty="0" err="1" smtClean="0"/>
              <a:t>SaibotAirport</a:t>
            </a:r>
            <a:r>
              <a:rPr lang="nl-NL" sz="1200" dirty="0" smtClean="0"/>
              <a:t> )</a:t>
            </a:r>
            <a:endParaRPr lang="en-US" sz="1200" dirty="0"/>
          </a:p>
        </p:txBody>
      </p:sp>
      <p:sp>
        <p:nvSpPr>
          <p:cNvPr id="45" name="Rectangular Callout 44"/>
          <p:cNvSpPr/>
          <p:nvPr/>
        </p:nvSpPr>
        <p:spPr>
          <a:xfrm>
            <a:off x="762618" y="548680"/>
            <a:ext cx="2734123" cy="594253"/>
          </a:xfrm>
          <a:prstGeom prst="wedgeRectCallout">
            <a:avLst>
              <a:gd name="adj1" fmla="val 18104"/>
              <a:gd name="adj2" fmla="val 27858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</a:p>
          <a:p>
            <a:pPr algn="ctr"/>
            <a:r>
              <a:rPr lang="nl-NL" sz="1200" dirty="0" smtClean="0"/>
              <a:t>(hand off artist </a:t>
            </a:r>
            <a:r>
              <a:rPr lang="nl-NL" sz="1200" dirty="0" err="1" smtClean="0"/>
              <a:t>finding</a:t>
            </a:r>
            <a:r>
              <a:rPr lang="nl-NL" sz="1200" dirty="0" smtClean="0"/>
              <a:t> in </a:t>
            </a:r>
            <a:r>
              <a:rPr lang="nl-NL" sz="1200" dirty="0" err="1" smtClean="0"/>
              <a:t>proprietary</a:t>
            </a:r>
            <a:r>
              <a:rPr lang="nl-NL" sz="1200" dirty="0" smtClean="0"/>
              <a:t> </a:t>
            </a:r>
            <a:r>
              <a:rPr lang="nl-NL" sz="1200" dirty="0" err="1" smtClean="0"/>
              <a:t>IoT</a:t>
            </a:r>
            <a:r>
              <a:rPr lang="nl-NL" sz="1200" dirty="0" smtClean="0"/>
              <a:t> CS JSON format); </a:t>
            </a:r>
            <a:r>
              <a:rPr lang="nl-NL" sz="1200" dirty="0" err="1" smtClean="0"/>
              <a:t>forwarded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</a:t>
            </a:r>
            <a:endParaRPr lang="en-US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72" y="2711013"/>
            <a:ext cx="2264664" cy="54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ular Callout 46"/>
          <p:cNvSpPr/>
          <p:nvPr/>
        </p:nvSpPr>
        <p:spPr>
          <a:xfrm>
            <a:off x="6114642" y="1325491"/>
            <a:ext cx="2705830" cy="533873"/>
          </a:xfrm>
          <a:prstGeom prst="wedgeRectCallout">
            <a:avLst>
              <a:gd name="adj1" fmla="val -59246"/>
              <a:gd name="adj2" fmla="val 2146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SOAP</a:t>
            </a:r>
          </a:p>
          <a:p>
            <a:pPr algn="ctr"/>
            <a:r>
              <a:rPr lang="nl-NL" sz="1200" dirty="0" smtClean="0"/>
              <a:t>(returns Y or N </a:t>
            </a:r>
            <a:r>
              <a:rPr lang="nl-NL" sz="1200" dirty="0" err="1" smtClean="0"/>
              <a:t>depending</a:t>
            </a:r>
            <a:r>
              <a:rPr lang="nl-NL" sz="1200" dirty="0" smtClean="0"/>
              <a:t> on </a:t>
            </a:r>
            <a:r>
              <a:rPr lang="nl-NL" sz="1200" dirty="0" err="1" smtClean="0"/>
              <a:t>whether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</a:t>
            </a:r>
            <a:r>
              <a:rPr lang="nl-NL" sz="1200" dirty="0" err="1" smtClean="0"/>
              <a:t>exists</a:t>
            </a:r>
            <a:r>
              <a:rPr lang="nl-NL" sz="1200" dirty="0" smtClean="0"/>
              <a:t> </a:t>
            </a:r>
            <a:r>
              <a:rPr lang="nl-NL" sz="1200" dirty="0" err="1" smtClean="0"/>
              <a:t>using</a:t>
            </a:r>
            <a:r>
              <a:rPr lang="nl-NL" sz="1200" dirty="0" smtClean="0"/>
              <a:t> SOA CS)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endCxn id="11" idx="2"/>
          </p:cNvCxnSpPr>
          <p:nvPr/>
        </p:nvCxnSpPr>
        <p:spPr>
          <a:xfrm flipV="1">
            <a:off x="251520" y="3401998"/>
            <a:ext cx="4068452" cy="1395154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4472372" y="341938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4912045" y="3391071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2" y="3454147"/>
            <a:ext cx="1804282" cy="65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968648" y="4520310"/>
            <a:ext cx="2163150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</a:t>
            </a:r>
            <a:endParaRPr lang="nl-NL" sz="1200" dirty="0"/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submit</a:t>
            </a:r>
            <a:r>
              <a:rPr lang="nl-NL" sz="1200" dirty="0" smtClean="0"/>
              <a:t> a </a:t>
            </a:r>
            <a:r>
              <a:rPr lang="nl-NL" sz="1200" dirty="0" err="1" smtClean="0"/>
              <a:t>proposal</a:t>
            </a:r>
            <a:r>
              <a:rPr lang="nl-NL" sz="1200" dirty="0" smtClean="0"/>
              <a:t> for </a:t>
            </a:r>
            <a:r>
              <a:rPr lang="nl-NL" sz="1200" dirty="0" err="1" smtClean="0"/>
              <a:t>an</a:t>
            </a:r>
            <a:r>
              <a:rPr lang="nl-NL" sz="1200" dirty="0" smtClean="0"/>
              <a:t> artist in  decent JSON format; links </a:t>
            </a:r>
            <a:r>
              <a:rPr lang="nl-NL" sz="1200" dirty="0" err="1" smtClean="0"/>
              <a:t>to</a:t>
            </a:r>
            <a:r>
              <a:rPr lang="nl-NL" sz="1200" dirty="0" smtClean="0"/>
              <a:t>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ask</a:t>
            </a:r>
            <a:r>
              <a:rPr lang="nl-NL" sz="1200" dirty="0" smtClean="0"/>
              <a:t> for </a:t>
            </a:r>
            <a:r>
              <a:rPr lang="nl-NL" sz="1200" dirty="0" err="1" smtClean="0"/>
              <a:t>approval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proposal</a:t>
            </a:r>
            <a:endParaRPr 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906775"/>
            <a:ext cx="2283787" cy="54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ular Callout 39"/>
          <p:cNvSpPr/>
          <p:nvPr/>
        </p:nvSpPr>
        <p:spPr>
          <a:xfrm>
            <a:off x="6703220" y="4918598"/>
            <a:ext cx="2107239" cy="814658"/>
          </a:xfrm>
          <a:prstGeom prst="wedgeRectCallout">
            <a:avLst>
              <a:gd name="adj1" fmla="val -60175"/>
              <a:gd name="adj2" fmla="val -1180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SOAP</a:t>
            </a:r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DB; </a:t>
            </a:r>
            <a:r>
              <a:rPr lang="nl-NL" sz="1200" dirty="0" err="1" smtClean="0"/>
              <a:t>this</a:t>
            </a:r>
            <a:r>
              <a:rPr lang="nl-NL" sz="1200" dirty="0" smtClean="0"/>
              <a:t> service is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called</a:t>
            </a:r>
            <a:r>
              <a:rPr lang="nl-NL" sz="1200" dirty="0" smtClean="0"/>
              <a:t> </a:t>
            </a:r>
            <a:r>
              <a:rPr lang="nl-NL" sz="1200" dirty="0" err="1" smtClean="0"/>
              <a:t>by</a:t>
            </a:r>
            <a:r>
              <a:rPr lang="nl-NL" sz="1200" dirty="0" smtClean="0"/>
              <a:t> PCS)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18" y="4333662"/>
            <a:ext cx="1373370" cy="58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ular Callout 62"/>
          <p:cNvSpPr/>
          <p:nvPr/>
        </p:nvSpPr>
        <p:spPr>
          <a:xfrm>
            <a:off x="5141504" y="5583822"/>
            <a:ext cx="2107239" cy="612068"/>
          </a:xfrm>
          <a:prstGeom prst="wedgeRectCallout">
            <a:avLst>
              <a:gd name="adj1" fmla="val -43548"/>
              <a:gd name="adj2" fmla="val -1679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REST API</a:t>
            </a:r>
            <a:endParaRPr lang="nl-NL" sz="1200" dirty="0"/>
          </a:p>
          <a:p>
            <a:pPr algn="ctr"/>
            <a:r>
              <a:rPr lang="nl-NL" sz="1200" dirty="0" smtClean="0"/>
              <a:t>(calls </a:t>
            </a:r>
            <a:r>
              <a:rPr lang="nl-NL" sz="1200" dirty="0" err="1" smtClean="0"/>
              <a:t>to</a:t>
            </a:r>
            <a:r>
              <a:rPr lang="nl-NL" sz="1200" dirty="0" smtClean="0"/>
              <a:t> SOA 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create</a:t>
            </a:r>
            <a:r>
              <a:rPr lang="nl-NL" sz="1200" dirty="0" smtClean="0"/>
              <a:t> </a:t>
            </a:r>
            <a:r>
              <a:rPr lang="nl-NL" sz="1200" dirty="0" err="1"/>
              <a:t>enriched</a:t>
            </a:r>
            <a:r>
              <a:rPr lang="nl-NL" sz="1200" dirty="0"/>
              <a:t> </a:t>
            </a:r>
            <a:r>
              <a:rPr lang="nl-NL" sz="1200" dirty="0" err="1"/>
              <a:t>proposal</a:t>
            </a:r>
            <a:r>
              <a:rPr lang="nl-NL" sz="1200" dirty="0"/>
              <a:t> in </a:t>
            </a:r>
            <a:r>
              <a:rPr lang="nl-NL" sz="1200" dirty="0" smtClean="0"/>
              <a:t>DB)</a:t>
            </a:r>
            <a:endParaRPr lang="en-US" sz="1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2" y="2803218"/>
            <a:ext cx="2456816" cy="60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11" idx="3"/>
          </p:cNvCxnSpPr>
          <p:nvPr/>
        </p:nvCxnSpPr>
        <p:spPr>
          <a:xfrm flipH="1">
            <a:off x="3209293" y="3483007"/>
            <a:ext cx="1191688" cy="188479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-183438" y="3483007"/>
            <a:ext cx="1659094" cy="901493"/>
          </a:xfrm>
          <a:prstGeom prst="wedgeRectCallout">
            <a:avLst>
              <a:gd name="adj1" fmla="val 28028"/>
              <a:gd name="adj2" fmla="val -10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REST</a:t>
            </a:r>
          </a:p>
          <a:p>
            <a:pPr algn="ctr"/>
            <a:r>
              <a:rPr lang="nl-NL" sz="1200" dirty="0"/>
              <a:t>(hand off artist </a:t>
            </a:r>
            <a:r>
              <a:rPr lang="nl-NL" sz="1200" dirty="0" err="1"/>
              <a:t>finding</a:t>
            </a:r>
            <a:r>
              <a:rPr lang="nl-NL" sz="1200" dirty="0"/>
              <a:t> in </a:t>
            </a:r>
            <a:r>
              <a:rPr lang="nl-NL" sz="1200" dirty="0" err="1"/>
              <a:t>proprietary</a:t>
            </a:r>
            <a:r>
              <a:rPr lang="nl-NL" sz="1200" dirty="0"/>
              <a:t> </a:t>
            </a:r>
            <a:r>
              <a:rPr lang="nl-NL" sz="1200" dirty="0" err="1"/>
              <a:t>IoT</a:t>
            </a:r>
            <a:r>
              <a:rPr lang="nl-NL" sz="1200" dirty="0"/>
              <a:t> CS JSON format); </a:t>
            </a:r>
            <a:r>
              <a:rPr lang="nl-NL" sz="1200" dirty="0" err="1"/>
              <a:t>forwarded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smtClean="0"/>
              <a:t>PCS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5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2" y="3795573"/>
            <a:ext cx="2013658" cy="174028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867112"/>
            <a:ext cx="2661294" cy="154395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694" y="1041590"/>
            <a:ext cx="4372931" cy="1470850"/>
          </a:xfrm>
          <a:prstGeom prst="rect">
            <a:avLst/>
          </a:prstGeom>
        </p:spPr>
      </p:pic>
      <p:sp>
        <p:nvSpPr>
          <p:cNvPr id="2" name="Cube 1"/>
          <p:cNvSpPr/>
          <p:nvPr/>
        </p:nvSpPr>
        <p:spPr>
          <a:xfrm>
            <a:off x="3004454" y="261108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3075823" y="222944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4" name="Cube 3"/>
          <p:cNvSpPr/>
          <p:nvPr/>
        </p:nvSpPr>
        <p:spPr>
          <a:xfrm>
            <a:off x="4860032" y="234888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4931401" y="196724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6" name="Cube 5"/>
          <p:cNvSpPr/>
          <p:nvPr/>
        </p:nvSpPr>
        <p:spPr>
          <a:xfrm>
            <a:off x="3611086" y="319904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3682454" y="281741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8" name="Cube 7"/>
          <p:cNvSpPr/>
          <p:nvPr/>
        </p:nvSpPr>
        <p:spPr>
          <a:xfrm>
            <a:off x="5288242" y="188546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8" idx="2"/>
            <a:endCxn id="3" idx="5"/>
          </p:cNvCxnSpPr>
          <p:nvPr/>
        </p:nvCxnSpPr>
        <p:spPr>
          <a:xfrm flipH="1">
            <a:off x="4003612" y="1987689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7" idx="0"/>
          </p:cNvCxnSpPr>
          <p:nvPr/>
        </p:nvCxnSpPr>
        <p:spPr>
          <a:xfrm flipH="1">
            <a:off x="4235559" y="2049023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/>
          <p:cNvSpPr/>
          <p:nvPr/>
        </p:nvSpPr>
        <p:spPr>
          <a:xfrm>
            <a:off x="5006487" y="329292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5077855" y="2911286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8" idx="4"/>
            <a:endCxn id="12" idx="0"/>
          </p:cNvCxnSpPr>
          <p:nvPr/>
        </p:nvCxnSpPr>
        <p:spPr>
          <a:xfrm>
            <a:off x="5448821" y="1987689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Content and Process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05" y="4077149"/>
            <a:ext cx="1918531" cy="2622541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159012" y="5388419"/>
            <a:ext cx="1944216" cy="848892"/>
          </a:xfrm>
          <a:prstGeom prst="wedgeRectCallout">
            <a:avLst>
              <a:gd name="adj1" fmla="val 78832"/>
              <a:gd name="adj2" fmla="val -26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Responsive Microsite Page Built with the authorised Image stored in DCS</a:t>
            </a:r>
            <a:endParaRPr lang="en-US" sz="1400" dirty="0"/>
          </a:p>
        </p:txBody>
      </p:sp>
      <p:sp>
        <p:nvSpPr>
          <p:cNvPr id="18" name="Rectangular Callout 17"/>
          <p:cNvSpPr/>
          <p:nvPr/>
        </p:nvSpPr>
        <p:spPr>
          <a:xfrm>
            <a:off x="6742584" y="2774643"/>
            <a:ext cx="2077888" cy="1014397"/>
          </a:xfrm>
          <a:prstGeom prst="wedgeRectCallout">
            <a:avLst>
              <a:gd name="adj1" fmla="val -38129"/>
              <a:gd name="adj2" fmla="val -1035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Business Process receives IoT message  and sends to reviewer for ennrichment and authorisation</a:t>
            </a:r>
            <a:endParaRPr lang="en-US" sz="1400" dirty="0"/>
          </a:p>
        </p:txBody>
      </p:sp>
      <p:sp>
        <p:nvSpPr>
          <p:cNvPr id="19" name="Rectangular Callout 18"/>
          <p:cNvSpPr/>
          <p:nvPr/>
        </p:nvSpPr>
        <p:spPr>
          <a:xfrm>
            <a:off x="2047313" y="1100221"/>
            <a:ext cx="2302340" cy="721974"/>
          </a:xfrm>
          <a:prstGeom prst="wedgeRectCallout">
            <a:avLst>
              <a:gd name="adj1" fmla="val -47288"/>
              <a:gd name="adj2" fmla="val 7568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Doc Cloud used to store marketing images for display in JET app and Sites Page</a:t>
            </a:r>
            <a:endParaRPr lang="en-US" sz="1400" dirty="0"/>
          </a:p>
        </p:txBody>
      </p:sp>
      <p:sp>
        <p:nvSpPr>
          <p:cNvPr id="20" name="Rectangular Callout 19"/>
          <p:cNvSpPr/>
          <p:nvPr/>
        </p:nvSpPr>
        <p:spPr>
          <a:xfrm>
            <a:off x="1475656" y="5827351"/>
            <a:ext cx="2302340" cy="721974"/>
          </a:xfrm>
          <a:prstGeom prst="wedgeRectCallout">
            <a:avLst>
              <a:gd name="adj1" fmla="val -36314"/>
              <a:gd name="adj2" fmla="val -992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Social Network used to discuss the marketing image, description and approval</a:t>
            </a:r>
            <a:endParaRPr lang="en-US" sz="1400" dirty="0"/>
          </a:p>
        </p:txBody>
      </p:sp>
      <p:sp>
        <p:nvSpPr>
          <p:cNvPr id="21" name="Rechteck 20"/>
          <p:cNvSpPr/>
          <p:nvPr/>
        </p:nvSpPr>
        <p:spPr>
          <a:xfrm>
            <a:off x="5220072" y="12036"/>
            <a:ext cx="395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 smtClean="0">
                <a:hlinkClick r:id="rId6"/>
              </a:rPr>
              <a:t>Microsites: http</a:t>
            </a:r>
            <a:r>
              <a:rPr lang="en-GB" u="sng" dirty="0">
                <a:hlinkClick r:id="rId6"/>
              </a:rPr>
              <a:t>://tinyurl.com/ACED-KW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1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nl-NL" dirty="0" err="1" smtClean="0"/>
              <a:t>Now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tweet </a:t>
            </a:r>
            <a:r>
              <a:rPr lang="nl-NL" dirty="0" err="1" smtClean="0"/>
              <a:t>your</a:t>
            </a:r>
            <a:r>
              <a:rPr lang="nl-NL" dirty="0" smtClean="0"/>
              <a:t> Artist </a:t>
            </a:r>
            <a:r>
              <a:rPr lang="nl-NL" dirty="0" err="1" smtClean="0"/>
              <a:t>Proposal</a:t>
            </a:r>
            <a:r>
              <a:rPr lang="nl-NL" dirty="0" smtClean="0"/>
              <a:t> for OOW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64495"/>
            <a:ext cx="7704856" cy="1752600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Use</a:t>
            </a:r>
            <a:r>
              <a:rPr lang="nl-NL" sz="2800" dirty="0" smtClean="0"/>
              <a:t> </a:t>
            </a:r>
            <a:r>
              <a:rPr lang="nl-NL" sz="2800" dirty="0" err="1" smtClean="0"/>
              <a:t>the</a:t>
            </a:r>
            <a:r>
              <a:rPr lang="nl-NL" sz="2800" dirty="0" smtClean="0"/>
              <a:t> hashtag #</a:t>
            </a:r>
            <a:r>
              <a:rPr lang="nl-NL" sz="2800" dirty="0" err="1" smtClean="0"/>
              <a:t>ofmaces</a:t>
            </a:r>
            <a:r>
              <a:rPr lang="nl-NL" sz="2800" dirty="0" smtClean="0"/>
              <a:t> </a:t>
            </a:r>
            <a:r>
              <a:rPr lang="nl-NL" sz="2800" dirty="0" err="1" smtClean="0"/>
              <a:t>to</a:t>
            </a:r>
            <a:r>
              <a:rPr lang="nl-NL" sz="2800" dirty="0" smtClean="0"/>
              <a:t> get </a:t>
            </a:r>
            <a:r>
              <a:rPr lang="nl-NL" sz="2800" dirty="0" err="1" smtClean="0"/>
              <a:t>noticed</a:t>
            </a:r>
            <a:r>
              <a:rPr lang="nl-NL" sz="2800" dirty="0" smtClean="0"/>
              <a:t> </a:t>
            </a:r>
            <a:r>
              <a:rPr lang="nl-NL" sz="2800" dirty="0" err="1" smtClean="0"/>
              <a:t>by</a:t>
            </a:r>
            <a:r>
              <a:rPr lang="nl-NL" sz="2800" dirty="0" smtClean="0"/>
              <a:t> </a:t>
            </a:r>
            <a:r>
              <a:rPr lang="nl-NL" sz="2800" dirty="0" err="1" smtClean="0"/>
              <a:t>IoT</a:t>
            </a:r>
            <a:r>
              <a:rPr lang="nl-NL" sz="2800" dirty="0" smtClean="0"/>
              <a:t> CS </a:t>
            </a:r>
          </a:p>
          <a:p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 smtClean="0"/>
              <a:t>your</a:t>
            </a:r>
            <a:r>
              <a:rPr lang="nl-NL" sz="2800" dirty="0" smtClean="0"/>
              <a:t> </a:t>
            </a:r>
            <a:r>
              <a:rPr lang="nl-NL" sz="2800" dirty="0" err="1" smtClean="0"/>
              <a:t>favorite</a:t>
            </a:r>
            <a:r>
              <a:rPr lang="nl-NL" sz="2800" dirty="0" smtClean="0"/>
              <a:t> artist as </a:t>
            </a:r>
            <a:r>
              <a:rPr lang="nl-NL" sz="2800" dirty="0" err="1" smtClean="0"/>
              <a:t>the</a:t>
            </a:r>
            <a:r>
              <a:rPr lang="nl-NL" sz="2800" dirty="0" smtClean="0"/>
              <a:t> second hashtag </a:t>
            </a:r>
            <a:endParaRPr lang="en-US" sz="2800" dirty="0"/>
          </a:p>
        </p:txBody>
      </p:sp>
      <p:pic>
        <p:nvPicPr>
          <p:cNvPr id="5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599425" cy="4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8830"/>
            <a:ext cx="659753" cy="5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77281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872" y="892394"/>
            <a:ext cx="149857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92" y="81635"/>
            <a:ext cx="996432" cy="8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81" y="2161876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.twimg.com/Twitter_logo_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98" y="2332229"/>
            <a:ext cx="299713" cy="2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78" y="3717032"/>
            <a:ext cx="6175187" cy="3088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5953" y="44624"/>
            <a:ext cx="366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JET Web App : </a:t>
            </a:r>
            <a:r>
              <a:rPr lang="en-US" b="1" dirty="0" smtClean="0"/>
              <a:t>http</a:t>
            </a:r>
            <a:r>
              <a:rPr lang="en-US" b="1" dirty="0"/>
              <a:t>://bit.ly/1L5kIJM</a:t>
            </a:r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38915"/>
            <a:ext cx="149856" cy="1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Distributed</a:t>
            </a:r>
          </a:p>
          <a:p>
            <a:pPr lvl="1"/>
            <a:r>
              <a:rPr lang="nl-NL" dirty="0" smtClean="0"/>
              <a:t>Three </a:t>
            </a:r>
            <a:r>
              <a:rPr lang="nl-NL" dirty="0" err="1" smtClean="0"/>
              <a:t>countries</a:t>
            </a:r>
            <a:r>
              <a:rPr lang="nl-NL" dirty="0" smtClean="0"/>
              <a:t>, Five partners, Five </a:t>
            </a:r>
            <a:r>
              <a:rPr lang="nl-NL" dirty="0" err="1" smtClean="0"/>
              <a:t>Locations</a:t>
            </a:r>
            <a:endParaRPr lang="nl-NL" dirty="0" smtClean="0"/>
          </a:p>
          <a:p>
            <a:pPr lvl="1"/>
            <a:r>
              <a:rPr lang="nl-NL" dirty="0" smtClean="0"/>
              <a:t>The Cloud is </a:t>
            </a:r>
            <a:r>
              <a:rPr lang="nl-NL" dirty="0" err="1" smtClean="0"/>
              <a:t>omnipresent</a:t>
            </a:r>
            <a:endParaRPr lang="nl-NL" dirty="0"/>
          </a:p>
          <a:p>
            <a:pPr lvl="2"/>
            <a:r>
              <a:rPr lang="nl-NL" dirty="0" err="1" smtClean="0"/>
              <a:t>except</a:t>
            </a:r>
            <a:r>
              <a:rPr lang="nl-NL" dirty="0" smtClean="0"/>
              <a:t> </a:t>
            </a:r>
            <a:r>
              <a:rPr lang="nl-NL" dirty="0" err="1" smtClean="0"/>
              <a:t>when</a:t>
            </a:r>
            <a:r>
              <a:rPr lang="nl-NL" dirty="0" smtClean="0"/>
              <a:t> </a:t>
            </a:r>
            <a:r>
              <a:rPr lang="nl-NL" dirty="0" err="1" smtClean="0"/>
              <a:t>there</a:t>
            </a:r>
            <a:r>
              <a:rPr lang="nl-NL" dirty="0" smtClean="0"/>
              <a:t> is a form of </a:t>
            </a:r>
            <a:r>
              <a:rPr lang="nl-NL" dirty="0" err="1" smtClean="0"/>
              <a:t>outage</a:t>
            </a:r>
            <a:endParaRPr lang="nl-NL" dirty="0"/>
          </a:p>
          <a:p>
            <a:pPr lvl="1"/>
            <a:endParaRPr lang="en-US" dirty="0"/>
          </a:p>
        </p:txBody>
      </p:sp>
      <p:pic>
        <p:nvPicPr>
          <p:cNvPr id="4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4781009"/>
            <a:ext cx="1590566" cy="15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ucas_j\Pictures\lucas\Lucas-kle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46992"/>
            <a:ext cx="1080120" cy="1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Lonnek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365104"/>
            <a:ext cx="1517915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orsten Winterbe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10" y="4077071"/>
            <a:ext cx="1656437" cy="165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 Simpso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r="11661"/>
          <a:stretch/>
        </p:blipFill>
        <p:spPr bwMode="auto">
          <a:xfrm>
            <a:off x="2627784" y="3828508"/>
            <a:ext cx="146133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Story Line </a:t>
            </a:r>
            <a:br>
              <a:rPr lang="nl-NL" dirty="0" smtClean="0"/>
            </a:br>
            <a:r>
              <a:rPr lang="nl-NL" sz="4000" dirty="0" err="1" smtClean="0"/>
              <a:t>to</a:t>
            </a:r>
            <a:r>
              <a:rPr lang="nl-NL" sz="4000" dirty="0" smtClean="0"/>
              <a:t> </a:t>
            </a:r>
            <a:r>
              <a:rPr lang="nl-NL" sz="4000" dirty="0" err="1" smtClean="0"/>
              <a:t>create</a:t>
            </a:r>
            <a:r>
              <a:rPr lang="nl-NL" sz="4000" dirty="0" smtClean="0"/>
              <a:t> a </a:t>
            </a:r>
            <a:r>
              <a:rPr lang="nl-NL" sz="4000" dirty="0" err="1" smtClean="0"/>
              <a:t>credible</a:t>
            </a:r>
            <a:r>
              <a:rPr lang="nl-NL" sz="4000" dirty="0" smtClean="0"/>
              <a:t> flow </a:t>
            </a:r>
            <a:r>
              <a:rPr lang="nl-NL" sz="4000" dirty="0" err="1" smtClean="0"/>
              <a:t>across</a:t>
            </a:r>
            <a:r>
              <a:rPr lang="nl-NL" sz="4000" dirty="0" smtClean="0"/>
              <a:t> </a:t>
            </a:r>
            <a:r>
              <a:rPr lang="nl-NL" sz="4000" dirty="0" err="1" smtClean="0"/>
              <a:t>the</a:t>
            </a:r>
            <a:r>
              <a:rPr lang="nl-NL" sz="4000" dirty="0" smtClean="0"/>
              <a:t> </a:t>
            </a:r>
            <a:r>
              <a:rPr lang="nl-NL" sz="4000" dirty="0" err="1" smtClean="0"/>
              <a:t>clouds</a:t>
            </a:r>
            <a:endParaRPr lang="en-US" sz="4000" dirty="0"/>
          </a:p>
        </p:txBody>
      </p:sp>
      <p:sp>
        <p:nvSpPr>
          <p:cNvPr id="4" name="Explosion 1 3"/>
          <p:cNvSpPr/>
          <p:nvPr/>
        </p:nvSpPr>
        <p:spPr>
          <a:xfrm>
            <a:off x="6695728" y="4653136"/>
            <a:ext cx="2448272" cy="2016224"/>
          </a:xfrm>
          <a:prstGeom prst="irregularSeal1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Oracle </a:t>
            </a:r>
            <a:r>
              <a:rPr lang="nl-NL" dirty="0" err="1" smtClean="0"/>
              <a:t>OpenWorld</a:t>
            </a:r>
            <a:r>
              <a:rPr lang="nl-NL" dirty="0" smtClean="0"/>
              <a:t> 2016</a:t>
            </a:r>
            <a:endParaRPr lang="en-US" dirty="0"/>
          </a:p>
        </p:txBody>
      </p:sp>
      <p:pic>
        <p:nvPicPr>
          <p:cNvPr id="7" name="Picture 2" descr="http://all4desktop.com/data_images/original/4240423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920"/>
            <a:ext cx="1757362" cy="121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nme.assets.ipccdn.co.uk/images/210116Adele_getty500440292_20_210116.article_x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56751"/>
            <a:ext cx="2805447" cy="1665734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i.telegraph.co.uk/multimedia/archive/02277/Bruce_Springsteen__2277201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826" y="2976323"/>
            <a:ext cx="3598268" cy="224601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encrypted-tbn2.gstatic.com/images?q=tbn:ANd9GcQcn-jMZI4BH_axinMUOgrmqjojuZOWvih87iDGfTqaRo2pmTl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5144"/>
            <a:ext cx="2514600" cy="181927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encrypted-tbn2.gstatic.com/images?q=tbn:ANd9GcT1wyuihiamt8y4k0Y2u37uRTH61AkBxgXwKawJ9kuRdDAe77wC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128072"/>
            <a:ext cx="2705100" cy="1685926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>
          <a:xfrm rot="19460936">
            <a:off x="1546831" y="2383856"/>
            <a:ext cx="864096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49178">
            <a:off x="1537417" y="3107538"/>
            <a:ext cx="1482398" cy="1027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3073080">
            <a:off x="694699" y="4206084"/>
            <a:ext cx="1345671" cy="48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8" y="1628799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89618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g.twimg.com/Twitter_logo_bl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50" y="2443321"/>
            <a:ext cx="454584" cy="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7380312" y="1941844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Evaluate</a:t>
            </a:r>
            <a:r>
              <a:rPr lang="nl-NL" dirty="0" smtClean="0"/>
              <a:t> </a:t>
            </a:r>
            <a:r>
              <a:rPr lang="nl-NL" dirty="0" err="1" smtClean="0"/>
              <a:t>Proposal</a:t>
            </a:r>
            <a:endParaRPr lang="en-US" dirty="0"/>
          </a:p>
        </p:txBody>
      </p:sp>
      <p:sp>
        <p:nvSpPr>
          <p:cNvPr id="19" name="Smiley Face 18"/>
          <p:cNvSpPr/>
          <p:nvPr/>
        </p:nvSpPr>
        <p:spPr>
          <a:xfrm>
            <a:off x="8373396" y="2673951"/>
            <a:ext cx="504056" cy="501748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373396" y="1844824"/>
            <a:ext cx="504056" cy="50174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/>
          <p:cNvSpPr/>
          <p:nvPr/>
        </p:nvSpPr>
        <p:spPr>
          <a:xfrm>
            <a:off x="8480558" y="2155797"/>
            <a:ext cx="289732" cy="142079"/>
          </a:xfrm>
          <a:prstGeom prst="blockArc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929175" y="1489039"/>
            <a:ext cx="1841003" cy="90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600" dirty="0" err="1" smtClean="0"/>
              <a:t>Analyze</a:t>
            </a:r>
            <a:r>
              <a:rPr lang="nl-NL" sz="1600" dirty="0" smtClean="0"/>
              <a:t> Twitter traffic </a:t>
            </a:r>
          </a:p>
          <a:p>
            <a:r>
              <a:rPr lang="nl-NL" sz="1600" dirty="0" smtClean="0"/>
              <a:t>&amp; </a:t>
            </a:r>
            <a:r>
              <a:rPr lang="nl-NL" sz="1600" dirty="0" err="1" smtClean="0"/>
              <a:t>Voting</a:t>
            </a:r>
            <a:r>
              <a:rPr lang="nl-NL" sz="1600" dirty="0" smtClean="0"/>
              <a:t> Machines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6300192" y="3593645"/>
            <a:ext cx="1498839" cy="11314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 smtClean="0"/>
              <a:t>Publish</a:t>
            </a:r>
            <a:r>
              <a:rPr lang="nl-NL" dirty="0"/>
              <a:t> </a:t>
            </a:r>
            <a:r>
              <a:rPr lang="nl-NL" dirty="0" err="1" smtClean="0"/>
              <a:t>Approved</a:t>
            </a:r>
            <a:r>
              <a:rPr lang="nl-NL" dirty="0" smtClean="0"/>
              <a:t> </a:t>
            </a:r>
            <a:r>
              <a:rPr lang="nl-NL" dirty="0" err="1" smtClean="0"/>
              <a:t>Proposals</a:t>
            </a:r>
            <a:r>
              <a:rPr lang="nl-NL" dirty="0" smtClean="0"/>
              <a:t> on Web &amp; App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2053522">
            <a:off x="1017634" y="4748626"/>
            <a:ext cx="3570835" cy="238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Elbow Connector 28"/>
          <p:cNvCxnSpPr>
            <a:stCxn id="22" idx="3"/>
            <a:endCxn id="18" idx="1"/>
          </p:cNvCxnSpPr>
          <p:nvPr/>
        </p:nvCxnSpPr>
        <p:spPr>
          <a:xfrm>
            <a:off x="6770178" y="1942924"/>
            <a:ext cx="610134" cy="564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8" idx="2"/>
            <a:endCxn id="23" idx="0"/>
          </p:cNvCxnSpPr>
          <p:nvPr/>
        </p:nvCxnSpPr>
        <p:spPr>
          <a:xfrm rot="5400000">
            <a:off x="7329521" y="2793434"/>
            <a:ext cx="520302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1546789" y="279628"/>
            <a:ext cx="3461047" cy="1771363"/>
          </a:xfrm>
          <a:custGeom>
            <a:avLst/>
            <a:gdLst>
              <a:gd name="connsiteX0" fmla="*/ 0 w 3461047"/>
              <a:gd name="connsiteY0" fmla="*/ 1771363 h 1771363"/>
              <a:gd name="connsiteX1" fmla="*/ 957129 w 3461047"/>
              <a:gd name="connsiteY1" fmla="*/ 352761 h 1771363"/>
              <a:gd name="connsiteX2" fmla="*/ 2264635 w 3461047"/>
              <a:gd name="connsiteY2" fmla="*/ 53658 h 1771363"/>
              <a:gd name="connsiteX3" fmla="*/ 3461047 w 3461047"/>
              <a:gd name="connsiteY3" fmla="*/ 1207340 h 177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047" h="1771363">
                <a:moveTo>
                  <a:pt x="0" y="1771363"/>
                </a:moveTo>
                <a:cubicBezTo>
                  <a:pt x="289845" y="1205204"/>
                  <a:pt x="579690" y="639045"/>
                  <a:pt x="957129" y="352761"/>
                </a:cubicBezTo>
                <a:cubicBezTo>
                  <a:pt x="1334568" y="66477"/>
                  <a:pt x="1847315" y="-88772"/>
                  <a:pt x="2264635" y="53658"/>
                </a:cubicBezTo>
                <a:cubicBezTo>
                  <a:pt x="2681955" y="196088"/>
                  <a:pt x="3071501" y="701714"/>
                  <a:pt x="3461047" y="12073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lt1"/>
                </a:solidFill>
              </a:rPr>
              <a:t>IoT</a:t>
            </a:r>
            <a:r>
              <a:rPr lang="nl-NL" dirty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lt1"/>
                </a:solidFill>
              </a:rPr>
              <a:t>PCS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lt1"/>
                </a:solidFill>
              </a:rPr>
              <a:t>Doc</a:t>
            </a:r>
            <a:r>
              <a:rPr lang="nl-NL" dirty="0" smtClean="0">
                <a:solidFill>
                  <a:schemeClr val="lt1"/>
                </a:solidFill>
              </a:rPr>
              <a:t> CS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Rounded Rectangle 10">
            <a:hlinkClick r:id="rId3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3808" y="3140968"/>
            <a:ext cx="2088232" cy="504056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4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>
            <a:hlinkClick r:id="rId5"/>
          </p:cNvPr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JET on </a:t>
            </a:r>
          </a:p>
          <a:p>
            <a:pPr algn="ctr"/>
            <a:r>
              <a:rPr lang="nl-NL" sz="1600" dirty="0" err="1">
                <a:solidFill>
                  <a:schemeClr val="lt1"/>
                </a:solidFill>
              </a:rPr>
              <a:t>AppContainer</a:t>
            </a:r>
            <a:r>
              <a:rPr lang="nl-NL" sz="1600" dirty="0">
                <a:solidFill>
                  <a:schemeClr val="lt1"/>
                </a:solidFill>
              </a:rPr>
              <a:t> CS (or JCS)</a:t>
            </a:r>
            <a:endParaRPr lang="en-US" sz="1600" dirty="0">
              <a:solidFill>
                <a:schemeClr val="lt1"/>
              </a:solidFill>
            </a:endParaRPr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>
            <a:off x="6084168" y="3128268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14885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2051720" y="458112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OSN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1889701" y="3987062"/>
            <a:ext cx="828092" cy="360040"/>
          </a:xfrm>
          <a:prstGeom prst="bentConnector3">
            <a:avLst>
              <a:gd name="adj1" fmla="val 81991"/>
            </a:avLst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Rounded Rectangle 67"/>
          <p:cNvSpPr/>
          <p:nvPr/>
        </p:nvSpPr>
        <p:spPr>
          <a:xfrm>
            <a:off x="2240810" y="25066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429929" y="342713"/>
            <a:ext cx="638128" cy="1646014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7" y="908537"/>
            <a:ext cx="2424891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]; </a:t>
            </a:r>
            <a:r>
              <a:rPr lang="nl-NL" sz="1100" dirty="0" err="1" smtClean="0"/>
              <a:t>publish</a:t>
            </a:r>
            <a:r>
              <a:rPr lang="nl-NL" sz="1100" dirty="0" smtClean="0"/>
              <a:t> Tweet </a:t>
            </a:r>
            <a:r>
              <a:rPr lang="nl-NL" sz="1100" dirty="0" err="1" smtClean="0"/>
              <a:t>about</a:t>
            </a:r>
            <a:r>
              <a:rPr lang="nl-NL" sz="1100" dirty="0" smtClean="0"/>
              <a:t> new </a:t>
            </a:r>
            <a:r>
              <a:rPr lang="nl-NL" sz="1100" dirty="0" err="1" smtClean="0"/>
              <a:t>proposal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0800000">
            <a:off x="6084169" y="2924944"/>
            <a:ext cx="669193" cy="12700"/>
          </a:xfrm>
          <a:prstGeom prst="bent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0800000">
            <a:off x="2483768" y="2209163"/>
            <a:ext cx="2448272" cy="635084"/>
          </a:xfrm>
          <a:prstGeom prst="bentConnector3">
            <a:avLst>
              <a:gd name="adj1" fmla="val 9859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572284" y="1916832"/>
            <a:ext cx="2597302" cy="1273323"/>
          </a:xfrm>
          <a:custGeom>
            <a:avLst/>
            <a:gdLst>
              <a:gd name="connsiteX0" fmla="*/ 2153540 w 2597302"/>
              <a:gd name="connsiteY0" fmla="*/ 0 h 1273323"/>
              <a:gd name="connsiteX1" fmla="*/ 2529555 w 2597302"/>
              <a:gd name="connsiteY1" fmla="*/ 376014 h 1273323"/>
              <a:gd name="connsiteX2" fmla="*/ 2580830 w 2597302"/>
              <a:gd name="connsiteY2" fmla="*/ 786213 h 1273323"/>
              <a:gd name="connsiteX3" fmla="*/ 2341548 w 2597302"/>
              <a:gd name="connsiteY3" fmla="*/ 1110953 h 1273323"/>
              <a:gd name="connsiteX4" fmla="*/ 1444239 w 2597302"/>
              <a:gd name="connsiteY4" fmla="*/ 1016949 h 1273323"/>
              <a:gd name="connsiteX5" fmla="*/ 273466 w 2597302"/>
              <a:gd name="connsiteY5" fmla="*/ 1059678 h 1273323"/>
              <a:gd name="connsiteX6" fmla="*/ 0 w 2597302"/>
              <a:gd name="connsiteY6" fmla="*/ 1273323 h 127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302" h="1273323">
                <a:moveTo>
                  <a:pt x="2153540" y="0"/>
                </a:moveTo>
                <a:cubicBezTo>
                  <a:pt x="2305940" y="122489"/>
                  <a:pt x="2458340" y="244979"/>
                  <a:pt x="2529555" y="376014"/>
                </a:cubicBezTo>
                <a:cubicBezTo>
                  <a:pt x="2600770" y="507049"/>
                  <a:pt x="2612164" y="663723"/>
                  <a:pt x="2580830" y="786213"/>
                </a:cubicBezTo>
                <a:cubicBezTo>
                  <a:pt x="2549496" y="908703"/>
                  <a:pt x="2530980" y="1072497"/>
                  <a:pt x="2341548" y="1110953"/>
                </a:cubicBezTo>
                <a:cubicBezTo>
                  <a:pt x="2152116" y="1149409"/>
                  <a:pt x="1788919" y="1025495"/>
                  <a:pt x="1444239" y="1016949"/>
                </a:cubicBezTo>
                <a:cubicBezTo>
                  <a:pt x="1099559" y="1008403"/>
                  <a:pt x="514172" y="1016949"/>
                  <a:pt x="273466" y="1059678"/>
                </a:cubicBezTo>
                <a:cubicBezTo>
                  <a:pt x="32760" y="1102407"/>
                  <a:pt x="16380" y="1187865"/>
                  <a:pt x="0" y="1273323"/>
                </a:cubicBezTo>
              </a:path>
            </a:pathLst>
          </a:cu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9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pic>
        <p:nvPicPr>
          <p:cNvPr id="5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8518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>
            <a:off x="812776" y="4093435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lt1"/>
                </a:solidFill>
              </a:rPr>
              <a:t>Sites CS</a:t>
            </a:r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>
            <a:off x="1384869" y="3483783"/>
            <a:ext cx="340399" cy="878904"/>
          </a:xfrm>
          <a:prstGeom prst="bentConnector3">
            <a:avLst/>
          </a:pr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Elbow Connector 35"/>
          <p:cNvCxnSpPr>
            <a:stCxn id="4" idx="0"/>
            <a:endCxn id="68" idx="1"/>
          </p:cNvCxnSpPr>
          <p:nvPr/>
        </p:nvCxnSpPr>
        <p:spPr>
          <a:xfrm rot="5400000" flipH="1" flipV="1">
            <a:off x="1395975" y="-34536"/>
            <a:ext cx="261637" cy="1428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174889" y="4666604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859566" y="6135775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5184129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038844" y="254991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15" grpId="0" animBg="1"/>
      <p:bldP spid="13" grpId="0" animBg="1"/>
      <p:bldP spid="3" grpId="0" animBg="1"/>
      <p:bldP spid="6" grpId="0" animBg="1"/>
      <p:bldP spid="8" grpId="0" animBg="1"/>
      <p:bldP spid="9" grpId="0" animBg="1"/>
      <p:bldP spid="11" grpId="0" animBg="1"/>
      <p:bldP spid="12" grpId="0" animBg="1"/>
      <p:bldP spid="39" grpId="0" animBg="1"/>
      <p:bldP spid="40" grpId="0" animBg="1"/>
      <p:bldP spid="61" grpId="0" animBg="1"/>
      <p:bldP spid="64" grpId="0" animBg="1"/>
      <p:bldP spid="68" grpId="0" animBg="1"/>
      <p:bldP spid="24" grpId="0" animBg="1"/>
      <p:bldP spid="55" grpId="0" animBg="1"/>
      <p:bldP spid="63" grpId="0" animBg="1"/>
      <p:bldP spid="66" grpId="0" animBg="1"/>
      <p:bldP spid="67" grpId="0" animBg="1"/>
      <p:bldP spid="34" grpId="0" animBg="1"/>
      <p:bldP spid="2" grpId="0" animBg="1"/>
      <p:bldP spid="10" grpId="0" animBg="1"/>
      <p:bldP spid="56" grpId="0" animBg="1"/>
      <p:bldP spid="60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cloud</a:t>
            </a:r>
            <a:r>
              <a:rPr lang="nl-NL" dirty="0" smtClean="0"/>
              <a:t> services </a:t>
            </a:r>
            <a:r>
              <a:rPr lang="nl-NL" dirty="0" err="1" smtClean="0"/>
              <a:t>involved</a:t>
            </a:r>
            <a:r>
              <a:rPr lang="nl-NL" dirty="0" smtClean="0"/>
              <a:t> – </a:t>
            </a:r>
            <a:br>
              <a:rPr lang="nl-NL" dirty="0" smtClean="0"/>
            </a:b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they</a:t>
            </a:r>
            <a:r>
              <a:rPr lang="nl-NL" dirty="0" smtClean="0"/>
              <a:t> are </a:t>
            </a:r>
            <a:r>
              <a:rPr lang="nl-NL" dirty="0" err="1" smtClean="0"/>
              <a:t>connected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2200668" y="1439780"/>
            <a:ext cx="1588102" cy="80263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Cube 3"/>
          <p:cNvSpPr/>
          <p:nvPr/>
        </p:nvSpPr>
        <p:spPr>
          <a:xfrm>
            <a:off x="5033842" y="463761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be 4"/>
          <p:cNvSpPr/>
          <p:nvPr/>
        </p:nvSpPr>
        <p:spPr>
          <a:xfrm>
            <a:off x="5033842" y="420146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5033842" y="376530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be 6"/>
          <p:cNvSpPr/>
          <p:nvPr/>
        </p:nvSpPr>
        <p:spPr>
          <a:xfrm>
            <a:off x="7388999" y="34717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388999" y="303564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388999" y="259313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DBaaS</a:t>
            </a:r>
            <a:endParaRPr lang="en-US" sz="1400" dirty="0"/>
          </a:p>
        </p:txBody>
      </p:sp>
      <p:sp>
        <p:nvSpPr>
          <p:cNvPr id="10" name="Cube 9"/>
          <p:cNvSpPr/>
          <p:nvPr/>
        </p:nvSpPr>
        <p:spPr>
          <a:xfrm>
            <a:off x="5033842" y="332915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5033842" y="289299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SOA CS</a:t>
            </a:r>
            <a:endParaRPr lang="en-US" sz="1400" dirty="0"/>
          </a:p>
        </p:txBody>
      </p:sp>
      <p:sp>
        <p:nvSpPr>
          <p:cNvPr id="12" name="Cube 11"/>
          <p:cNvSpPr/>
          <p:nvPr/>
        </p:nvSpPr>
        <p:spPr>
          <a:xfrm>
            <a:off x="6175737" y="331877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6175737" y="288261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175737" y="240699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6175737" y="1970841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6" name="Cube 15"/>
          <p:cNvSpPr/>
          <p:nvPr/>
        </p:nvSpPr>
        <p:spPr>
          <a:xfrm>
            <a:off x="3606474" y="270217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3677843" y="23205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ICS</a:t>
            </a:r>
            <a:endParaRPr lang="en-US" sz="1400" dirty="0"/>
          </a:p>
        </p:txBody>
      </p:sp>
      <p:sp>
        <p:nvSpPr>
          <p:cNvPr id="18" name="Cube 17"/>
          <p:cNvSpPr/>
          <p:nvPr/>
        </p:nvSpPr>
        <p:spPr>
          <a:xfrm>
            <a:off x="6142938" y="5003374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6214307" y="4621738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0" name="Cube 19"/>
          <p:cNvSpPr/>
          <p:nvPr/>
        </p:nvSpPr>
        <p:spPr>
          <a:xfrm>
            <a:off x="323528" y="4402232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394897" y="4020595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Doc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2" name="Cube 21"/>
          <p:cNvSpPr/>
          <p:nvPr/>
        </p:nvSpPr>
        <p:spPr>
          <a:xfrm>
            <a:off x="2179106" y="4140028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be 22"/>
          <p:cNvSpPr/>
          <p:nvPr/>
        </p:nvSpPr>
        <p:spPr>
          <a:xfrm>
            <a:off x="2250475" y="3758392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24" name="Cube 23"/>
          <p:cNvSpPr/>
          <p:nvPr/>
        </p:nvSpPr>
        <p:spPr>
          <a:xfrm>
            <a:off x="3891948" y="6196173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91948" y="5760016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3891948" y="5301208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Cube 26"/>
          <p:cNvSpPr/>
          <p:nvPr/>
        </p:nvSpPr>
        <p:spPr>
          <a:xfrm>
            <a:off x="858791" y="2173015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930160" y="1791379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IoT</a:t>
            </a:r>
            <a:r>
              <a:rPr lang="nl-NL" sz="1400" dirty="0" smtClean="0"/>
              <a:t> CS</a:t>
            </a:r>
            <a:endParaRPr lang="en-US" sz="1400" dirty="0"/>
          </a:p>
        </p:txBody>
      </p:sp>
      <p:sp>
        <p:nvSpPr>
          <p:cNvPr id="29" name="Cube 28"/>
          <p:cNvSpPr/>
          <p:nvPr/>
        </p:nvSpPr>
        <p:spPr>
          <a:xfrm>
            <a:off x="930160" y="4990196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1001528" y="4608560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OSN</a:t>
            </a:r>
            <a:endParaRPr lang="en-US" sz="1400" dirty="0"/>
          </a:p>
        </p:txBody>
      </p:sp>
      <p:sp>
        <p:nvSpPr>
          <p:cNvPr id="31" name="Cube 30"/>
          <p:cNvSpPr/>
          <p:nvPr/>
        </p:nvSpPr>
        <p:spPr>
          <a:xfrm>
            <a:off x="3784895" y="227964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Cube 31"/>
          <p:cNvSpPr/>
          <p:nvPr/>
        </p:nvSpPr>
        <p:spPr>
          <a:xfrm>
            <a:off x="5176579" y="282681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Cube 32"/>
          <p:cNvSpPr/>
          <p:nvPr/>
        </p:nvSpPr>
        <p:spPr>
          <a:xfrm>
            <a:off x="5604789" y="2838474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Cube 33"/>
          <p:cNvSpPr/>
          <p:nvPr/>
        </p:nvSpPr>
        <p:spPr>
          <a:xfrm>
            <a:off x="6568263" y="19116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Cube 34"/>
          <p:cNvSpPr/>
          <p:nvPr/>
        </p:nvSpPr>
        <p:spPr>
          <a:xfrm>
            <a:off x="7600219" y="2511355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Cube 35"/>
          <p:cNvSpPr/>
          <p:nvPr/>
        </p:nvSpPr>
        <p:spPr>
          <a:xfrm>
            <a:off x="7707271" y="2593136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Cube 36"/>
          <p:cNvSpPr/>
          <p:nvPr/>
        </p:nvSpPr>
        <p:spPr>
          <a:xfrm>
            <a:off x="7989858" y="2543297"/>
            <a:ext cx="181307" cy="1293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Cube 37"/>
          <p:cNvSpPr/>
          <p:nvPr/>
        </p:nvSpPr>
        <p:spPr>
          <a:xfrm>
            <a:off x="6565377" y="4539958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Cube 39"/>
          <p:cNvSpPr/>
          <p:nvPr/>
        </p:nvSpPr>
        <p:spPr>
          <a:xfrm>
            <a:off x="2607316" y="367661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be 40"/>
          <p:cNvSpPr/>
          <p:nvPr/>
        </p:nvSpPr>
        <p:spPr>
          <a:xfrm>
            <a:off x="1250893" y="17095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2" name="Straight Arrow Connector 41"/>
          <p:cNvCxnSpPr>
            <a:stCxn id="41" idx="4"/>
            <a:endCxn id="40" idx="1"/>
          </p:cNvCxnSpPr>
          <p:nvPr/>
        </p:nvCxnSpPr>
        <p:spPr>
          <a:xfrm>
            <a:off x="1411472" y="1811824"/>
            <a:ext cx="1276134" cy="190567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0"/>
            <a:endCxn id="31" idx="1"/>
          </p:cNvCxnSpPr>
          <p:nvPr/>
        </p:nvCxnSpPr>
        <p:spPr>
          <a:xfrm flipV="1">
            <a:off x="2741133" y="2320537"/>
            <a:ext cx="1124052" cy="1356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2" idx="2"/>
          </p:cNvCxnSpPr>
          <p:nvPr/>
        </p:nvCxnSpPr>
        <p:spPr>
          <a:xfrm>
            <a:off x="3945474" y="2381873"/>
            <a:ext cx="1231105" cy="5471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0"/>
            <a:endCxn id="34" idx="2"/>
          </p:cNvCxnSpPr>
          <p:nvPr/>
        </p:nvCxnSpPr>
        <p:spPr>
          <a:xfrm flipV="1">
            <a:off x="5310394" y="2013865"/>
            <a:ext cx="1257868" cy="8129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38" idx="0"/>
          </p:cNvCxnSpPr>
          <p:nvPr/>
        </p:nvCxnSpPr>
        <p:spPr>
          <a:xfrm>
            <a:off x="5765368" y="2940698"/>
            <a:ext cx="933824" cy="159926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5"/>
            <a:endCxn id="36" idx="2"/>
          </p:cNvCxnSpPr>
          <p:nvPr/>
        </p:nvCxnSpPr>
        <p:spPr>
          <a:xfrm flipV="1">
            <a:off x="5818895" y="2673962"/>
            <a:ext cx="1888377" cy="2258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0" idx="4"/>
            <a:endCxn id="32" idx="1"/>
          </p:cNvCxnSpPr>
          <p:nvPr/>
        </p:nvCxnSpPr>
        <p:spPr>
          <a:xfrm>
            <a:off x="4316753" y="2402317"/>
            <a:ext cx="940115" cy="46538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5"/>
          </p:cNvCxnSpPr>
          <p:nvPr/>
        </p:nvCxnSpPr>
        <p:spPr>
          <a:xfrm flipV="1">
            <a:off x="4584386" y="4608560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5"/>
            <a:endCxn id="35" idx="2"/>
          </p:cNvCxnSpPr>
          <p:nvPr/>
        </p:nvCxnSpPr>
        <p:spPr>
          <a:xfrm flipV="1">
            <a:off x="5390685" y="2613581"/>
            <a:ext cx="2209534" cy="27456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1" idx="5"/>
          </p:cNvCxnSpPr>
          <p:nvPr/>
        </p:nvCxnSpPr>
        <p:spPr>
          <a:xfrm flipH="1">
            <a:off x="1322686" y="3778837"/>
            <a:ext cx="1284631" cy="446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3"/>
            <a:endCxn id="30" idx="0"/>
          </p:cNvCxnSpPr>
          <p:nvPr/>
        </p:nvCxnSpPr>
        <p:spPr>
          <a:xfrm flipH="1">
            <a:off x="1554633" y="3840171"/>
            <a:ext cx="1132973" cy="76838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388999" y="1268760"/>
            <a:ext cx="1647497" cy="912129"/>
            <a:chOff x="6034350" y="890197"/>
            <a:chExt cx="2052551" cy="992031"/>
          </a:xfrm>
        </p:grpSpPr>
        <p:sp>
          <p:nvSpPr>
            <p:cNvPr id="54" name="Cloud 53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5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/>
          <p:cNvCxnSpPr>
            <a:stCxn id="34" idx="5"/>
          </p:cNvCxnSpPr>
          <p:nvPr/>
        </p:nvCxnSpPr>
        <p:spPr>
          <a:xfrm flipV="1">
            <a:off x="6782368" y="1811824"/>
            <a:ext cx="751553" cy="161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ttps://g.twimg.com/Twitter_logo_bl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6" y="1593516"/>
            <a:ext cx="774943" cy="48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ube 58"/>
          <p:cNvSpPr/>
          <p:nvPr/>
        </p:nvSpPr>
        <p:spPr>
          <a:xfrm>
            <a:off x="4034684" y="222553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Cube 59"/>
          <p:cNvSpPr/>
          <p:nvPr/>
        </p:nvSpPr>
        <p:spPr>
          <a:xfrm>
            <a:off x="4156174" y="2300092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1" name="Straight Arrow Connector 60"/>
          <p:cNvCxnSpPr>
            <a:stCxn id="59" idx="1"/>
            <a:endCxn id="58" idx="3"/>
          </p:cNvCxnSpPr>
          <p:nvPr/>
        </p:nvCxnSpPr>
        <p:spPr>
          <a:xfrm flipH="1" flipV="1">
            <a:off x="3462550" y="1834358"/>
            <a:ext cx="658507" cy="4320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0"/>
            <a:endCxn id="59" idx="0"/>
          </p:cNvCxnSpPr>
          <p:nvPr/>
        </p:nvCxnSpPr>
        <p:spPr>
          <a:xfrm flipH="1" flipV="1">
            <a:off x="4168501" y="2225530"/>
            <a:ext cx="1141895" cy="60128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8" idx="1"/>
            <a:endCxn id="28" idx="0"/>
          </p:cNvCxnSpPr>
          <p:nvPr/>
        </p:nvCxnSpPr>
        <p:spPr>
          <a:xfrm flipH="1" flipV="1">
            <a:off x="1462990" y="1791379"/>
            <a:ext cx="1224616" cy="429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/>
          <p:cNvSpPr/>
          <p:nvPr/>
        </p:nvSpPr>
        <p:spPr>
          <a:xfrm>
            <a:off x="2325561" y="5084070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Cube 64"/>
          <p:cNvSpPr/>
          <p:nvPr/>
        </p:nvSpPr>
        <p:spPr>
          <a:xfrm>
            <a:off x="2396929" y="4702434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Sites CS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0" idx="4"/>
            <a:endCxn id="65" idx="0"/>
          </p:cNvCxnSpPr>
          <p:nvPr/>
        </p:nvCxnSpPr>
        <p:spPr>
          <a:xfrm>
            <a:off x="2767895" y="3778837"/>
            <a:ext cx="182138" cy="92359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be 68"/>
          <p:cNvSpPr/>
          <p:nvPr/>
        </p:nvSpPr>
        <p:spPr>
          <a:xfrm>
            <a:off x="3891948" y="4828020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39" name="Cube 38"/>
          <p:cNvSpPr/>
          <p:nvPr/>
        </p:nvSpPr>
        <p:spPr>
          <a:xfrm>
            <a:off x="4370280" y="4746240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67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27" y="4374179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59" grpId="0" animBg="1"/>
      <p:bldP spid="60" grpId="0" animBg="1"/>
      <p:bldP spid="64" grpId="0" animBg="1"/>
      <p:bldP spid="65" grpId="0" animBg="1"/>
      <p:bldP spid="69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326887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33464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411953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73676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204392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88586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155062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Doc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233120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89706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515624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6034350" y="163236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165626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161027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503131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75729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404720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461086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3673557" y="119058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Sites CS</a:t>
            </a:r>
            <a:endParaRPr lang="en-US" sz="16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Geographic</a:t>
            </a:r>
            <a:r>
              <a:rPr lang="nl-NL" dirty="0" smtClean="0"/>
              <a:t> spread of </a:t>
            </a:r>
            <a:r>
              <a:rPr lang="nl-NL" dirty="0" err="1" smtClean="0"/>
              <a:t>our</a:t>
            </a:r>
            <a:r>
              <a:rPr lang="nl-NL" dirty="0" smtClean="0"/>
              <a:t> demo</a:t>
            </a:r>
            <a:endParaRPr lang="en-US" dirty="0"/>
          </a:p>
        </p:txBody>
      </p:sp>
      <p:sp>
        <p:nvSpPr>
          <p:cNvPr id="27" name="Rectangular Callout 26"/>
          <p:cNvSpPr/>
          <p:nvPr/>
        </p:nvSpPr>
        <p:spPr>
          <a:xfrm>
            <a:off x="4365601" y="4475008"/>
            <a:ext cx="1116124" cy="360040"/>
          </a:xfrm>
          <a:prstGeom prst="wedgeRectCallout">
            <a:avLst>
              <a:gd name="adj1" fmla="val 105501"/>
              <a:gd name="adj2" fmla="val -726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Netherlands</a:t>
            </a:r>
            <a:endParaRPr lang="en-US" sz="12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Oracle JET on ACC</a:t>
            </a:r>
            <a:endParaRPr lang="en-US" dirty="0"/>
          </a:p>
        </p:txBody>
      </p:sp>
      <p:pic>
        <p:nvPicPr>
          <p:cNvPr id="3" name="Picture 2" descr="Wilfred vander Deij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64" y="1193262"/>
            <a:ext cx="3968319" cy="3288849"/>
          </a:xfrm>
          <a:prstGeom prst="clou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6309786" y="4643333"/>
            <a:ext cx="1070526" cy="1619988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6381155" y="4261697"/>
            <a:ext cx="927789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</a:t>
            </a:r>
            <a:r>
              <a:rPr lang="nl-NL" sz="1400" dirty="0" smtClean="0"/>
              <a:t>CS</a:t>
            </a:r>
            <a:endParaRPr lang="en-US" sz="1400" dirty="0"/>
          </a:p>
        </p:txBody>
      </p:sp>
      <p:sp>
        <p:nvSpPr>
          <p:cNvPr id="7" name="Cube 6"/>
          <p:cNvSpPr/>
          <p:nvPr/>
        </p:nvSpPr>
        <p:spPr>
          <a:xfrm>
            <a:off x="4058796" y="5836132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4058796" y="5399975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4058796" y="4941167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6732225" y="4179917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" name="Straight Arrow Connector 10"/>
          <p:cNvCxnSpPr>
            <a:stCxn id="13" idx="5"/>
          </p:cNvCxnSpPr>
          <p:nvPr/>
        </p:nvCxnSpPr>
        <p:spPr>
          <a:xfrm flipV="1">
            <a:off x="4762943" y="4248519"/>
            <a:ext cx="2141571" cy="19901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4058796" y="4467979"/>
            <a:ext cx="999158" cy="545196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ACC</a:t>
            </a:r>
            <a:endParaRPr lang="en-US" sz="1400" dirty="0"/>
          </a:p>
        </p:txBody>
      </p:sp>
      <p:sp>
        <p:nvSpPr>
          <p:cNvPr id="13" name="Cube 12"/>
          <p:cNvSpPr/>
          <p:nvPr/>
        </p:nvSpPr>
        <p:spPr>
          <a:xfrm>
            <a:off x="4548837" y="4386199"/>
            <a:ext cx="214106" cy="163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4" name="Picture 2" descr="https://pbs.twimg.com/profile_images/656652222512521216/kj3zG0jH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329" y="4073676"/>
            <a:ext cx="700116" cy="69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8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5" y="0"/>
            <a:ext cx="844498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64089" y="4462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JET </a:t>
            </a:r>
            <a:r>
              <a:rPr lang="en-US" dirty="0" smtClean="0"/>
              <a:t>Web App : </a:t>
            </a:r>
            <a:r>
              <a:rPr lang="en-US" b="1" u="sng" dirty="0" smtClean="0"/>
              <a:t>http</a:t>
            </a:r>
            <a:r>
              <a:rPr lang="en-US" b="1" u="sng" dirty="0"/>
              <a:t>://bit.ly/acesdemo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74313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Bildschirmpräsentation (4:3)</PresentationFormat>
  <Paragraphs>245</Paragraphs>
  <Slides>22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Office Theme</vt:lpstr>
      <vt:lpstr>Soaring through the Clouds</vt:lpstr>
      <vt:lpstr>Challenge</vt:lpstr>
      <vt:lpstr>The Team</vt:lpstr>
      <vt:lpstr>Story Line  to create a credible flow across the clouds</vt:lpstr>
      <vt:lpstr>PowerPoint-Präsentation</vt:lpstr>
      <vt:lpstr>All the cloud services involved –  and how they are connected</vt:lpstr>
      <vt:lpstr>Geographic spread of our demo</vt:lpstr>
      <vt:lpstr>Oracle JET on ACC</vt:lpstr>
      <vt:lpstr>PowerPoint-Präsentation</vt:lpstr>
      <vt:lpstr>PowerPoint-Präsentation</vt:lpstr>
      <vt:lpstr>PowerPoint-Präsentation</vt:lpstr>
      <vt:lpstr>REST API: /mobile/custom/artistapi/acts</vt:lpstr>
      <vt:lpstr>REST API: /mobile/custom/artistapi/acts/661</vt:lpstr>
      <vt:lpstr>PowerPoint-Präsentation</vt:lpstr>
      <vt:lpstr>Configuring AppContainerCS nodejs</vt:lpstr>
      <vt:lpstr>PowerPoint-Präsentation</vt:lpstr>
      <vt:lpstr>Deployment</vt:lpstr>
      <vt:lpstr>Architecture</vt:lpstr>
      <vt:lpstr>Mobile backend</vt:lpstr>
      <vt:lpstr>PowerPoint-Präsentation</vt:lpstr>
      <vt:lpstr>PowerPoint-Präsentation</vt:lpstr>
      <vt:lpstr>Now you tweet your Artist Proposal for OOW 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Winterberg, Torsten</cp:lastModifiedBy>
  <cp:revision>51</cp:revision>
  <dcterms:created xsi:type="dcterms:W3CDTF">2016-01-27T11:18:36Z</dcterms:created>
  <dcterms:modified xsi:type="dcterms:W3CDTF">2016-03-16T14:12:20Z</dcterms:modified>
</cp:coreProperties>
</file>