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4" r:id="rId2"/>
    <p:sldId id="265" r:id="rId3"/>
    <p:sldId id="266" r:id="rId4"/>
    <p:sldId id="267" r:id="rId5"/>
    <p:sldId id="269" r:id="rId6"/>
    <p:sldId id="268" r:id="rId7"/>
    <p:sldId id="261" r:id="rId8"/>
    <p:sldId id="270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1" r:id="rId19"/>
    <p:sldId id="272" r:id="rId20"/>
    <p:sldId id="263" r:id="rId21"/>
    <p:sldId id="273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CB48-5BA6-465B-A508-5992D0CD94B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8180-432E-4756-92F1-B5F27E32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1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frontend-metcsgse00739.apaas.us2.oraclecloud.com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hyperlink" Target="http://104.155.85.98/ics/integration/flowsvc/soap/PROPOSENEWACTFOR_SOAP/v01/?wsd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20.png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Soaring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Live Oracle Public Cloud PaaS </a:t>
            </a:r>
            <a:r>
              <a:rPr lang="nl-NL" dirty="0" smtClean="0"/>
              <a:t>demo</a:t>
            </a:r>
          </a:p>
          <a:p>
            <a:r>
              <a:rPr lang="nl-NL" dirty="0" err="1"/>
              <a:t>b</a:t>
            </a:r>
            <a:r>
              <a:rPr lang="nl-NL" dirty="0" err="1" smtClean="0"/>
              <a:t>y</a:t>
            </a:r>
            <a:endParaRPr lang="nl-NL" dirty="0" smtClean="0"/>
          </a:p>
          <a:p>
            <a:r>
              <a:rPr lang="nl-NL" dirty="0" smtClean="0"/>
              <a:t>The ACE Director Cloud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5" y="0"/>
            <a:ext cx="844498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5137175" y="722967"/>
            <a:ext cx="3547200" cy="589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5137175" y="5510100"/>
            <a:ext cx="35472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Browser invokes twitter API</a:t>
            </a:r>
          </a:p>
        </p:txBody>
      </p:sp>
      <p:sp>
        <p:nvSpPr>
          <p:cNvPr id="68" name="Shape 68"/>
          <p:cNvSpPr/>
          <p:nvPr/>
        </p:nvSpPr>
        <p:spPr>
          <a:xfrm>
            <a:off x="520500" y="722967"/>
            <a:ext cx="4616700" cy="589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520475" y="5510100"/>
            <a:ext cx="46167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REST call to nodejs which calls MCS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835575" y="5948900"/>
            <a:ext cx="40359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/mobile/custom/artistapi/acts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5953" y="44624"/>
            <a:ext cx="366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dirty="0" smtClean="0"/>
              <a:t>http</a:t>
            </a:r>
            <a:r>
              <a:rPr lang="en-US" b="1" dirty="0"/>
              <a:t>://bit.ly/1L5kIJM</a:t>
            </a:r>
          </a:p>
        </p:txBody>
      </p:sp>
    </p:spTree>
    <p:extLst>
      <p:ext uri="{BB962C8B-B14F-4D97-AF65-F5344CB8AC3E}">
        <p14:creationId xmlns:p14="http://schemas.microsoft.com/office/powerpoint/2010/main" val="240192202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1"/>
            <a:ext cx="3494941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054" y="1"/>
            <a:ext cx="349494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362600" y="1595312"/>
            <a:ext cx="2751000" cy="43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362600" y="6161740"/>
            <a:ext cx="27510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Responsive layout -small screen</a:t>
            </a:r>
          </a:p>
        </p:txBody>
      </p:sp>
      <p:sp>
        <p:nvSpPr>
          <p:cNvPr id="79" name="Shape 79"/>
          <p:cNvSpPr/>
          <p:nvPr/>
        </p:nvSpPr>
        <p:spPr>
          <a:xfrm>
            <a:off x="3279225" y="1723700"/>
            <a:ext cx="2625000" cy="24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5108100" y="6161733"/>
            <a:ext cx="40359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/mobile/custom/artistapi/acts/678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5953" y="44624"/>
            <a:ext cx="366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dirty="0" smtClean="0"/>
              <a:t>http</a:t>
            </a:r>
            <a:r>
              <a:rPr lang="en-US" b="1" dirty="0"/>
              <a:t>://bit.ly/1L5kIJM</a:t>
            </a:r>
          </a:p>
        </p:txBody>
      </p:sp>
    </p:spTree>
    <p:extLst>
      <p:ext uri="{BB962C8B-B14F-4D97-AF65-F5344CB8AC3E}">
        <p14:creationId xmlns:p14="http://schemas.microsoft.com/office/powerpoint/2010/main" val="213694685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API: /mobile/custom/artistapi/acts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"id": 661,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"name": "Bruce Springsteen",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"numberOfVotes": 48,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"registrationDate": "2016-03-14T11:47:48.709198+00:00"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... more acts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5953" y="44624"/>
            <a:ext cx="366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dirty="0" smtClean="0"/>
              <a:t>http</a:t>
            </a:r>
            <a:r>
              <a:rPr lang="en-US" b="1" dirty="0"/>
              <a:t>://bit.ly/1L5kIJM</a:t>
            </a:r>
          </a:p>
        </p:txBody>
      </p:sp>
    </p:spTree>
    <p:extLst>
      <p:ext uri="{BB962C8B-B14F-4D97-AF65-F5344CB8AC3E}">
        <p14:creationId xmlns:p14="http://schemas.microsoft.com/office/powerpoint/2010/main" val="323297246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 API: /mobile/custom/artistapi/acts</a:t>
            </a:r>
            <a:r>
              <a:rPr lang="en" b="1">
                <a:solidFill>
                  <a:srgbClr val="FF0000"/>
                </a:solidFill>
              </a:rPr>
              <a:t>/661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3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"id": 661,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"name": "Bruce Springsteen",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"numberOfVotes": 48,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"description": "Down to earth rock...",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"genres": "[\"roots rock\",\"singer-songwriter\"]",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"biography": "Bruce Frederick .....",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"imageURL": "http://i.telegraph.co.uk/...",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"discography": 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{"title": "Born In The U.S.A.", "imageURL": "..."},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... more albums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5953" y="44624"/>
            <a:ext cx="366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dirty="0" smtClean="0"/>
              <a:t>http</a:t>
            </a:r>
            <a:r>
              <a:rPr lang="en-US" b="1" dirty="0"/>
              <a:t>://bit.ly/1L5kIJM</a:t>
            </a:r>
          </a:p>
        </p:txBody>
      </p:sp>
    </p:spTree>
    <p:extLst>
      <p:ext uri="{BB962C8B-B14F-4D97-AF65-F5344CB8AC3E}">
        <p14:creationId xmlns:p14="http://schemas.microsoft.com/office/powerpoint/2010/main" val="263232885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57375" y="462467"/>
            <a:ext cx="1810500" cy="101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BROWSER</a:t>
            </a:r>
          </a:p>
        </p:txBody>
      </p:sp>
      <p:sp>
        <p:nvSpPr>
          <p:cNvPr id="98" name="Shape 98"/>
          <p:cNvSpPr/>
          <p:nvPr/>
        </p:nvSpPr>
        <p:spPr>
          <a:xfrm>
            <a:off x="3666750" y="2141400"/>
            <a:ext cx="1810500" cy="257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NodeJS server on Application Container Cloud Service</a:t>
            </a:r>
          </a:p>
        </p:txBody>
      </p:sp>
      <p:sp>
        <p:nvSpPr>
          <p:cNvPr id="99" name="Shape 99"/>
          <p:cNvSpPr/>
          <p:nvPr/>
        </p:nvSpPr>
        <p:spPr>
          <a:xfrm>
            <a:off x="7068225" y="3871300"/>
            <a:ext cx="1810500" cy="257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REST API on Mobile Cloud Service</a:t>
            </a:r>
          </a:p>
        </p:txBody>
      </p:sp>
      <p:sp>
        <p:nvSpPr>
          <p:cNvPr id="100" name="Shape 100"/>
          <p:cNvSpPr/>
          <p:nvPr/>
        </p:nvSpPr>
        <p:spPr>
          <a:xfrm rot="1500823">
            <a:off x="2129434" y="1760923"/>
            <a:ext cx="1635388" cy="2414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1500823">
            <a:off x="5455046" y="4139757"/>
            <a:ext cx="1635388" cy="2414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975125" y="1744733"/>
            <a:ext cx="2837700" cy="1387600"/>
          </a:xfrm>
          <a:prstGeom prst="wedgeRoundRectCallout">
            <a:avLst>
              <a:gd name="adj1" fmla="val -46389"/>
              <a:gd name="adj2" fmla="val 105275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Adds http request headers: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oracle-mobile-backend-id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authorization</a:t>
            </a:r>
          </a:p>
        </p:txBody>
      </p:sp>
      <p:sp>
        <p:nvSpPr>
          <p:cNvPr id="103" name="Shape 103"/>
          <p:cNvSpPr/>
          <p:nvPr/>
        </p:nvSpPr>
        <p:spPr>
          <a:xfrm>
            <a:off x="530775" y="2735200"/>
            <a:ext cx="2837700" cy="1387600"/>
          </a:xfrm>
          <a:prstGeom prst="wedgeRoundRectCallout">
            <a:avLst>
              <a:gd name="adj1" fmla="val 43521"/>
              <a:gd name="adj2" fmla="val -89567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Having the browser invoke a REST API on same server that hosts html and js prevents Cross-Origin issues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5953" y="44624"/>
            <a:ext cx="366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dirty="0" smtClean="0"/>
              <a:t>http</a:t>
            </a:r>
            <a:r>
              <a:rPr lang="en-US" b="1" dirty="0"/>
              <a:t>://bit.ly/1L5kIJM</a:t>
            </a:r>
          </a:p>
        </p:txBody>
      </p:sp>
    </p:spTree>
    <p:extLst>
      <p:ext uri="{BB962C8B-B14F-4D97-AF65-F5344CB8AC3E}">
        <p14:creationId xmlns:p14="http://schemas.microsoft.com/office/powerpoint/2010/main" val="275250721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622750" y="2112567"/>
            <a:ext cx="2758800" cy="1976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"runtime":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"majorVersion": "0.12"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"command": "sh start.sh"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22750" y="1673767"/>
            <a:ext cx="27588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manifest.json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22750" y="5027433"/>
            <a:ext cx="2758800" cy="144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#!/bin/sh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unset http_proxy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unset https_proxy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node ./index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936125" y="2112567"/>
            <a:ext cx="4482600" cy="250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"environment":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"MCS_BACKEND_ID": "55bc25a9-...",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"MCS_URL": "...us2.oraclecloud.com:443",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"MCS_USER": "MCSDEM0001...",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"MCS_PWD": "dy6ou5..."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Configuring AppContainerCS nodejs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936125" y="1673767"/>
            <a:ext cx="44826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deployment.json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22750" y="4588633"/>
            <a:ext cx="27588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start.sh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5953" y="44624"/>
            <a:ext cx="366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dirty="0" smtClean="0"/>
              <a:t>http</a:t>
            </a:r>
            <a:r>
              <a:rPr lang="en-US" b="1" dirty="0"/>
              <a:t>://bit.ly/1L5kIJM</a:t>
            </a:r>
          </a:p>
        </p:txBody>
      </p:sp>
    </p:spTree>
    <p:extLst>
      <p:ext uri="{BB962C8B-B14F-4D97-AF65-F5344CB8AC3E}">
        <p14:creationId xmlns:p14="http://schemas.microsoft.com/office/powerpoint/2010/main" val="275086300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725250" y="430033"/>
            <a:ext cx="76935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index.js (nodejs code)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25250" y="868833"/>
            <a:ext cx="7693500" cy="587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express = require('express');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app = express();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request = require('request');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app.use(express.static('public'));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app.use('/bower_components', express.static('bower_components'));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app.use('/mobile/*', function (req, res)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var url = process.env.MCS_URL + req.originalUrl;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req.pipe(request({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url: url,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headers: { 'oracle-mobile-backend-id': process.env.MCS_BACKEND_ID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auth: { user: process.env.MCS_USER, pass: process.env.MCS_PWD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})).pipe(res);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PORT = process.env.PORT || 3000;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app.listen(PORT, function 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console.log('Example app listening on port ' + PORT + '!');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console.log('MCS backend id is ' + process.env.MCS_BACKEND_ID);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5953" y="44624"/>
            <a:ext cx="366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dirty="0" smtClean="0"/>
              <a:t>http</a:t>
            </a:r>
            <a:r>
              <a:rPr lang="en-US" b="1" dirty="0"/>
              <a:t>://bit.ly/1L5kIJM</a:t>
            </a:r>
          </a:p>
        </p:txBody>
      </p:sp>
    </p:spTree>
    <p:extLst>
      <p:ext uri="{BB962C8B-B14F-4D97-AF65-F5344CB8AC3E}">
        <p14:creationId xmlns:p14="http://schemas.microsoft.com/office/powerpoint/2010/main" val="290270967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86250" y="1881367"/>
            <a:ext cx="6668700" cy="451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form = new FormData();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form.append('name', name);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form.append('runtime', 'node');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form.append('subscription', 'Hourly');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form.append('manifest', fs.createReadStream('manifest.json'));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form.append('deployment', fs.createReadStream('deployment.json'));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form.append('archive', fs.createReadStream('frontend.zip'));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formData.submit({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method: method,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protocol: 'https:',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host: 'apaas.us2.oraclecloud.com',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path: '/paas/service/apaas/api/v1.1/apps/myDomain',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auth: 'admin:password',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headers: { 'X-ID-TENANT-NAME': 'myDomain'}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86250" y="1442567"/>
            <a:ext cx="66687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via REST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315200" y="1442567"/>
            <a:ext cx="1639500" cy="49584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...or simply use cloud web interface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5953" y="44624"/>
            <a:ext cx="366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dirty="0" smtClean="0"/>
              <a:t>http</a:t>
            </a:r>
            <a:r>
              <a:rPr lang="en-US" b="1" dirty="0"/>
              <a:t>://bit.ly/1L5kIJM</a:t>
            </a:r>
          </a:p>
        </p:txBody>
      </p:sp>
    </p:spTree>
    <p:extLst>
      <p:ext uri="{BB962C8B-B14F-4D97-AF65-F5344CB8AC3E}">
        <p14:creationId xmlns:p14="http://schemas.microsoft.com/office/powerpoint/2010/main" val="1643262369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4" name="Wolk 7"/>
          <p:cNvSpPr/>
          <p:nvPr/>
        </p:nvSpPr>
        <p:spPr>
          <a:xfrm>
            <a:off x="5170994" y="2708920"/>
            <a:ext cx="3750976" cy="1683579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25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16365"/>
            <a:ext cx="463946" cy="898199"/>
          </a:xfrm>
          <a:prstGeom prst="rect">
            <a:avLst/>
          </a:prstGeom>
        </p:spPr>
      </p:pic>
      <p:sp>
        <p:nvSpPr>
          <p:cNvPr id="26" name="Rechthoek 4"/>
          <p:cNvSpPr/>
          <p:nvPr/>
        </p:nvSpPr>
        <p:spPr>
          <a:xfrm>
            <a:off x="2365275" y="2198067"/>
            <a:ext cx="1990702" cy="2687823"/>
          </a:xfrm>
          <a:prstGeom prst="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MCS</a:t>
            </a:r>
          </a:p>
        </p:txBody>
      </p:sp>
      <p:sp>
        <p:nvSpPr>
          <p:cNvPr id="27" name="Afgeronde rechthoek 5"/>
          <p:cNvSpPr/>
          <p:nvPr/>
        </p:nvSpPr>
        <p:spPr>
          <a:xfrm>
            <a:off x="6426242" y="3063359"/>
            <a:ext cx="1530134" cy="914400"/>
          </a:xfrm>
          <a:prstGeom prst="roundRect">
            <a:avLst/>
          </a:prstGeom>
          <a:solidFill>
            <a:srgbClr val="ACA832"/>
          </a:solidFill>
          <a:ln w="12700" cap="flat" cmpd="sng" algn="ctr">
            <a:solidFill>
              <a:srgbClr val="ACA832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ActService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28" name="Rechte verbindingslijn 14"/>
          <p:cNvCxnSpPr>
            <a:stCxn id="25" idx="3"/>
            <a:endCxn id="26" idx="1"/>
          </p:cNvCxnSpPr>
          <p:nvPr/>
        </p:nvCxnSpPr>
        <p:spPr>
          <a:xfrm flipV="1">
            <a:off x="643458" y="3541979"/>
            <a:ext cx="1721817" cy="23486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cxnSp>
        <p:nvCxnSpPr>
          <p:cNvPr id="30" name="Rechte verbindingslijn 19"/>
          <p:cNvCxnSpPr>
            <a:stCxn id="26" idx="3"/>
            <a:endCxn id="27" idx="1"/>
          </p:cNvCxnSpPr>
          <p:nvPr/>
        </p:nvCxnSpPr>
        <p:spPr>
          <a:xfrm flipV="1">
            <a:off x="4355977" y="3520559"/>
            <a:ext cx="2070265" cy="21420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pic>
        <p:nvPicPr>
          <p:cNvPr id="3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3" y="3076778"/>
            <a:ext cx="423368" cy="819641"/>
          </a:xfrm>
          <a:prstGeom prst="rect">
            <a:avLst/>
          </a:prstGeom>
        </p:spPr>
      </p:pic>
      <p:pic>
        <p:nvPicPr>
          <p:cNvPr id="33" name="Picture 10" descr="Photos, screen captures, graphics can be inserted in a white mobile phone and tablet" title="Android Smartphone and Tablet: Horizontal Layou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2" y="4580878"/>
            <a:ext cx="1635523" cy="1152378"/>
          </a:xfrm>
          <a:prstGeom prst="rect">
            <a:avLst/>
          </a:prstGeom>
        </p:spPr>
      </p:pic>
      <p:cxnSp>
        <p:nvCxnSpPr>
          <p:cNvPr id="34" name="Rechte verbindingslijn 42"/>
          <p:cNvCxnSpPr>
            <a:stCxn id="33" idx="3"/>
            <a:endCxn id="26" idx="1"/>
          </p:cNvCxnSpPr>
          <p:nvPr/>
        </p:nvCxnSpPr>
        <p:spPr>
          <a:xfrm flipV="1">
            <a:off x="1848435" y="3541979"/>
            <a:ext cx="516840" cy="1615088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828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backend</a:t>
            </a:r>
            <a:endParaRPr lang="en-US" dirty="0"/>
          </a:p>
        </p:txBody>
      </p:sp>
      <p:sp>
        <p:nvSpPr>
          <p:cNvPr id="29" name="Afgeronde rechthoek 5"/>
          <p:cNvSpPr/>
          <p:nvPr/>
        </p:nvSpPr>
        <p:spPr>
          <a:xfrm>
            <a:off x="2040176" y="2348150"/>
            <a:ext cx="4179237" cy="299795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83D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Mobile back end</a:t>
            </a:r>
          </a:p>
        </p:txBody>
      </p:sp>
      <p:sp>
        <p:nvSpPr>
          <p:cNvPr id="30" name="Afgeronde rechthoek 6"/>
          <p:cNvSpPr/>
          <p:nvPr/>
        </p:nvSpPr>
        <p:spPr>
          <a:xfrm>
            <a:off x="2424134" y="2924111"/>
            <a:ext cx="1210945" cy="914400"/>
          </a:xfrm>
          <a:prstGeom prst="round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API</a:t>
            </a:r>
          </a:p>
        </p:txBody>
      </p:sp>
      <p:sp>
        <p:nvSpPr>
          <p:cNvPr id="31" name="Afgeronde rechthoek 7"/>
          <p:cNvSpPr/>
          <p:nvPr/>
        </p:nvSpPr>
        <p:spPr>
          <a:xfrm>
            <a:off x="2399323" y="4065983"/>
            <a:ext cx="1210945" cy="914400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PlatformAPI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2" name="Afgeronde rechthoek 8"/>
          <p:cNvSpPr/>
          <p:nvPr/>
        </p:nvSpPr>
        <p:spPr>
          <a:xfrm>
            <a:off x="3974736" y="2924110"/>
            <a:ext cx="1388156" cy="914400"/>
          </a:xfrm>
          <a:prstGeom prst="round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SOAP connector</a:t>
            </a:r>
          </a:p>
        </p:txBody>
      </p:sp>
      <p:cxnSp>
        <p:nvCxnSpPr>
          <p:cNvPr id="33" name="Rechte verbindingslijn 10"/>
          <p:cNvCxnSpPr>
            <a:stCxn id="30" idx="3"/>
            <a:endCxn id="32" idx="1"/>
          </p:cNvCxnSpPr>
          <p:nvPr/>
        </p:nvCxnSpPr>
        <p:spPr>
          <a:xfrm flipV="1">
            <a:off x="3635079" y="3381310"/>
            <a:ext cx="339657" cy="1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4" name="Ovaal 13"/>
          <p:cNvSpPr/>
          <p:nvPr/>
        </p:nvSpPr>
        <p:spPr>
          <a:xfrm>
            <a:off x="1567615" y="3249012"/>
            <a:ext cx="265816" cy="26582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35" name="Rechte verbindingslijn 15"/>
          <p:cNvCxnSpPr>
            <a:stCxn id="34" idx="6"/>
            <a:endCxn id="30" idx="1"/>
          </p:cNvCxnSpPr>
          <p:nvPr/>
        </p:nvCxnSpPr>
        <p:spPr>
          <a:xfrm flipV="1">
            <a:off x="1833431" y="3381311"/>
            <a:ext cx="590703" cy="615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6" name="Tekstvak 17"/>
          <p:cNvSpPr txBox="1"/>
          <p:nvPr/>
        </p:nvSpPr>
        <p:spPr>
          <a:xfrm>
            <a:off x="533880" y="30717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/acts/{id}</a:t>
            </a:r>
          </a:p>
        </p:txBody>
      </p:sp>
      <p:sp>
        <p:nvSpPr>
          <p:cNvPr id="37" name="Rechthoek 18"/>
          <p:cNvSpPr/>
          <p:nvPr/>
        </p:nvSpPr>
        <p:spPr>
          <a:xfrm>
            <a:off x="6765816" y="2924111"/>
            <a:ext cx="1550600" cy="914400"/>
          </a:xfrm>
          <a:prstGeom prst="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Proposed Acts Service</a:t>
            </a:r>
          </a:p>
        </p:txBody>
      </p:sp>
      <p:cxnSp>
        <p:nvCxnSpPr>
          <p:cNvPr id="38" name="Rechte verbindingslijn met pijl 20"/>
          <p:cNvCxnSpPr>
            <a:stCxn id="32" idx="3"/>
            <a:endCxn id="37" idx="1"/>
          </p:cNvCxnSpPr>
          <p:nvPr/>
        </p:nvCxnSpPr>
        <p:spPr>
          <a:xfrm>
            <a:off x="5362892" y="3381310"/>
            <a:ext cx="1402924" cy="1"/>
          </a:xfrm>
          <a:prstGeom prst="straightConnector1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286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 a live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integrated</a:t>
            </a:r>
            <a:r>
              <a:rPr lang="nl-NL" dirty="0" smtClean="0"/>
              <a:t> demo of as </a:t>
            </a:r>
            <a:r>
              <a:rPr lang="nl-NL" dirty="0" err="1" smtClean="0"/>
              <a:t>many</a:t>
            </a:r>
            <a:r>
              <a:rPr lang="nl-NL" dirty="0" smtClean="0"/>
              <a:t> Oracle Public PaaS </a:t>
            </a:r>
            <a:r>
              <a:rPr lang="nl-NL" dirty="0" err="1" smtClean="0"/>
              <a:t>cloud</a:t>
            </a:r>
            <a:r>
              <a:rPr lang="nl-NL" dirty="0" smtClean="0"/>
              <a:t> services as </a:t>
            </a:r>
            <a:r>
              <a:rPr lang="nl-NL" dirty="0" err="1" smtClean="0"/>
              <a:t>possible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23528" y="2708920"/>
            <a:ext cx="8424936" cy="403244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860655" y="42196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2492503" y="400215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018722" y="5061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3131840" y="52746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1257067" y="400506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917884" y="336634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259643" y="490157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5292080" y="383784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4" name="Cube 13"/>
          <p:cNvSpPr/>
          <p:nvPr/>
        </p:nvSpPr>
        <p:spPr>
          <a:xfrm>
            <a:off x="6312913" y="300115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15" name="Cube 14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7" name="Cube 16"/>
          <p:cNvSpPr/>
          <p:nvPr/>
        </p:nvSpPr>
        <p:spPr>
          <a:xfrm>
            <a:off x="6771156" y="491458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86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869922" y="44624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7308304" y="3548303"/>
            <a:ext cx="1008112" cy="904307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869923" y="3320989"/>
            <a:ext cx="1594774" cy="1046398"/>
          </a:xfrm>
          <a:prstGeom prst="cube">
            <a:avLst>
              <a:gd name="adj" fmla="val 323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849253" y="547581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762618" y="179399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4319972" y="32669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560332" y="354530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884368" y="339107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131840" y="5367797"/>
            <a:ext cx="293477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1104656" y="168598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2" idx="3"/>
          </p:cNvCxnSpPr>
          <p:nvPr/>
        </p:nvCxnSpPr>
        <p:spPr>
          <a:xfrm flipV="1">
            <a:off x="3251575" y="3635407"/>
            <a:ext cx="1301806" cy="178639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4"/>
            <a:endCxn id="12" idx="2"/>
          </p:cNvCxnSpPr>
          <p:nvPr/>
        </p:nvCxnSpPr>
        <p:spPr>
          <a:xfrm>
            <a:off x="5074063" y="3526087"/>
            <a:ext cx="2486269" cy="15423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5"/>
            <a:endCxn id="13" idx="2"/>
          </p:cNvCxnSpPr>
          <p:nvPr/>
        </p:nvCxnSpPr>
        <p:spPr>
          <a:xfrm>
            <a:off x="4910603" y="3374995"/>
            <a:ext cx="2973765" cy="15109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3" y="240601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/>
          <p:cNvSpPr/>
          <p:nvPr/>
        </p:nvSpPr>
        <p:spPr>
          <a:xfrm>
            <a:off x="4572000" y="31955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694579" y="329398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21" idx="2"/>
          </p:cNvCxnSpPr>
          <p:nvPr/>
        </p:nvCxnSpPr>
        <p:spPr>
          <a:xfrm flipH="1" flipV="1">
            <a:off x="4535996" y="728332"/>
            <a:ext cx="117013" cy="252117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11" idx="2"/>
          </p:cNvCxnSpPr>
          <p:nvPr/>
        </p:nvCxnSpPr>
        <p:spPr>
          <a:xfrm>
            <a:off x="1266674" y="1821000"/>
            <a:ext cx="3053298" cy="158099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64" y="1613209"/>
            <a:ext cx="1819875" cy="664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40" y="2378145"/>
            <a:ext cx="2282627" cy="59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ular Callout 43"/>
          <p:cNvSpPr/>
          <p:nvPr/>
        </p:nvSpPr>
        <p:spPr>
          <a:xfrm>
            <a:off x="5363460" y="401573"/>
            <a:ext cx="2068049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publishes</a:t>
            </a:r>
            <a:r>
              <a:rPr lang="nl-NL" sz="1200" dirty="0" smtClean="0"/>
              <a:t> a Tweet </a:t>
            </a:r>
            <a:r>
              <a:rPr lang="nl-NL" sz="1200" dirty="0" err="1" smtClean="0"/>
              <a:t>through</a:t>
            </a:r>
            <a:r>
              <a:rPr lang="nl-NL" sz="1200" dirty="0" smtClean="0"/>
              <a:t> </a:t>
            </a:r>
            <a:r>
              <a:rPr lang="nl-NL" sz="1200" dirty="0" err="1" smtClean="0"/>
              <a:t>SaibotAirport</a:t>
            </a:r>
            <a:r>
              <a:rPr lang="nl-NL" sz="1200" dirty="0" smtClean="0"/>
              <a:t> )</a:t>
            </a:r>
            <a:endParaRPr lang="en-US" sz="1200" dirty="0"/>
          </a:p>
        </p:txBody>
      </p:sp>
      <p:sp>
        <p:nvSpPr>
          <p:cNvPr id="45" name="Rectangular Callout 44"/>
          <p:cNvSpPr/>
          <p:nvPr/>
        </p:nvSpPr>
        <p:spPr>
          <a:xfrm>
            <a:off x="762618" y="548680"/>
            <a:ext cx="2734123" cy="594253"/>
          </a:xfrm>
          <a:prstGeom prst="wedgeRectCallout">
            <a:avLst>
              <a:gd name="adj1" fmla="val 18104"/>
              <a:gd name="adj2" fmla="val 278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(hand off artist </a:t>
            </a:r>
            <a:r>
              <a:rPr lang="nl-NL" sz="1200" dirty="0" err="1" smtClean="0"/>
              <a:t>finding</a:t>
            </a:r>
            <a:r>
              <a:rPr lang="nl-NL" sz="1200" dirty="0" smtClean="0"/>
              <a:t> in </a:t>
            </a:r>
            <a:r>
              <a:rPr lang="nl-NL" sz="1200" dirty="0" err="1" smtClean="0"/>
              <a:t>proprietary</a:t>
            </a:r>
            <a:r>
              <a:rPr lang="nl-NL" sz="1200" dirty="0" smtClean="0"/>
              <a:t> </a:t>
            </a:r>
            <a:r>
              <a:rPr lang="nl-NL" sz="1200" dirty="0" err="1" smtClean="0"/>
              <a:t>IoT</a:t>
            </a:r>
            <a:r>
              <a:rPr lang="nl-NL" sz="1200" dirty="0" smtClean="0"/>
              <a:t> CS JSON format); </a:t>
            </a:r>
            <a:r>
              <a:rPr lang="nl-NL" sz="1200" dirty="0" err="1" smtClean="0"/>
              <a:t>forwarded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72" y="2711013"/>
            <a:ext cx="2264664" cy="54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ular Callout 46"/>
          <p:cNvSpPr/>
          <p:nvPr/>
        </p:nvSpPr>
        <p:spPr>
          <a:xfrm>
            <a:off x="6114642" y="1325491"/>
            <a:ext cx="2705830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SOAP</a:t>
            </a:r>
          </a:p>
          <a:p>
            <a:pPr algn="ctr"/>
            <a:r>
              <a:rPr lang="nl-NL" sz="1200" dirty="0" smtClean="0"/>
              <a:t>(returns Y or N </a:t>
            </a:r>
            <a:r>
              <a:rPr lang="nl-NL" sz="1200" dirty="0" err="1" smtClean="0"/>
              <a:t>depending</a:t>
            </a:r>
            <a:r>
              <a:rPr lang="nl-NL" sz="1200" dirty="0" smtClean="0"/>
              <a:t> on </a:t>
            </a:r>
            <a:r>
              <a:rPr lang="nl-NL" sz="1200" dirty="0" err="1" smtClean="0"/>
              <a:t>whether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</a:t>
            </a:r>
            <a:r>
              <a:rPr lang="nl-NL" sz="1200" dirty="0" err="1" smtClean="0"/>
              <a:t>exists</a:t>
            </a:r>
            <a:r>
              <a:rPr lang="nl-NL" sz="1200" dirty="0" smtClean="0"/>
              <a:t> </a:t>
            </a:r>
            <a:r>
              <a:rPr lang="nl-NL" sz="1200" dirty="0" err="1" smtClean="0"/>
              <a:t>using</a:t>
            </a:r>
            <a:r>
              <a:rPr lang="nl-NL" sz="1200" dirty="0" smtClean="0"/>
              <a:t> SOA CS)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11" idx="2"/>
          </p:cNvCxnSpPr>
          <p:nvPr/>
        </p:nvCxnSpPr>
        <p:spPr>
          <a:xfrm flipV="1">
            <a:off x="251520" y="3401998"/>
            <a:ext cx="4068452" cy="139515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4472372" y="34193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4912045" y="3391071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2" y="3454147"/>
            <a:ext cx="1804282" cy="65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ular Callout 48"/>
          <p:cNvSpPr/>
          <p:nvPr/>
        </p:nvSpPr>
        <p:spPr>
          <a:xfrm>
            <a:off x="968648" y="4520310"/>
            <a:ext cx="2163150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  <a:endParaRPr lang="nl-NL" sz="1200" dirty="0"/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submit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for </a:t>
            </a:r>
            <a:r>
              <a:rPr lang="nl-NL" sz="1200" dirty="0" err="1" smtClean="0"/>
              <a:t>an</a:t>
            </a:r>
            <a:r>
              <a:rPr lang="nl-NL" sz="1200" dirty="0" smtClean="0"/>
              <a:t> artist in  decent JSON format; links </a:t>
            </a:r>
            <a:r>
              <a:rPr lang="nl-NL" sz="1200" dirty="0" err="1" smtClean="0"/>
              <a:t>to</a:t>
            </a:r>
            <a:r>
              <a:rPr lang="nl-NL" sz="1200" dirty="0" smtClean="0"/>
              <a:t>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ask</a:t>
            </a:r>
            <a:r>
              <a:rPr lang="nl-NL" sz="1200" dirty="0" smtClean="0"/>
              <a:t> for </a:t>
            </a:r>
            <a:r>
              <a:rPr lang="nl-NL" sz="1200" dirty="0" err="1" smtClean="0"/>
              <a:t>approval</a:t>
            </a:r>
            <a:r>
              <a:rPr lang="nl-NL" sz="1200" dirty="0" smtClean="0"/>
              <a:t> of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proposal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3906775"/>
            <a:ext cx="2283787" cy="54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ular Callout 39"/>
          <p:cNvSpPr/>
          <p:nvPr/>
        </p:nvSpPr>
        <p:spPr>
          <a:xfrm>
            <a:off x="6703220" y="4918598"/>
            <a:ext cx="2107239" cy="814658"/>
          </a:xfrm>
          <a:prstGeom prst="wedgeRectCallout">
            <a:avLst>
              <a:gd name="adj1" fmla="val -60175"/>
              <a:gd name="adj2" fmla="val -1180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SOAP</a:t>
            </a:r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DB; </a:t>
            </a:r>
            <a:r>
              <a:rPr lang="nl-NL" sz="1200" dirty="0" err="1" smtClean="0"/>
              <a:t>this</a:t>
            </a:r>
            <a:r>
              <a:rPr lang="nl-NL" sz="1200" dirty="0" smtClean="0"/>
              <a:t> service is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called</a:t>
            </a:r>
            <a:r>
              <a:rPr lang="nl-NL" sz="1200" dirty="0" smtClean="0"/>
              <a:t> </a:t>
            </a:r>
            <a:r>
              <a:rPr lang="nl-NL" sz="1200" dirty="0" err="1" smtClean="0"/>
              <a:t>by</a:t>
            </a:r>
            <a:r>
              <a:rPr lang="nl-NL" sz="1200" dirty="0" smtClean="0"/>
              <a:t> PCS)</a:t>
            </a:r>
            <a:endParaRPr 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18" y="4333662"/>
            <a:ext cx="1373370" cy="584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ular Callout 62"/>
          <p:cNvSpPr/>
          <p:nvPr/>
        </p:nvSpPr>
        <p:spPr>
          <a:xfrm>
            <a:off x="5141504" y="5583822"/>
            <a:ext cx="2107239" cy="612068"/>
          </a:xfrm>
          <a:prstGeom prst="wedgeRectCallout">
            <a:avLst>
              <a:gd name="adj1" fmla="val -43548"/>
              <a:gd name="adj2" fmla="val -1679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 API</a:t>
            </a:r>
            <a:endParaRPr lang="nl-NL" sz="1200" dirty="0"/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2" y="2803218"/>
            <a:ext cx="2456816" cy="604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11" idx="3"/>
          </p:cNvCxnSpPr>
          <p:nvPr/>
        </p:nvCxnSpPr>
        <p:spPr>
          <a:xfrm flipH="1">
            <a:off x="3209293" y="3483007"/>
            <a:ext cx="1191688" cy="188479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-183438" y="3483007"/>
            <a:ext cx="1659094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REST</a:t>
            </a:r>
          </a:p>
          <a:p>
            <a:pPr algn="ctr"/>
            <a:r>
              <a:rPr lang="nl-NL" sz="1200" dirty="0"/>
              <a:t>(hand off artist </a:t>
            </a:r>
            <a:r>
              <a:rPr lang="nl-NL" sz="1200" dirty="0" err="1"/>
              <a:t>finding</a:t>
            </a:r>
            <a:r>
              <a:rPr lang="nl-NL" sz="1200" dirty="0"/>
              <a:t> in </a:t>
            </a:r>
            <a:r>
              <a:rPr lang="nl-NL" sz="1200" dirty="0" err="1"/>
              <a:t>proprietary</a:t>
            </a:r>
            <a:r>
              <a:rPr lang="nl-NL" sz="1200" dirty="0"/>
              <a:t> </a:t>
            </a:r>
            <a:r>
              <a:rPr lang="nl-NL" sz="1200" dirty="0" err="1"/>
              <a:t>IoT</a:t>
            </a:r>
            <a:r>
              <a:rPr lang="nl-NL" sz="1200" dirty="0"/>
              <a:t> CS JSON format); </a:t>
            </a:r>
            <a:r>
              <a:rPr lang="nl-NL" sz="1200" dirty="0" err="1"/>
              <a:t>forwarded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smtClean="0"/>
              <a:t>PCS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2" y="3795573"/>
            <a:ext cx="2013658" cy="1740281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40" y="1867112"/>
            <a:ext cx="2661294" cy="154395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694" y="1041590"/>
            <a:ext cx="4372931" cy="1470850"/>
          </a:xfrm>
          <a:prstGeom prst="rect">
            <a:avLst/>
          </a:prstGeom>
        </p:spPr>
      </p:pic>
      <p:sp>
        <p:nvSpPr>
          <p:cNvPr id="2" name="Cube 1"/>
          <p:cNvSpPr/>
          <p:nvPr/>
        </p:nvSpPr>
        <p:spPr>
          <a:xfrm>
            <a:off x="3004454" y="261108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3075823" y="222944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4" name="Cube 3"/>
          <p:cNvSpPr/>
          <p:nvPr/>
        </p:nvSpPr>
        <p:spPr>
          <a:xfrm>
            <a:off x="4860032" y="234888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4931401" y="196724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6" name="Cube 5"/>
          <p:cNvSpPr/>
          <p:nvPr/>
        </p:nvSpPr>
        <p:spPr>
          <a:xfrm>
            <a:off x="3611086" y="319904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3682454" y="281741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8" name="Cube 7"/>
          <p:cNvSpPr/>
          <p:nvPr/>
        </p:nvSpPr>
        <p:spPr>
          <a:xfrm>
            <a:off x="5288242" y="188546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" name="Straight Arrow Connector 8"/>
          <p:cNvCxnSpPr>
            <a:stCxn id="8" idx="2"/>
            <a:endCxn id="3" idx="5"/>
          </p:cNvCxnSpPr>
          <p:nvPr/>
        </p:nvCxnSpPr>
        <p:spPr>
          <a:xfrm flipH="1">
            <a:off x="4003612" y="1987689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7" idx="0"/>
          </p:cNvCxnSpPr>
          <p:nvPr/>
        </p:nvCxnSpPr>
        <p:spPr>
          <a:xfrm flipH="1">
            <a:off x="4235559" y="2049023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5006487" y="329292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5077855" y="2911286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>
            <a:off x="5448821" y="1987689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Content and Process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605" y="4077149"/>
            <a:ext cx="1918531" cy="2622541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4159012" y="5388419"/>
            <a:ext cx="1944216" cy="848892"/>
          </a:xfrm>
          <a:prstGeom prst="wedgeRectCallout">
            <a:avLst>
              <a:gd name="adj1" fmla="val 78832"/>
              <a:gd name="adj2" fmla="val -26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Responsive Microsite Page Built with the authorised Image stored in DCS</a:t>
            </a:r>
            <a:endParaRPr lang="en-US" sz="1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6742584" y="2774643"/>
            <a:ext cx="2077888" cy="1014397"/>
          </a:xfrm>
          <a:prstGeom prst="wedgeRectCallout">
            <a:avLst>
              <a:gd name="adj1" fmla="val -38129"/>
              <a:gd name="adj2" fmla="val -1035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Business Process receives IoT message  and sends to reviewer for ennrichment and authorisation</a:t>
            </a:r>
            <a:endParaRPr lang="en-US" sz="1400" dirty="0"/>
          </a:p>
        </p:txBody>
      </p:sp>
      <p:sp>
        <p:nvSpPr>
          <p:cNvPr id="19" name="Rectangular Callout 18"/>
          <p:cNvSpPr/>
          <p:nvPr/>
        </p:nvSpPr>
        <p:spPr>
          <a:xfrm>
            <a:off x="2047313" y="1100221"/>
            <a:ext cx="2302340" cy="721974"/>
          </a:xfrm>
          <a:prstGeom prst="wedgeRectCallout">
            <a:avLst>
              <a:gd name="adj1" fmla="val -47288"/>
              <a:gd name="adj2" fmla="val 756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Doc Cloud used to store marketing images for display in JET app and Sites Page</a:t>
            </a:r>
            <a:endParaRPr lang="en-US" sz="1400" dirty="0"/>
          </a:p>
        </p:txBody>
      </p:sp>
      <p:sp>
        <p:nvSpPr>
          <p:cNvPr id="20" name="Rectangular Callout 19"/>
          <p:cNvSpPr/>
          <p:nvPr/>
        </p:nvSpPr>
        <p:spPr>
          <a:xfrm>
            <a:off x="1475656" y="5827351"/>
            <a:ext cx="2302340" cy="721974"/>
          </a:xfrm>
          <a:prstGeom prst="wedgeRectCallout">
            <a:avLst>
              <a:gd name="adj1" fmla="val -36314"/>
              <a:gd name="adj2" fmla="val -992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Social Network used to discuss the marketing image, description and approval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61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tweet </a:t>
            </a:r>
            <a:r>
              <a:rPr lang="nl-NL" dirty="0" err="1" smtClean="0"/>
              <a:t>your</a:t>
            </a:r>
            <a:r>
              <a:rPr lang="nl-NL" dirty="0" smtClean="0"/>
              <a:t> Artist </a:t>
            </a:r>
            <a:r>
              <a:rPr lang="nl-NL" dirty="0" err="1" smtClean="0"/>
              <a:t>Proposal</a:t>
            </a:r>
            <a:r>
              <a:rPr lang="nl-NL" dirty="0" smtClean="0"/>
              <a:t> for OOW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664495"/>
            <a:ext cx="7704856" cy="1752600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Use</a:t>
            </a:r>
            <a:r>
              <a:rPr lang="nl-NL" sz="2800" dirty="0" smtClean="0"/>
              <a:t> </a:t>
            </a:r>
            <a:r>
              <a:rPr lang="nl-NL" sz="2800" dirty="0" err="1" smtClean="0"/>
              <a:t>the</a:t>
            </a:r>
            <a:r>
              <a:rPr lang="nl-NL" sz="2800" dirty="0" smtClean="0"/>
              <a:t> hashtag #</a:t>
            </a:r>
            <a:r>
              <a:rPr lang="nl-NL" sz="2800" dirty="0" err="1" smtClean="0"/>
              <a:t>ofmaces</a:t>
            </a:r>
            <a:r>
              <a:rPr lang="nl-NL" sz="2800" dirty="0" smtClean="0"/>
              <a:t> </a:t>
            </a:r>
            <a:r>
              <a:rPr lang="nl-NL" sz="2800" dirty="0" err="1" smtClean="0"/>
              <a:t>to</a:t>
            </a:r>
            <a:r>
              <a:rPr lang="nl-NL" sz="2800" dirty="0" smtClean="0"/>
              <a:t> get </a:t>
            </a:r>
            <a:r>
              <a:rPr lang="nl-NL" sz="2800" dirty="0" err="1" smtClean="0"/>
              <a:t>noticed</a:t>
            </a:r>
            <a:r>
              <a:rPr lang="nl-NL" sz="2800" dirty="0" smtClean="0"/>
              <a:t> </a:t>
            </a:r>
            <a:r>
              <a:rPr lang="nl-NL" sz="2800" dirty="0" err="1" smtClean="0"/>
              <a:t>by</a:t>
            </a:r>
            <a:r>
              <a:rPr lang="nl-NL" sz="2800" dirty="0" smtClean="0"/>
              <a:t> </a:t>
            </a:r>
            <a:r>
              <a:rPr lang="nl-NL" sz="2800" dirty="0" err="1" smtClean="0"/>
              <a:t>IoT</a:t>
            </a:r>
            <a:r>
              <a:rPr lang="nl-NL" sz="2800" dirty="0" smtClean="0"/>
              <a:t> CS </a:t>
            </a:r>
          </a:p>
          <a:p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add</a:t>
            </a:r>
            <a:r>
              <a:rPr lang="nl-NL" sz="2800" dirty="0" smtClean="0"/>
              <a:t> </a:t>
            </a:r>
            <a:r>
              <a:rPr lang="nl-NL" sz="2800" dirty="0" err="1" smtClean="0"/>
              <a:t>your</a:t>
            </a:r>
            <a:r>
              <a:rPr lang="nl-NL" sz="2800" dirty="0" smtClean="0"/>
              <a:t> </a:t>
            </a:r>
            <a:r>
              <a:rPr lang="nl-NL" sz="2800" dirty="0" err="1" smtClean="0"/>
              <a:t>favorite</a:t>
            </a:r>
            <a:r>
              <a:rPr lang="nl-NL" sz="2800" dirty="0" smtClean="0"/>
              <a:t> artist as </a:t>
            </a:r>
            <a:r>
              <a:rPr lang="nl-NL" sz="2800" dirty="0" err="1" smtClean="0"/>
              <a:t>the</a:t>
            </a:r>
            <a:r>
              <a:rPr lang="nl-NL" sz="2800" dirty="0" smtClean="0"/>
              <a:t> second hashtag </a:t>
            </a:r>
            <a:endParaRPr lang="en-US" sz="2800" dirty="0"/>
          </a:p>
        </p:txBody>
      </p:sp>
      <p:pic>
        <p:nvPicPr>
          <p:cNvPr id="5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48830"/>
            <a:ext cx="659753" cy="5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772816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872" y="892394"/>
            <a:ext cx="149857" cy="1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92" y="81635"/>
            <a:ext cx="996432" cy="8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81" y="2161876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98" y="2332229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78" y="3717032"/>
            <a:ext cx="6175187" cy="3088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5953" y="44624"/>
            <a:ext cx="366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dirty="0" smtClean="0"/>
              <a:t>http</a:t>
            </a:r>
            <a:r>
              <a:rPr lang="en-US" b="1" dirty="0"/>
              <a:t>://bit.ly/1L5kIJM</a:t>
            </a:r>
          </a:p>
        </p:txBody>
      </p:sp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38915"/>
            <a:ext cx="149856" cy="1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Distributed</a:t>
            </a:r>
          </a:p>
          <a:p>
            <a:pPr lvl="1"/>
            <a:r>
              <a:rPr lang="nl-NL" dirty="0" smtClean="0"/>
              <a:t>Three </a:t>
            </a:r>
            <a:r>
              <a:rPr lang="nl-NL" dirty="0" err="1" smtClean="0"/>
              <a:t>countries</a:t>
            </a:r>
            <a:r>
              <a:rPr lang="nl-NL" dirty="0" smtClean="0"/>
              <a:t>, Five partners, Five </a:t>
            </a:r>
            <a:r>
              <a:rPr lang="nl-NL" dirty="0" err="1" smtClean="0"/>
              <a:t>Locations</a:t>
            </a:r>
            <a:endParaRPr lang="nl-NL" dirty="0" smtClean="0"/>
          </a:p>
          <a:p>
            <a:pPr lvl="1"/>
            <a:r>
              <a:rPr lang="nl-NL" dirty="0" smtClean="0"/>
              <a:t>The Cloud is </a:t>
            </a:r>
            <a:r>
              <a:rPr lang="nl-NL" dirty="0" err="1" smtClean="0"/>
              <a:t>omnipresent</a:t>
            </a:r>
            <a:endParaRPr lang="nl-NL" dirty="0"/>
          </a:p>
          <a:p>
            <a:pPr lvl="2"/>
            <a:r>
              <a:rPr lang="nl-NL" dirty="0" err="1" smtClean="0"/>
              <a:t>except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a form of </a:t>
            </a:r>
            <a:r>
              <a:rPr lang="nl-NL" dirty="0" err="1" smtClean="0"/>
              <a:t>outage</a:t>
            </a:r>
            <a:endParaRPr lang="nl-NL" dirty="0"/>
          </a:p>
          <a:p>
            <a:pPr lvl="1"/>
            <a:endParaRPr lang="en-US" dirty="0"/>
          </a:p>
        </p:txBody>
      </p:sp>
      <p:pic>
        <p:nvPicPr>
          <p:cNvPr id="4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781009"/>
            <a:ext cx="1590566" cy="159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ucas_j\Pictures\lucas\Lucas-klein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46992"/>
            <a:ext cx="1080120" cy="15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Lonnek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1517915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orsten Winterbe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10" y="4077071"/>
            <a:ext cx="1656437" cy="165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 Simps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r="11661"/>
          <a:stretch/>
        </p:blipFill>
        <p:spPr bwMode="auto">
          <a:xfrm>
            <a:off x="2627784" y="3828508"/>
            <a:ext cx="146133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Story Line </a:t>
            </a:r>
            <a:br>
              <a:rPr lang="nl-NL" dirty="0" smtClean="0"/>
            </a:br>
            <a:r>
              <a:rPr lang="nl-NL" sz="4000" dirty="0" err="1" smtClean="0"/>
              <a:t>to</a:t>
            </a:r>
            <a:r>
              <a:rPr lang="nl-NL" sz="4000" dirty="0" smtClean="0"/>
              <a:t> </a:t>
            </a:r>
            <a:r>
              <a:rPr lang="nl-NL" sz="4000" dirty="0" err="1" smtClean="0"/>
              <a:t>create</a:t>
            </a:r>
            <a:r>
              <a:rPr lang="nl-NL" sz="4000" dirty="0" smtClean="0"/>
              <a:t> a </a:t>
            </a:r>
            <a:r>
              <a:rPr lang="nl-NL" sz="4000" dirty="0" err="1" smtClean="0"/>
              <a:t>credible</a:t>
            </a:r>
            <a:r>
              <a:rPr lang="nl-NL" sz="4000" dirty="0" smtClean="0"/>
              <a:t> flow </a:t>
            </a:r>
            <a:r>
              <a:rPr lang="nl-NL" sz="4000" dirty="0" err="1" smtClean="0"/>
              <a:t>across</a:t>
            </a:r>
            <a:r>
              <a:rPr lang="nl-NL" sz="4000" dirty="0" smtClean="0"/>
              <a:t> </a:t>
            </a:r>
            <a:r>
              <a:rPr lang="nl-NL" sz="4000" dirty="0" err="1" smtClean="0"/>
              <a:t>the</a:t>
            </a:r>
            <a:r>
              <a:rPr lang="nl-NL" sz="4000" dirty="0" smtClean="0"/>
              <a:t> </a:t>
            </a:r>
            <a:r>
              <a:rPr lang="nl-NL" sz="4000" dirty="0" err="1" smtClean="0"/>
              <a:t>clouds</a:t>
            </a:r>
            <a:endParaRPr lang="en-US" sz="4000" dirty="0"/>
          </a:p>
        </p:txBody>
      </p:sp>
      <p:sp>
        <p:nvSpPr>
          <p:cNvPr id="4" name="Explosion 1 3"/>
          <p:cNvSpPr/>
          <p:nvPr/>
        </p:nvSpPr>
        <p:spPr>
          <a:xfrm>
            <a:off x="6695728" y="4653136"/>
            <a:ext cx="2448272" cy="2016224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Oracle </a:t>
            </a:r>
            <a:r>
              <a:rPr lang="nl-NL" dirty="0" err="1" smtClean="0"/>
              <a:t>OpenWorld</a:t>
            </a:r>
            <a:r>
              <a:rPr lang="nl-NL" dirty="0" smtClean="0"/>
              <a:t> 2016</a:t>
            </a:r>
            <a:endParaRPr lang="en-US" dirty="0"/>
          </a:p>
        </p:txBody>
      </p:sp>
      <p:pic>
        <p:nvPicPr>
          <p:cNvPr id="7" name="Picture 2" descr="http://all4desktop.com/data_images/original/4240423-peo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1757362" cy="121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nme.assets.ipccdn.co.uk/images/210116Adele_getty500440292_20_210116.article_x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56751"/>
            <a:ext cx="2805447" cy="166573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.telegraph.co.uk/multimedia/archive/02277/Bruce_Springsteen__2277201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26" y="2976323"/>
            <a:ext cx="3598268" cy="224601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encrypted-tbn2.gstatic.com/images?q=tbn:ANd9GcQcn-jMZI4BH_axinMUOgrmqjojuZOWvih87iDGfTqaRo2pmTl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2514600" cy="181927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encrypted-tbn2.gstatic.com/images?q=tbn:ANd9GcT1wyuihiamt8y4k0Y2u37uRTH61AkBxgXwKawJ9kuRdDAe77wC3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128072"/>
            <a:ext cx="2705100" cy="168592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9460936">
            <a:off x="1546831" y="2383856"/>
            <a:ext cx="864096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49178">
            <a:off x="1537417" y="3107538"/>
            <a:ext cx="1482398" cy="1027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073080">
            <a:off x="694699" y="4206084"/>
            <a:ext cx="1345671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8" y="1628799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89618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50" y="2443321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7380312" y="1941844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Evaluate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endParaRPr lang="en-US" dirty="0"/>
          </a:p>
        </p:txBody>
      </p:sp>
      <p:sp>
        <p:nvSpPr>
          <p:cNvPr id="19" name="Smiley Face 18"/>
          <p:cNvSpPr/>
          <p:nvPr/>
        </p:nvSpPr>
        <p:spPr>
          <a:xfrm>
            <a:off x="8373396" y="2673951"/>
            <a:ext cx="504056" cy="501748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8373396" y="1844824"/>
            <a:ext cx="504056" cy="501748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/>
          <p:cNvSpPr/>
          <p:nvPr/>
        </p:nvSpPr>
        <p:spPr>
          <a:xfrm>
            <a:off x="8480558" y="2155797"/>
            <a:ext cx="289732" cy="142079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29175" y="1489039"/>
            <a:ext cx="1841003" cy="90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/>
              <a:t>Analyze</a:t>
            </a:r>
            <a:r>
              <a:rPr lang="nl-NL" sz="1600" dirty="0" smtClean="0"/>
              <a:t> Twitter traffic </a:t>
            </a:r>
          </a:p>
          <a:p>
            <a:r>
              <a:rPr lang="nl-NL" sz="1600" dirty="0" smtClean="0"/>
              <a:t>&amp; </a:t>
            </a:r>
            <a:r>
              <a:rPr lang="nl-NL" sz="1600" dirty="0" err="1" smtClean="0"/>
              <a:t>Voting</a:t>
            </a:r>
            <a:r>
              <a:rPr lang="nl-NL" sz="1600" dirty="0" smtClean="0"/>
              <a:t> Machines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6300192" y="3593645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Publish</a:t>
            </a:r>
            <a:r>
              <a:rPr lang="nl-NL" dirty="0"/>
              <a:t>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on Web &amp; App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2053522">
            <a:off x="1017634" y="4748626"/>
            <a:ext cx="3570835" cy="238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2" idx="3"/>
            <a:endCxn id="18" idx="1"/>
          </p:cNvCxnSpPr>
          <p:nvPr/>
        </p:nvCxnSpPr>
        <p:spPr>
          <a:xfrm>
            <a:off x="6770178" y="1942924"/>
            <a:ext cx="610134" cy="5646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2"/>
            <a:endCxn id="23" idx="0"/>
          </p:cNvCxnSpPr>
          <p:nvPr/>
        </p:nvCxnSpPr>
        <p:spPr>
          <a:xfrm rot="5400000">
            <a:off x="7329521" y="2793434"/>
            <a:ext cx="520302" cy="1080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546789" y="279628"/>
            <a:ext cx="3461047" cy="1771363"/>
          </a:xfrm>
          <a:custGeom>
            <a:avLst/>
            <a:gdLst>
              <a:gd name="connsiteX0" fmla="*/ 0 w 3461047"/>
              <a:gd name="connsiteY0" fmla="*/ 1771363 h 1771363"/>
              <a:gd name="connsiteX1" fmla="*/ 957129 w 3461047"/>
              <a:gd name="connsiteY1" fmla="*/ 352761 h 1771363"/>
              <a:gd name="connsiteX2" fmla="*/ 2264635 w 3461047"/>
              <a:gd name="connsiteY2" fmla="*/ 53658 h 1771363"/>
              <a:gd name="connsiteX3" fmla="*/ 3461047 w 3461047"/>
              <a:gd name="connsiteY3" fmla="*/ 1207340 h 177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047" h="1771363">
                <a:moveTo>
                  <a:pt x="0" y="1771363"/>
                </a:moveTo>
                <a:cubicBezTo>
                  <a:pt x="289845" y="1205204"/>
                  <a:pt x="579690" y="639045"/>
                  <a:pt x="957129" y="352761"/>
                </a:cubicBezTo>
                <a:cubicBezTo>
                  <a:pt x="1334568" y="66477"/>
                  <a:pt x="1847315" y="-88772"/>
                  <a:pt x="2264635" y="53658"/>
                </a:cubicBezTo>
                <a:cubicBezTo>
                  <a:pt x="2681955" y="196088"/>
                  <a:pt x="3071501" y="701714"/>
                  <a:pt x="3461047" y="12073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PCS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lt1"/>
                </a:solidFill>
              </a:rPr>
              <a:t>Doc</a:t>
            </a:r>
            <a:r>
              <a:rPr lang="nl-NL" dirty="0" smtClean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>
            <a:hlinkClick r:id="rId5"/>
          </p:cNvPr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JET on </a:t>
            </a:r>
          </a:p>
          <a:p>
            <a:pPr algn="ctr"/>
            <a:r>
              <a:rPr lang="nl-NL" sz="1600" dirty="0" err="1">
                <a:solidFill>
                  <a:schemeClr val="lt1"/>
                </a:solidFill>
              </a:rPr>
              <a:t>AppContainer</a:t>
            </a:r>
            <a:r>
              <a:rPr lang="nl-NL" sz="1600" dirty="0">
                <a:solidFill>
                  <a:schemeClr val="lt1"/>
                </a:solidFill>
              </a:rPr>
              <a:t> CS (or JCS)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3128268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14885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051720" y="458112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OSN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1889701" y="3987062"/>
            <a:ext cx="828092" cy="360040"/>
          </a:xfrm>
          <a:prstGeom prst="bentConnector3">
            <a:avLst>
              <a:gd name="adj1" fmla="val 81991"/>
            </a:avLst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2240810" y="25066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429929" y="342713"/>
            <a:ext cx="638128" cy="1646014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480597" y="908537"/>
            <a:ext cx="2424891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]; </a:t>
            </a:r>
            <a:r>
              <a:rPr lang="nl-NL" sz="1100" dirty="0" err="1" smtClean="0"/>
              <a:t>publish</a:t>
            </a:r>
            <a:r>
              <a:rPr lang="nl-NL" sz="1100" dirty="0" smtClean="0"/>
              <a:t> Tweet </a:t>
            </a:r>
            <a:r>
              <a:rPr lang="nl-NL" sz="1100" dirty="0" err="1" smtClean="0"/>
              <a:t>about</a:t>
            </a:r>
            <a:r>
              <a:rPr lang="nl-NL" sz="1100" dirty="0" smtClean="0"/>
              <a:t> new </a:t>
            </a:r>
            <a:r>
              <a:rPr lang="nl-NL" sz="1100" dirty="0" err="1" smtClean="0"/>
              <a:t>proposal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084169" y="2924944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483768" y="2209163"/>
            <a:ext cx="2448272" cy="635084"/>
          </a:xfrm>
          <a:prstGeom prst="bentConnector3">
            <a:avLst>
              <a:gd name="adj1" fmla="val 985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572284" y="1916832"/>
            <a:ext cx="2597302" cy="1273323"/>
          </a:xfrm>
          <a:custGeom>
            <a:avLst/>
            <a:gdLst>
              <a:gd name="connsiteX0" fmla="*/ 2153540 w 2597302"/>
              <a:gd name="connsiteY0" fmla="*/ 0 h 1273323"/>
              <a:gd name="connsiteX1" fmla="*/ 2529555 w 2597302"/>
              <a:gd name="connsiteY1" fmla="*/ 376014 h 1273323"/>
              <a:gd name="connsiteX2" fmla="*/ 2580830 w 2597302"/>
              <a:gd name="connsiteY2" fmla="*/ 786213 h 1273323"/>
              <a:gd name="connsiteX3" fmla="*/ 2341548 w 2597302"/>
              <a:gd name="connsiteY3" fmla="*/ 1110953 h 1273323"/>
              <a:gd name="connsiteX4" fmla="*/ 1444239 w 2597302"/>
              <a:gd name="connsiteY4" fmla="*/ 1016949 h 1273323"/>
              <a:gd name="connsiteX5" fmla="*/ 273466 w 2597302"/>
              <a:gd name="connsiteY5" fmla="*/ 1059678 h 1273323"/>
              <a:gd name="connsiteX6" fmla="*/ 0 w 2597302"/>
              <a:gd name="connsiteY6" fmla="*/ 1273323 h 12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302" h="1273323">
                <a:moveTo>
                  <a:pt x="2153540" y="0"/>
                </a:moveTo>
                <a:cubicBezTo>
                  <a:pt x="2305940" y="122489"/>
                  <a:pt x="2458340" y="244979"/>
                  <a:pt x="2529555" y="376014"/>
                </a:cubicBezTo>
                <a:cubicBezTo>
                  <a:pt x="2600770" y="507049"/>
                  <a:pt x="2612164" y="663723"/>
                  <a:pt x="2580830" y="786213"/>
                </a:cubicBezTo>
                <a:cubicBezTo>
                  <a:pt x="2549496" y="908703"/>
                  <a:pt x="2530980" y="1072497"/>
                  <a:pt x="2341548" y="1110953"/>
                </a:cubicBezTo>
                <a:cubicBezTo>
                  <a:pt x="2152116" y="1149409"/>
                  <a:pt x="1788919" y="1025495"/>
                  <a:pt x="1444239" y="1016949"/>
                </a:cubicBezTo>
                <a:cubicBezTo>
                  <a:pt x="1099559" y="1008403"/>
                  <a:pt x="514172" y="1016949"/>
                  <a:pt x="273466" y="1059678"/>
                </a:cubicBezTo>
                <a:cubicBezTo>
                  <a:pt x="32760" y="1102407"/>
                  <a:pt x="16380" y="1187865"/>
                  <a:pt x="0" y="1273323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9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pic>
        <p:nvPicPr>
          <p:cNvPr id="5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8518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812776" y="4093435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Sites CS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1384869" y="3483783"/>
            <a:ext cx="340399" cy="878904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Elbow Connector 35"/>
          <p:cNvCxnSpPr>
            <a:stCxn id="4" idx="0"/>
            <a:endCxn id="68" idx="1"/>
          </p:cNvCxnSpPr>
          <p:nvPr/>
        </p:nvCxnSpPr>
        <p:spPr>
          <a:xfrm rot="5400000" flipH="1" flipV="1">
            <a:off x="1395975" y="-34536"/>
            <a:ext cx="261637" cy="1428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174889" y="4666604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859566" y="6135775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5184129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038844" y="254991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15" grpId="0" animBg="1"/>
      <p:bldP spid="13" grpId="0" animBg="1"/>
      <p:bldP spid="3" grpId="0" animBg="1"/>
      <p:bldP spid="6" grpId="0" animBg="1"/>
      <p:bldP spid="8" grpId="0" animBg="1"/>
      <p:bldP spid="9" grpId="0" animBg="1"/>
      <p:bldP spid="11" grpId="0" animBg="1"/>
      <p:bldP spid="12" grpId="0" animBg="1"/>
      <p:bldP spid="39" grpId="0" animBg="1"/>
      <p:bldP spid="40" grpId="0" animBg="1"/>
      <p:bldP spid="61" grpId="0" animBg="1"/>
      <p:bldP spid="64" grpId="0" animBg="1"/>
      <p:bldP spid="68" grpId="0" animBg="1"/>
      <p:bldP spid="24" grpId="0" animBg="1"/>
      <p:bldP spid="55" grpId="0" animBg="1"/>
      <p:bldP spid="63" grpId="0" animBg="1"/>
      <p:bldP spid="66" grpId="0" animBg="1"/>
      <p:bldP spid="67" grpId="0" animBg="1"/>
      <p:bldP spid="34" grpId="0" animBg="1"/>
      <p:bldP spid="2" grpId="0" animBg="1"/>
      <p:bldP spid="10" grpId="0" animBg="1"/>
      <p:bldP spid="56" grpId="0" animBg="1"/>
      <p:bldP spid="60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</a:t>
            </a:r>
            <a:r>
              <a:rPr lang="nl-NL" dirty="0" smtClean="0"/>
              <a:t> services </a:t>
            </a:r>
            <a:r>
              <a:rPr lang="nl-NL" dirty="0" err="1" smtClean="0"/>
              <a:t>involved</a:t>
            </a:r>
            <a:r>
              <a:rPr lang="nl-NL" dirty="0" smtClean="0"/>
              <a:t> – </a:t>
            </a:r>
            <a:br>
              <a:rPr lang="nl-NL" dirty="0" smtClean="0"/>
            </a:b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they</a:t>
            </a:r>
            <a:r>
              <a:rPr lang="nl-NL" dirty="0" smtClean="0"/>
              <a:t> are </a:t>
            </a:r>
            <a:r>
              <a:rPr lang="nl-NL" dirty="0" err="1" smtClean="0"/>
              <a:t>connected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200668" y="1439780"/>
            <a:ext cx="1588102" cy="80263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Cube 3"/>
          <p:cNvSpPr/>
          <p:nvPr/>
        </p:nvSpPr>
        <p:spPr>
          <a:xfrm>
            <a:off x="5033842" y="4637619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5033842" y="420146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033842" y="376530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7388999" y="347179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388999" y="303564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388999" y="259313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DBaaS</a:t>
            </a:r>
            <a:endParaRPr lang="en-US" sz="1400" dirty="0"/>
          </a:p>
        </p:txBody>
      </p:sp>
      <p:sp>
        <p:nvSpPr>
          <p:cNvPr id="10" name="Cube 9"/>
          <p:cNvSpPr/>
          <p:nvPr/>
        </p:nvSpPr>
        <p:spPr>
          <a:xfrm>
            <a:off x="5033842" y="332915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5033842" y="289299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SOA CS</a:t>
            </a:r>
            <a:endParaRPr lang="en-US" sz="1400" dirty="0"/>
          </a:p>
        </p:txBody>
      </p:sp>
      <p:sp>
        <p:nvSpPr>
          <p:cNvPr id="12" name="Cube 11"/>
          <p:cNvSpPr/>
          <p:nvPr/>
        </p:nvSpPr>
        <p:spPr>
          <a:xfrm>
            <a:off x="6175737" y="331877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6175737" y="288261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175737" y="240699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6175737" y="1970841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6" name="Cube 15"/>
          <p:cNvSpPr/>
          <p:nvPr/>
        </p:nvSpPr>
        <p:spPr>
          <a:xfrm>
            <a:off x="3606474" y="270217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3677843" y="23205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ICS</a:t>
            </a:r>
            <a:endParaRPr lang="en-US" sz="1400" dirty="0"/>
          </a:p>
        </p:txBody>
      </p:sp>
      <p:sp>
        <p:nvSpPr>
          <p:cNvPr id="18" name="Cube 17"/>
          <p:cNvSpPr/>
          <p:nvPr/>
        </p:nvSpPr>
        <p:spPr>
          <a:xfrm>
            <a:off x="6142938" y="500337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6214307" y="46217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0" name="Cube 19"/>
          <p:cNvSpPr/>
          <p:nvPr/>
        </p:nvSpPr>
        <p:spPr>
          <a:xfrm>
            <a:off x="323528" y="440223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394897" y="4020595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2" name="Cube 21"/>
          <p:cNvSpPr/>
          <p:nvPr/>
        </p:nvSpPr>
        <p:spPr>
          <a:xfrm>
            <a:off x="2179106" y="414002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be 22"/>
          <p:cNvSpPr/>
          <p:nvPr/>
        </p:nvSpPr>
        <p:spPr>
          <a:xfrm>
            <a:off x="2250475" y="375839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4" name="Cube 23"/>
          <p:cNvSpPr/>
          <p:nvPr/>
        </p:nvSpPr>
        <p:spPr>
          <a:xfrm>
            <a:off x="3891948" y="619617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91948" y="576001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3891948" y="5301208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858791" y="217301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930160" y="1791379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IoT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9" name="Cube 28"/>
          <p:cNvSpPr/>
          <p:nvPr/>
        </p:nvSpPr>
        <p:spPr>
          <a:xfrm>
            <a:off x="930160" y="4990196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1001528" y="4608560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31" name="Cube 30"/>
          <p:cNvSpPr/>
          <p:nvPr/>
        </p:nvSpPr>
        <p:spPr>
          <a:xfrm>
            <a:off x="3784895" y="227964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Cube 31"/>
          <p:cNvSpPr/>
          <p:nvPr/>
        </p:nvSpPr>
        <p:spPr>
          <a:xfrm>
            <a:off x="5176579" y="282681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Cube 32"/>
          <p:cNvSpPr/>
          <p:nvPr/>
        </p:nvSpPr>
        <p:spPr>
          <a:xfrm>
            <a:off x="5604789" y="283847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Cube 33"/>
          <p:cNvSpPr/>
          <p:nvPr/>
        </p:nvSpPr>
        <p:spPr>
          <a:xfrm>
            <a:off x="6568263" y="191164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Cube 34"/>
          <p:cNvSpPr/>
          <p:nvPr/>
        </p:nvSpPr>
        <p:spPr>
          <a:xfrm>
            <a:off x="7600219" y="251135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Cube 35"/>
          <p:cNvSpPr/>
          <p:nvPr/>
        </p:nvSpPr>
        <p:spPr>
          <a:xfrm>
            <a:off x="7707271" y="2593136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Cube 36"/>
          <p:cNvSpPr/>
          <p:nvPr/>
        </p:nvSpPr>
        <p:spPr>
          <a:xfrm>
            <a:off x="7989858" y="2543297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Cube 37"/>
          <p:cNvSpPr/>
          <p:nvPr/>
        </p:nvSpPr>
        <p:spPr>
          <a:xfrm>
            <a:off x="6565377" y="453995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Cube 39"/>
          <p:cNvSpPr/>
          <p:nvPr/>
        </p:nvSpPr>
        <p:spPr>
          <a:xfrm>
            <a:off x="2607316" y="367661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Cube 40"/>
          <p:cNvSpPr/>
          <p:nvPr/>
        </p:nvSpPr>
        <p:spPr>
          <a:xfrm>
            <a:off x="1250893" y="17095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2" name="Straight Arrow Connector 41"/>
          <p:cNvCxnSpPr>
            <a:stCxn id="41" idx="4"/>
            <a:endCxn id="40" idx="1"/>
          </p:cNvCxnSpPr>
          <p:nvPr/>
        </p:nvCxnSpPr>
        <p:spPr>
          <a:xfrm>
            <a:off x="1411472" y="1811824"/>
            <a:ext cx="1276134" cy="190567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0"/>
            <a:endCxn id="31" idx="1"/>
          </p:cNvCxnSpPr>
          <p:nvPr/>
        </p:nvCxnSpPr>
        <p:spPr>
          <a:xfrm flipV="1">
            <a:off x="2741133" y="2320537"/>
            <a:ext cx="1124052" cy="135607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2" idx="2"/>
          </p:cNvCxnSpPr>
          <p:nvPr/>
        </p:nvCxnSpPr>
        <p:spPr>
          <a:xfrm>
            <a:off x="3945474" y="2381873"/>
            <a:ext cx="1231105" cy="5471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0"/>
            <a:endCxn id="34" idx="2"/>
          </p:cNvCxnSpPr>
          <p:nvPr/>
        </p:nvCxnSpPr>
        <p:spPr>
          <a:xfrm flipV="1">
            <a:off x="5310394" y="2013865"/>
            <a:ext cx="1257868" cy="8129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38" idx="0"/>
          </p:cNvCxnSpPr>
          <p:nvPr/>
        </p:nvCxnSpPr>
        <p:spPr>
          <a:xfrm>
            <a:off x="5765368" y="2940698"/>
            <a:ext cx="933824" cy="15992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5"/>
            <a:endCxn id="36" idx="2"/>
          </p:cNvCxnSpPr>
          <p:nvPr/>
        </p:nvCxnSpPr>
        <p:spPr>
          <a:xfrm flipV="1">
            <a:off x="5818895" y="2673962"/>
            <a:ext cx="1888377" cy="2258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0" idx="4"/>
            <a:endCxn id="32" idx="1"/>
          </p:cNvCxnSpPr>
          <p:nvPr/>
        </p:nvCxnSpPr>
        <p:spPr>
          <a:xfrm>
            <a:off x="4316753" y="2402317"/>
            <a:ext cx="940115" cy="46538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5"/>
          </p:cNvCxnSpPr>
          <p:nvPr/>
        </p:nvCxnSpPr>
        <p:spPr>
          <a:xfrm flipV="1">
            <a:off x="4584386" y="4608560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5"/>
            <a:endCxn id="35" idx="2"/>
          </p:cNvCxnSpPr>
          <p:nvPr/>
        </p:nvCxnSpPr>
        <p:spPr>
          <a:xfrm flipV="1">
            <a:off x="5390685" y="2613581"/>
            <a:ext cx="2209534" cy="27456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21" idx="5"/>
          </p:cNvCxnSpPr>
          <p:nvPr/>
        </p:nvCxnSpPr>
        <p:spPr>
          <a:xfrm flipH="1">
            <a:off x="1322686" y="3778837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3"/>
            <a:endCxn id="30" idx="0"/>
          </p:cNvCxnSpPr>
          <p:nvPr/>
        </p:nvCxnSpPr>
        <p:spPr>
          <a:xfrm flipH="1">
            <a:off x="1554633" y="3840171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388999" y="1268760"/>
            <a:ext cx="1647497" cy="912129"/>
            <a:chOff x="6034350" y="890197"/>
            <a:chExt cx="2052551" cy="992031"/>
          </a:xfrm>
        </p:grpSpPr>
        <p:sp>
          <p:nvSpPr>
            <p:cNvPr id="54" name="Cloud 53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55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/>
          <p:cNvCxnSpPr>
            <a:stCxn id="34" idx="5"/>
          </p:cNvCxnSpPr>
          <p:nvPr/>
        </p:nvCxnSpPr>
        <p:spPr>
          <a:xfrm flipV="1">
            <a:off x="6782368" y="1811824"/>
            <a:ext cx="751553" cy="161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06" y="1593516"/>
            <a:ext cx="774943" cy="4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be 58"/>
          <p:cNvSpPr/>
          <p:nvPr/>
        </p:nvSpPr>
        <p:spPr>
          <a:xfrm>
            <a:off x="4034684" y="222553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Cube 59"/>
          <p:cNvSpPr/>
          <p:nvPr/>
        </p:nvSpPr>
        <p:spPr>
          <a:xfrm>
            <a:off x="4156174" y="230009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1" name="Straight Arrow Connector 60"/>
          <p:cNvCxnSpPr>
            <a:stCxn id="59" idx="1"/>
            <a:endCxn id="58" idx="3"/>
          </p:cNvCxnSpPr>
          <p:nvPr/>
        </p:nvCxnSpPr>
        <p:spPr>
          <a:xfrm flipH="1" flipV="1">
            <a:off x="3462550" y="1834358"/>
            <a:ext cx="658507" cy="4320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0"/>
            <a:endCxn id="59" idx="0"/>
          </p:cNvCxnSpPr>
          <p:nvPr/>
        </p:nvCxnSpPr>
        <p:spPr>
          <a:xfrm flipH="1" flipV="1">
            <a:off x="4168501" y="2225530"/>
            <a:ext cx="1141895" cy="6012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1"/>
            <a:endCxn id="28" idx="0"/>
          </p:cNvCxnSpPr>
          <p:nvPr/>
        </p:nvCxnSpPr>
        <p:spPr>
          <a:xfrm flipH="1" flipV="1">
            <a:off x="1462990" y="1791379"/>
            <a:ext cx="1224616" cy="429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be 63"/>
          <p:cNvSpPr/>
          <p:nvPr/>
        </p:nvSpPr>
        <p:spPr>
          <a:xfrm>
            <a:off x="2325561" y="508407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Cube 64"/>
          <p:cNvSpPr/>
          <p:nvPr/>
        </p:nvSpPr>
        <p:spPr>
          <a:xfrm>
            <a:off x="2396929" y="470243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0" idx="4"/>
            <a:endCxn id="65" idx="0"/>
          </p:cNvCxnSpPr>
          <p:nvPr/>
        </p:nvCxnSpPr>
        <p:spPr>
          <a:xfrm>
            <a:off x="2767895" y="3778837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be 68"/>
          <p:cNvSpPr/>
          <p:nvPr/>
        </p:nvSpPr>
        <p:spPr>
          <a:xfrm>
            <a:off x="3891948" y="482802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39" name="Cube 38"/>
          <p:cNvSpPr/>
          <p:nvPr/>
        </p:nvSpPr>
        <p:spPr>
          <a:xfrm>
            <a:off x="4370280" y="474624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67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27" y="4374179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0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59" grpId="0" animBg="1"/>
      <p:bldP spid="60" grpId="0" animBg="1"/>
      <p:bldP spid="64" grpId="0" animBg="1"/>
      <p:bldP spid="65" grpId="0" animBg="1"/>
      <p:bldP spid="69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326887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33464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411953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73676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204392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88586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1550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233120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89706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515624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6034350" y="163236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165626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161027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503131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75729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404720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461086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3673557" y="11905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Geographic</a:t>
            </a:r>
            <a:r>
              <a:rPr lang="nl-NL" dirty="0" smtClean="0"/>
              <a:t> spread of </a:t>
            </a:r>
            <a:r>
              <a:rPr lang="nl-NL" dirty="0" err="1" smtClean="0"/>
              <a:t>our</a:t>
            </a:r>
            <a:r>
              <a:rPr lang="nl-NL" dirty="0" smtClean="0"/>
              <a:t> demo</a:t>
            </a:r>
            <a:endParaRPr lang="en-US" dirty="0"/>
          </a:p>
        </p:txBody>
      </p:sp>
      <p:sp>
        <p:nvSpPr>
          <p:cNvPr id="27" name="Rectangular Callout 26"/>
          <p:cNvSpPr/>
          <p:nvPr/>
        </p:nvSpPr>
        <p:spPr>
          <a:xfrm>
            <a:off x="4365601" y="4475008"/>
            <a:ext cx="1116124" cy="360040"/>
          </a:xfrm>
          <a:prstGeom prst="wedgeRectCallout">
            <a:avLst>
              <a:gd name="adj1" fmla="val 105501"/>
              <a:gd name="adj2" fmla="val -726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Netherlands</a:t>
            </a:r>
            <a:endParaRPr lang="en-US" sz="12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Oracle JET on ACC</a:t>
            </a:r>
            <a:endParaRPr lang="en-US" dirty="0"/>
          </a:p>
        </p:txBody>
      </p:sp>
      <p:pic>
        <p:nvPicPr>
          <p:cNvPr id="3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4" y="1193262"/>
            <a:ext cx="3968319" cy="3288849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be 4"/>
          <p:cNvSpPr/>
          <p:nvPr/>
        </p:nvSpPr>
        <p:spPr>
          <a:xfrm>
            <a:off x="6309786" y="4643333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6381155" y="426169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7" name="Cube 6"/>
          <p:cNvSpPr/>
          <p:nvPr/>
        </p:nvSpPr>
        <p:spPr>
          <a:xfrm>
            <a:off x="4058796" y="5836132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4058796" y="5399975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4058796" y="494116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6732225" y="4179917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1" name="Straight Arrow Connector 10"/>
          <p:cNvCxnSpPr>
            <a:stCxn id="13" idx="5"/>
          </p:cNvCxnSpPr>
          <p:nvPr/>
        </p:nvCxnSpPr>
        <p:spPr>
          <a:xfrm flipV="1">
            <a:off x="4762943" y="4248519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4058796" y="4467979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3" name="Cube 12"/>
          <p:cNvSpPr/>
          <p:nvPr/>
        </p:nvSpPr>
        <p:spPr>
          <a:xfrm>
            <a:off x="4548837" y="43861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329" y="4073676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8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5" y="0"/>
            <a:ext cx="844498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585953" y="44624"/>
            <a:ext cx="366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dirty="0" smtClean="0"/>
              <a:t>http</a:t>
            </a:r>
            <a:r>
              <a:rPr lang="en-US" b="1" dirty="0"/>
              <a:t>://bit.ly/1L5kIJM</a:t>
            </a:r>
          </a:p>
        </p:txBody>
      </p:sp>
    </p:spTree>
    <p:extLst>
      <p:ext uri="{BB962C8B-B14F-4D97-AF65-F5344CB8AC3E}">
        <p14:creationId xmlns:p14="http://schemas.microsoft.com/office/powerpoint/2010/main" val="129474313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1083</Words>
  <Application>Microsoft Office PowerPoint</Application>
  <PresentationFormat>On-screen Show (4:3)</PresentationFormat>
  <Paragraphs>244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Soaring through the Clouds</vt:lpstr>
      <vt:lpstr>Challenge</vt:lpstr>
      <vt:lpstr>The Team</vt:lpstr>
      <vt:lpstr>Story Line  to create a credible flow across the clouds</vt:lpstr>
      <vt:lpstr>PowerPoint Presentation</vt:lpstr>
      <vt:lpstr>All the cloud services involved –  and how they are connected</vt:lpstr>
      <vt:lpstr>Geographic spread of our demo</vt:lpstr>
      <vt:lpstr>Oracle JET on ACC</vt:lpstr>
      <vt:lpstr>PowerPoint Presentation</vt:lpstr>
      <vt:lpstr>PowerPoint Presentation</vt:lpstr>
      <vt:lpstr>PowerPoint Presentation</vt:lpstr>
      <vt:lpstr>REST API: /mobile/custom/artistapi/acts</vt:lpstr>
      <vt:lpstr>REST API: /mobile/custom/artistapi/acts/661</vt:lpstr>
      <vt:lpstr>PowerPoint Presentation</vt:lpstr>
      <vt:lpstr>Configuring AppContainerCS nodejs</vt:lpstr>
      <vt:lpstr>PowerPoint Presentation</vt:lpstr>
      <vt:lpstr>Deployment</vt:lpstr>
      <vt:lpstr>Architecture</vt:lpstr>
      <vt:lpstr>Mobile backend</vt:lpstr>
      <vt:lpstr>PowerPoint Presentation</vt:lpstr>
      <vt:lpstr>PowerPoint Presentation</vt:lpstr>
      <vt:lpstr>Now you tweet your Artist Proposal for OOW 2016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48</cp:revision>
  <dcterms:created xsi:type="dcterms:W3CDTF">2016-01-27T11:18:36Z</dcterms:created>
  <dcterms:modified xsi:type="dcterms:W3CDTF">2016-03-16T13:43:43Z</dcterms:modified>
</cp:coreProperties>
</file>