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3F4-BE92-40ED-BB36-22F03F9BF74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hyperlink" Target="http://104.155.85.98/ics/integration/flowsvc/soap/PROPOSENEWACTFOR_SOAP/v01/?wsdl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tist-enricher-api-lucasjellema.apaas.em2.oraclecloud.com/artists/get?artist=madonna" TargetMode="External"/><Relationship Id="rId5" Type="http://schemas.openxmlformats.org/officeDocument/2006/relationships/hyperlink" Target="https://mobileportalsetrial1304dev-mcsdem0001.mobileenv.us2.oraclecloud.com/mobile/custom/artistapi" TargetMode="External"/><Relationship Id="rId4" Type="http://schemas.openxmlformats.org/officeDocument/2006/relationships/hyperlink" Target="http://104.155.85.98/soacs/soa-infra/services/aced-cloud-demo/ProposedActsService/ProposedActsService?wsd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804405" y="102242"/>
            <a:ext cx="2179663" cy="45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372200" y="1504206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10" idx="1"/>
          </p:cNvCxnSpPr>
          <p:nvPr/>
        </p:nvCxnSpPr>
        <p:spPr>
          <a:xfrm flipV="1">
            <a:off x="2843808" y="2996952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1894237" y="556432"/>
            <a:ext cx="517523" cy="1206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17" idx="0"/>
          </p:cNvCxnSpPr>
          <p:nvPr/>
        </p:nvCxnSpPr>
        <p:spPr>
          <a:xfrm>
            <a:off x="1894237" y="556432"/>
            <a:ext cx="1397169" cy="479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</a:t>
            </a:r>
          </a:p>
          <a:p>
            <a:pPr algn="ctr"/>
            <a:r>
              <a:rPr lang="nl-NL" sz="1600" dirty="0" err="1" smtClean="0"/>
              <a:t>AppContainer</a:t>
            </a:r>
            <a:r>
              <a:rPr lang="nl-NL" sz="1600" dirty="0" smtClean="0"/>
              <a:t> CS (or JCS)</a:t>
            </a:r>
            <a:endParaRPr lang="en-US" sz="1600" dirty="0"/>
          </a:p>
        </p:txBody>
      </p:sp>
      <p:sp>
        <p:nvSpPr>
          <p:cNvPr id="41" name="Rounded Rectangle 40"/>
          <p:cNvSpPr/>
          <p:nvPr/>
        </p:nvSpPr>
        <p:spPr>
          <a:xfrm>
            <a:off x="4932039" y="5949280"/>
            <a:ext cx="720081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ABCS</a:t>
            </a:r>
            <a:endParaRPr lang="en-US" sz="1600" dirty="0"/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3"/>
          </p:cNvCxnSpPr>
          <p:nvPr/>
        </p:nvCxnSpPr>
        <p:spPr>
          <a:xfrm flipV="1">
            <a:off x="5652120" y="4581128"/>
            <a:ext cx="1413721" cy="15841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" idx="3"/>
            <a:endCxn id="11" idx="1"/>
          </p:cNvCxnSpPr>
          <p:nvPr/>
        </p:nvCxnSpPr>
        <p:spPr>
          <a:xfrm>
            <a:off x="6084168" y="2996952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 flipH="1" flipV="1">
            <a:off x="6698505" y="2351150"/>
            <a:ext cx="736662" cy="508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850820" y="734808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3123814" y="2488089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830233" y="3789040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318229" y="2332555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4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452320" y="3897052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5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5693486" y="5473969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6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7884368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Storage CS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3"/>
            <a:endCxn id="61" idx="2"/>
          </p:cNvCxnSpPr>
          <p:nvPr/>
        </p:nvCxnSpPr>
        <p:spPr>
          <a:xfrm flipV="1">
            <a:off x="7905489" y="1988840"/>
            <a:ext cx="554943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491881" y="96708"/>
            <a:ext cx="2245584" cy="45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5400000">
            <a:off x="4126394" y="996505"/>
            <a:ext cx="933886" cy="426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1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7" y="2461189"/>
            <a:ext cx="3176270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307507"/>
            <a:ext cx="4666063" cy="2796189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450901" y="36035"/>
            <a:ext cx="1436405" cy="70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372200" y="1504206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10" idx="1"/>
          </p:cNvCxnSpPr>
          <p:nvPr/>
        </p:nvCxnSpPr>
        <p:spPr>
          <a:xfrm flipV="1">
            <a:off x="2843808" y="2996952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2169104" y="744092"/>
            <a:ext cx="242656" cy="100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17" idx="0"/>
          </p:cNvCxnSpPr>
          <p:nvPr/>
        </p:nvCxnSpPr>
        <p:spPr>
          <a:xfrm>
            <a:off x="2169104" y="744092"/>
            <a:ext cx="1122302" cy="291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</a:t>
            </a:r>
          </a:p>
          <a:p>
            <a:pPr algn="ctr"/>
            <a:r>
              <a:rPr lang="nl-NL" sz="1600" dirty="0" err="1" smtClean="0"/>
              <a:t>AppContainer</a:t>
            </a:r>
            <a:r>
              <a:rPr lang="nl-NL" sz="1600" dirty="0" smtClean="0"/>
              <a:t> CS (or JCS)</a:t>
            </a:r>
            <a:endParaRPr lang="en-US" sz="1600" dirty="0"/>
          </a:p>
        </p:txBody>
      </p:sp>
      <p:sp>
        <p:nvSpPr>
          <p:cNvPr id="41" name="Rounded Rectangle 40"/>
          <p:cNvSpPr/>
          <p:nvPr/>
        </p:nvSpPr>
        <p:spPr>
          <a:xfrm>
            <a:off x="4932039" y="5949280"/>
            <a:ext cx="720081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ABCS</a:t>
            </a:r>
            <a:endParaRPr lang="en-US" sz="1600" dirty="0"/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3"/>
          </p:cNvCxnSpPr>
          <p:nvPr/>
        </p:nvCxnSpPr>
        <p:spPr>
          <a:xfrm flipV="1">
            <a:off x="5652120" y="4581128"/>
            <a:ext cx="1413721" cy="15841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" idx="3"/>
            <a:endCxn id="11" idx="1"/>
          </p:cNvCxnSpPr>
          <p:nvPr/>
        </p:nvCxnSpPr>
        <p:spPr>
          <a:xfrm>
            <a:off x="6084168" y="2996952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 flipH="1" flipV="1">
            <a:off x="6698505" y="2351150"/>
            <a:ext cx="736662" cy="508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884368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Storage CS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3"/>
            <a:endCxn id="61" idx="2"/>
          </p:cNvCxnSpPr>
          <p:nvPr/>
        </p:nvCxnSpPr>
        <p:spPr>
          <a:xfrm flipV="1">
            <a:off x="7905489" y="1988840"/>
            <a:ext cx="554943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057633" y="9670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761360" y="674144"/>
            <a:ext cx="792088" cy="8291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698441" y="41009"/>
            <a:ext cx="2020691" cy="945695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Collect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analyze</a:t>
            </a:r>
            <a:r>
              <a:rPr lang="nl-NL" sz="1600" dirty="0" smtClean="0"/>
              <a:t> </a:t>
            </a:r>
            <a:r>
              <a:rPr lang="nl-NL" sz="1600" dirty="0" err="1" smtClean="0"/>
              <a:t>audience</a:t>
            </a:r>
            <a:r>
              <a:rPr lang="nl-NL" sz="1600" dirty="0" smtClean="0"/>
              <a:t> input; forward </a:t>
            </a:r>
            <a:r>
              <a:rPr lang="nl-NL" sz="1600" dirty="0" err="1" smtClean="0"/>
              <a:t>findings</a:t>
            </a:r>
            <a:r>
              <a:rPr lang="nl-NL" sz="1600" dirty="0" smtClean="0"/>
              <a:t> </a:t>
            </a:r>
            <a:r>
              <a:rPr lang="nl-NL" sz="1600" dirty="0" err="1" smtClean="0"/>
              <a:t>to</a:t>
            </a:r>
            <a:r>
              <a:rPr lang="nl-NL" sz="1600" dirty="0" smtClean="0"/>
              <a:t> REST service</a:t>
            </a:r>
            <a:endParaRPr lang="en-US" sz="1600" dirty="0"/>
          </a:p>
        </p:txBody>
      </p:sp>
      <p:sp>
        <p:nvSpPr>
          <p:cNvPr id="55" name="Rectangular Callout 54"/>
          <p:cNvSpPr/>
          <p:nvPr/>
        </p:nvSpPr>
        <p:spPr>
          <a:xfrm>
            <a:off x="0" y="2120080"/>
            <a:ext cx="2020691" cy="1340263"/>
          </a:xfrm>
          <a:prstGeom prst="wedgeRectCallout">
            <a:avLst>
              <a:gd name="adj1" fmla="val 12856"/>
              <a:gd name="adj2" fmla="val 827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Run human workflow </a:t>
            </a:r>
            <a:r>
              <a:rPr lang="nl-NL" sz="1400" dirty="0" err="1" smtClean="0"/>
              <a:t>based</a:t>
            </a:r>
            <a:r>
              <a:rPr lang="nl-NL" sz="1400" dirty="0" smtClean="0"/>
              <a:t> on </a:t>
            </a:r>
            <a:r>
              <a:rPr lang="nl-NL" sz="1400" dirty="0" err="1" smtClean="0"/>
              <a:t>suggested</a:t>
            </a:r>
            <a:r>
              <a:rPr lang="nl-NL" sz="1400" dirty="0" smtClean="0"/>
              <a:t> artist; </a:t>
            </a:r>
            <a:r>
              <a:rPr lang="nl-NL" sz="1400" dirty="0" err="1" smtClean="0"/>
              <a:t>approve</a:t>
            </a:r>
            <a:r>
              <a:rPr lang="nl-NL" sz="1400" dirty="0" smtClean="0"/>
              <a:t>/</a:t>
            </a:r>
            <a:r>
              <a:rPr lang="nl-NL" sz="1400" dirty="0" err="1" smtClean="0"/>
              <a:t>reject</a:t>
            </a:r>
            <a:r>
              <a:rPr lang="nl-NL" sz="1400" dirty="0" smtClean="0"/>
              <a:t>, </a:t>
            </a:r>
            <a:r>
              <a:rPr lang="nl-NL" sz="1400" dirty="0" err="1" smtClean="0"/>
              <a:t>add</a:t>
            </a:r>
            <a:r>
              <a:rPr lang="nl-NL" sz="1400" dirty="0" smtClean="0"/>
              <a:t> image </a:t>
            </a:r>
            <a:r>
              <a:rPr lang="nl-NL" sz="1400" dirty="0" err="1" smtClean="0"/>
              <a:t>and</a:t>
            </a:r>
            <a:r>
              <a:rPr lang="nl-NL" sz="1400" dirty="0" smtClean="0"/>
              <a:t> </a:t>
            </a:r>
            <a:r>
              <a:rPr lang="nl-NL" sz="1400" dirty="0" err="1" smtClean="0"/>
              <a:t>description</a:t>
            </a:r>
            <a:r>
              <a:rPr lang="nl-NL" sz="1400" dirty="0" smtClean="0"/>
              <a:t>; forward </a:t>
            </a:r>
            <a:r>
              <a:rPr lang="nl-NL" sz="1400" dirty="0" err="1" smtClean="0"/>
              <a:t>to</a:t>
            </a:r>
            <a:r>
              <a:rPr lang="nl-NL" sz="1400" dirty="0" smtClean="0"/>
              <a:t> REST service</a:t>
            </a:r>
            <a:endParaRPr lang="en-US" sz="14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445224"/>
            <a:ext cx="2450505" cy="1286822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Expose</a:t>
            </a:r>
            <a:r>
              <a:rPr lang="nl-NL" sz="1400" dirty="0" smtClean="0"/>
              <a:t> User Interface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contains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 smtClean="0"/>
              <a:t>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artist </a:t>
            </a:r>
            <a:r>
              <a:rPr lang="nl-NL" sz="1400" dirty="0" err="1" smtClean="0"/>
              <a:t>with</a:t>
            </a:r>
            <a:r>
              <a:rPr lang="nl-NL" sz="1400" dirty="0" smtClean="0"/>
              <a:t> </a:t>
            </a:r>
            <a:r>
              <a:rPr lang="nl-NL" sz="1400" dirty="0" err="1" smtClean="0"/>
              <a:t>some</a:t>
            </a:r>
            <a:r>
              <a:rPr lang="nl-NL" sz="1400" dirty="0" smtClean="0"/>
              <a:t> </a:t>
            </a:r>
            <a:r>
              <a:rPr lang="nl-NL" sz="1400" dirty="0" err="1" smtClean="0"/>
              <a:t>enrichment</a:t>
            </a:r>
            <a:r>
              <a:rPr lang="nl-NL" sz="1400" dirty="0" smtClean="0"/>
              <a:t>, </a:t>
            </a:r>
            <a:r>
              <a:rPr lang="nl-NL" sz="1400" dirty="0" err="1" smtClean="0"/>
              <a:t>based</a:t>
            </a:r>
            <a:r>
              <a:rPr lang="nl-NL" sz="1400" dirty="0" smtClean="0"/>
              <a:t> on REST </a:t>
            </a:r>
            <a:r>
              <a:rPr lang="nl-NL" sz="1400" dirty="0" err="1" smtClean="0"/>
              <a:t>APIs</a:t>
            </a:r>
            <a:r>
              <a:rPr lang="nl-NL" sz="1200" dirty="0" smtClean="0"/>
              <a:t> (</a:t>
            </a:r>
            <a:r>
              <a:rPr lang="nl-NL" sz="1200" dirty="0" err="1" smtClean="0"/>
              <a:t>exposed</a:t>
            </a:r>
            <a:r>
              <a:rPr lang="nl-NL" sz="1200" dirty="0" smtClean="0"/>
              <a:t> </a:t>
            </a:r>
            <a:r>
              <a:rPr lang="nl-NL" sz="1200" dirty="0" err="1" smtClean="0"/>
              <a:t>from</a:t>
            </a:r>
            <a:r>
              <a:rPr lang="nl-NL" sz="1200" dirty="0" smtClean="0"/>
              <a:t> MCS, ICS, JCS, ABCS or SOA CS)</a:t>
            </a:r>
            <a:endParaRPr lang="en-US" sz="14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719132" y="5229200"/>
            <a:ext cx="2450505" cy="1286822"/>
          </a:xfrm>
          <a:prstGeom prst="wedgeRectCallout">
            <a:avLst>
              <a:gd name="adj1" fmla="val -22170"/>
              <a:gd name="adj2" fmla="val -9661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Publish</a:t>
            </a:r>
            <a:r>
              <a:rPr lang="nl-NL" sz="1400" dirty="0" smtClean="0"/>
              <a:t> REST </a:t>
            </a:r>
            <a:r>
              <a:rPr lang="nl-NL" sz="1400" dirty="0" err="1" smtClean="0"/>
              <a:t>APIs</a:t>
            </a:r>
            <a:r>
              <a:rPr lang="nl-NL" sz="1400" dirty="0" smtClean="0"/>
              <a:t>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expose</a:t>
            </a:r>
            <a:r>
              <a:rPr lang="nl-NL" sz="1400" dirty="0" smtClean="0"/>
              <a:t> data on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</a:t>
            </a:r>
            <a:r>
              <a:rPr lang="nl-NL" sz="1400" dirty="0" err="1" smtClean="0"/>
              <a:t>artists</a:t>
            </a:r>
            <a:r>
              <a:rPr lang="nl-NL" sz="1400" dirty="0"/>
              <a:t> </a:t>
            </a:r>
            <a:r>
              <a:rPr lang="nl-NL" sz="1400" dirty="0" err="1" smtClean="0"/>
              <a:t>including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/>
              <a:t> </a:t>
            </a:r>
            <a:r>
              <a:rPr lang="nl-NL" sz="1400" dirty="0" err="1" smtClean="0"/>
              <a:t>selected</a:t>
            </a:r>
            <a:r>
              <a:rPr lang="nl-NL" sz="1400" dirty="0" smtClean="0"/>
              <a:t> image</a:t>
            </a:r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could</a:t>
            </a:r>
            <a:r>
              <a:rPr lang="nl-NL" sz="1200" dirty="0" smtClean="0"/>
              <a:t>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from</a:t>
            </a:r>
            <a:r>
              <a:rPr lang="nl-NL" sz="1200" dirty="0" smtClean="0"/>
              <a:t> MCS, ICS, JCS, ABCS or SOA CS)</a:t>
            </a:r>
            <a:endParaRPr lang="en-US" sz="1400" dirty="0"/>
          </a:p>
        </p:txBody>
      </p:sp>
      <p:sp>
        <p:nvSpPr>
          <p:cNvPr id="67" name="Rectangular Callout 66"/>
          <p:cNvSpPr/>
          <p:nvPr/>
        </p:nvSpPr>
        <p:spPr>
          <a:xfrm>
            <a:off x="7041392" y="55309"/>
            <a:ext cx="2450505" cy="1286822"/>
          </a:xfrm>
          <a:prstGeom prst="wedgeRectCallout">
            <a:avLst>
              <a:gd name="adj1" fmla="val -22170"/>
              <a:gd name="adj2" fmla="val 714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Expose</a:t>
            </a:r>
            <a:r>
              <a:rPr lang="nl-NL" sz="1400" dirty="0" smtClean="0"/>
              <a:t> REST API [for PCS </a:t>
            </a:r>
            <a:r>
              <a:rPr lang="nl-NL" sz="1400" dirty="0" err="1" smtClean="0"/>
              <a:t>to</a:t>
            </a:r>
            <a:r>
              <a:rPr lang="nl-NL" sz="1400" dirty="0" smtClean="0"/>
              <a:t> </a:t>
            </a:r>
            <a:r>
              <a:rPr lang="nl-NL" sz="1400" dirty="0" err="1" smtClean="0"/>
              <a:t>invoke</a:t>
            </a:r>
            <a:r>
              <a:rPr lang="nl-NL" sz="1400" dirty="0" smtClean="0"/>
              <a:t>] </a:t>
            </a:r>
            <a:r>
              <a:rPr lang="nl-NL" sz="1400" dirty="0" err="1" smtClean="0"/>
              <a:t>to</a:t>
            </a:r>
            <a:r>
              <a:rPr lang="nl-NL" sz="1400" dirty="0" smtClean="0"/>
              <a:t> register a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artist </a:t>
            </a:r>
            <a:r>
              <a:rPr lang="nl-NL" sz="1400" dirty="0" err="1" smtClean="0"/>
              <a:t>and</a:t>
            </a:r>
            <a:r>
              <a:rPr lang="nl-NL" sz="1400" dirty="0" smtClean="0"/>
              <a:t> a </a:t>
            </a:r>
            <a:r>
              <a:rPr lang="nl-NL" sz="1400" dirty="0" err="1" smtClean="0"/>
              <a:t>supporting</a:t>
            </a:r>
            <a:r>
              <a:rPr lang="nl-NL" sz="1400" dirty="0" smtClean="0"/>
              <a:t> image; record artist details </a:t>
            </a:r>
            <a:r>
              <a:rPr lang="nl-NL" sz="1400" dirty="0" err="1" smtClean="0"/>
              <a:t>persistently</a:t>
            </a:r>
            <a:r>
              <a:rPr lang="nl-NL" sz="1400" dirty="0" smtClean="0"/>
              <a:t> [</a:t>
            </a:r>
            <a:r>
              <a:rPr lang="nl-NL" sz="1400" dirty="0" err="1" smtClean="0"/>
              <a:t>with</a:t>
            </a:r>
            <a:r>
              <a:rPr lang="nl-NL" sz="1400" dirty="0" smtClean="0"/>
              <a:t> </a:t>
            </a:r>
            <a:r>
              <a:rPr lang="nl-NL" sz="1400" dirty="0" err="1" smtClean="0"/>
              <a:t>some</a:t>
            </a:r>
            <a:r>
              <a:rPr lang="nl-NL" sz="1400" dirty="0" smtClean="0"/>
              <a:t> </a:t>
            </a:r>
            <a:r>
              <a:rPr lang="nl-NL" sz="1400" dirty="0" err="1" smtClean="0"/>
              <a:t>enrichment</a:t>
            </a:r>
            <a:r>
              <a:rPr lang="nl-NL" sz="1400" dirty="0" smtClean="0"/>
              <a:t>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69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6" y="2461189"/>
            <a:ext cx="3929939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72000" y="908720"/>
            <a:ext cx="4666063" cy="2796189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450901" y="36035"/>
            <a:ext cx="1436405" cy="70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90" y="1514316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00466" y="2346137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24553" y="2008869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40626" y="1105419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10" idx="1"/>
          </p:cNvCxnSpPr>
          <p:nvPr/>
        </p:nvCxnSpPr>
        <p:spPr>
          <a:xfrm flipV="1">
            <a:off x="2843808" y="2598165"/>
            <a:ext cx="2156658" cy="902843"/>
          </a:xfrm>
          <a:prstGeom prst="bentConnector3">
            <a:avLst>
              <a:gd name="adj1" fmla="val 888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361156" cy="226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129208" cy="168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64029" y="1037345"/>
            <a:ext cx="571667" cy="586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6" idx="1"/>
          </p:cNvCxnSpPr>
          <p:nvPr/>
        </p:nvCxnSpPr>
        <p:spPr>
          <a:xfrm>
            <a:off x="2411760" y="1736812"/>
            <a:ext cx="158417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2169104" y="744092"/>
            <a:ext cx="0" cy="740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</p:cNvCxnSpPr>
          <p:nvPr/>
        </p:nvCxnSpPr>
        <p:spPr>
          <a:xfrm>
            <a:off x="2169104" y="744092"/>
            <a:ext cx="779195" cy="273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6193" y="4077072"/>
            <a:ext cx="91989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Node.js on </a:t>
            </a:r>
          </a:p>
          <a:p>
            <a:pPr algn="ctr"/>
            <a:r>
              <a:rPr lang="nl-NL" sz="1600" dirty="0" smtClean="0"/>
              <a:t>Application Container CS</a:t>
            </a:r>
            <a:endParaRPr lang="en-US" sz="1600" dirty="0"/>
          </a:p>
        </p:txBody>
      </p:sp>
      <p:cxnSp>
        <p:nvCxnSpPr>
          <p:cNvPr id="42" name="Elbow Connector 41"/>
          <p:cNvCxnSpPr/>
          <p:nvPr/>
        </p:nvCxnSpPr>
        <p:spPr>
          <a:xfrm rot="5400000" flipH="1" flipV="1">
            <a:off x="6079674" y="3043149"/>
            <a:ext cx="1528143" cy="46769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39" idx="2"/>
          </p:cNvCxnSpPr>
          <p:nvPr/>
        </p:nvCxnSpPr>
        <p:spPr>
          <a:xfrm flipV="1">
            <a:off x="5652120" y="4581128"/>
            <a:ext cx="1034022" cy="64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" idx="3"/>
            <a:endCxn id="11" idx="1"/>
          </p:cNvCxnSpPr>
          <p:nvPr/>
        </p:nvCxnSpPr>
        <p:spPr>
          <a:xfrm flipV="1">
            <a:off x="6152594" y="2260897"/>
            <a:ext cx="671959" cy="3372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1" idx="0"/>
          </p:cNvCxnSpPr>
          <p:nvPr/>
        </p:nvCxnSpPr>
        <p:spPr>
          <a:xfrm rot="16200000" flipV="1">
            <a:off x="7080965" y="1689217"/>
            <a:ext cx="399393" cy="2399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952794" y="1085997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Storage CS?</a:t>
            </a:r>
            <a:endParaRPr lang="en-US" sz="1400" dirty="0"/>
          </a:p>
        </p:txBody>
      </p:sp>
      <p:cxnSp>
        <p:nvCxnSpPr>
          <p:cNvPr id="62" name="Elbow Connector 61"/>
          <p:cNvCxnSpPr>
            <a:stCxn id="11" idx="3"/>
            <a:endCxn id="61" idx="2"/>
          </p:cNvCxnSpPr>
          <p:nvPr/>
        </p:nvCxnSpPr>
        <p:spPr>
          <a:xfrm flipV="1">
            <a:off x="7976681" y="1590053"/>
            <a:ext cx="552177" cy="6708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057633" y="9670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761360" y="674144"/>
            <a:ext cx="792088" cy="8291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399456" y="9031"/>
            <a:ext cx="2020691" cy="580777"/>
          </a:xfrm>
          <a:prstGeom prst="wedgeRectCallout">
            <a:avLst>
              <a:gd name="adj1" fmla="val -30280"/>
              <a:gd name="adj2" fmla="val 10322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0" y="2461189"/>
            <a:ext cx="2020691" cy="999154"/>
          </a:xfrm>
          <a:prstGeom prst="wedgeRectCallout">
            <a:avLst>
              <a:gd name="adj1" fmla="val 12856"/>
              <a:gd name="adj2" fmla="val 827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Run human workflow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</a:t>
            </a:r>
            <a:r>
              <a:rPr lang="nl-NL" sz="1200" dirty="0" err="1" smtClean="0"/>
              <a:t>suggested</a:t>
            </a:r>
            <a:r>
              <a:rPr lang="nl-NL" sz="1200" dirty="0" smtClean="0"/>
              <a:t> artist; </a:t>
            </a:r>
            <a:r>
              <a:rPr lang="nl-NL" sz="1200" dirty="0" err="1" smtClean="0"/>
              <a:t>approve</a:t>
            </a:r>
            <a:r>
              <a:rPr lang="nl-NL" sz="1200" dirty="0" smtClean="0"/>
              <a:t>/</a:t>
            </a:r>
            <a:r>
              <a:rPr lang="nl-NL" sz="1200" dirty="0" err="1" smtClean="0"/>
              <a:t>reject</a:t>
            </a:r>
            <a:r>
              <a:rPr lang="nl-NL" sz="1200" dirty="0" smtClean="0"/>
              <a:t>, </a:t>
            </a:r>
            <a:r>
              <a:rPr lang="nl-NL" sz="1200" dirty="0" err="1" smtClean="0"/>
              <a:t>add</a:t>
            </a:r>
            <a:r>
              <a:rPr lang="nl-NL" sz="1200" dirty="0" smtClean="0"/>
              <a:t> image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description</a:t>
            </a:r>
            <a:r>
              <a:rPr lang="nl-NL" sz="1200" dirty="0" smtClean="0"/>
              <a:t>; forward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06703" y="5862456"/>
            <a:ext cx="2450505" cy="710758"/>
          </a:xfrm>
          <a:prstGeom prst="wedgeRectCallout">
            <a:avLst>
              <a:gd name="adj1" fmla="val 73384"/>
              <a:gd name="adj2" fmla="val -353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all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</a:t>
            </a:r>
            <a:r>
              <a:rPr lang="nl-NL" sz="1200" dirty="0" err="1" smtClean="0"/>
              <a:t>artists</a:t>
            </a:r>
            <a:r>
              <a:rPr lang="nl-NL" sz="1200" dirty="0"/>
              <a:t> </a:t>
            </a:r>
            <a:r>
              <a:rPr lang="nl-NL" sz="1200" dirty="0" err="1"/>
              <a:t>based</a:t>
            </a:r>
            <a:r>
              <a:rPr lang="nl-NL" sz="1200" dirty="0"/>
              <a:t> on REST </a:t>
            </a:r>
            <a:r>
              <a:rPr lang="nl-NL" sz="1200" dirty="0" err="1"/>
              <a:t>APIs</a:t>
            </a:r>
            <a:r>
              <a:rPr lang="nl-NL" sz="1100" dirty="0"/>
              <a:t> </a:t>
            </a:r>
            <a:r>
              <a:rPr lang="nl-NL" sz="1200" dirty="0" smtClean="0"/>
              <a:t>–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(</a:t>
            </a:r>
            <a:r>
              <a:rPr lang="nl-NL" sz="1200" dirty="0" err="1" smtClean="0"/>
              <a:t>static</a:t>
            </a:r>
            <a:r>
              <a:rPr lang="nl-NL" sz="1200" dirty="0" smtClean="0"/>
              <a:t>) content </a:t>
            </a:r>
            <a:r>
              <a:rPr lang="nl-NL" sz="1200" dirty="0" err="1" smtClean="0"/>
              <a:t>about</a:t>
            </a:r>
            <a:r>
              <a:rPr lang="nl-NL" sz="1200" dirty="0" smtClean="0"/>
              <a:t> OOW, SFO </a:t>
            </a:r>
            <a:r>
              <a:rPr lang="nl-NL" sz="1200" dirty="0" err="1" smtClean="0"/>
              <a:t>etc</a:t>
            </a:r>
            <a:r>
              <a:rPr lang="nl-NL" sz="1100" dirty="0" smtClean="0"/>
              <a:t>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905031" y="5784337"/>
            <a:ext cx="2155371" cy="936104"/>
          </a:xfrm>
          <a:prstGeom prst="wedgeRectCallout">
            <a:avLst>
              <a:gd name="adj1" fmla="val 31187"/>
              <a:gd name="adj2" fmla="val -10209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Publish</a:t>
            </a:r>
            <a:r>
              <a:rPr lang="nl-NL" sz="1200" dirty="0" smtClean="0"/>
              <a:t> REST </a:t>
            </a:r>
            <a:r>
              <a:rPr lang="nl-NL" sz="1200" dirty="0" err="1" smtClean="0"/>
              <a:t>APIs</a:t>
            </a:r>
            <a:r>
              <a:rPr lang="nl-NL" sz="1200" dirty="0" smtClean="0"/>
              <a:t>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expose</a:t>
            </a:r>
            <a:r>
              <a:rPr lang="nl-NL" sz="1200" dirty="0" smtClean="0"/>
              <a:t> data on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</a:t>
            </a:r>
            <a:r>
              <a:rPr lang="nl-NL" sz="1200" dirty="0" err="1" smtClean="0"/>
              <a:t>artists</a:t>
            </a:r>
            <a:r>
              <a:rPr lang="nl-NL" sz="1200" dirty="0"/>
              <a:t> </a:t>
            </a:r>
            <a:r>
              <a:rPr lang="nl-NL" sz="1200" dirty="0" err="1" smtClean="0"/>
              <a:t>including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/>
              <a:t> </a:t>
            </a:r>
            <a:r>
              <a:rPr lang="nl-NL" sz="1200" dirty="0" err="1" smtClean="0"/>
              <a:t>selected</a:t>
            </a:r>
            <a:r>
              <a:rPr lang="nl-NL" sz="1200" dirty="0" smtClean="0"/>
              <a:t> image</a:t>
            </a:r>
          </a:p>
          <a:p>
            <a:pPr algn="ctr"/>
            <a:r>
              <a:rPr lang="nl-NL" sz="1100" dirty="0" smtClean="0"/>
              <a:t>(</a:t>
            </a:r>
            <a:r>
              <a:rPr lang="nl-NL" sz="1100" dirty="0" err="1" smtClean="0"/>
              <a:t>could</a:t>
            </a:r>
            <a:r>
              <a:rPr lang="nl-NL" sz="1100" dirty="0" smtClean="0"/>
              <a:t> </a:t>
            </a:r>
            <a:r>
              <a:rPr lang="nl-NL" sz="1100" dirty="0" err="1" smtClean="0"/>
              <a:t>be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MCS, ICS, JCS, ABCS or SOA CS)</a:t>
            </a:r>
            <a:endParaRPr lang="en-US" sz="1200" dirty="0"/>
          </a:p>
        </p:txBody>
      </p:sp>
      <p:sp>
        <p:nvSpPr>
          <p:cNvPr id="67" name="Rectangular Callout 66"/>
          <p:cNvSpPr/>
          <p:nvPr/>
        </p:nvSpPr>
        <p:spPr>
          <a:xfrm>
            <a:off x="6588224" y="44624"/>
            <a:ext cx="2450505" cy="959314"/>
          </a:xfrm>
          <a:prstGeom prst="wedgeRectCallout">
            <a:avLst>
              <a:gd name="adj1" fmla="val -22170"/>
              <a:gd name="adj2" fmla="val 714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REST API [for PCS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invoke</a:t>
            </a:r>
            <a:r>
              <a:rPr lang="nl-NL" sz="1200" dirty="0" smtClean="0"/>
              <a:t>] </a:t>
            </a:r>
            <a:r>
              <a:rPr lang="nl-NL" sz="1200" dirty="0" err="1" smtClean="0"/>
              <a:t>to</a:t>
            </a:r>
            <a:r>
              <a:rPr lang="nl-NL" sz="1200" dirty="0" smtClean="0"/>
              <a:t> register a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artist </a:t>
            </a:r>
            <a:r>
              <a:rPr lang="nl-NL" sz="1200" dirty="0" err="1" smtClean="0"/>
              <a:t>and</a:t>
            </a:r>
            <a:r>
              <a:rPr lang="nl-NL" sz="1200" dirty="0" smtClean="0"/>
              <a:t> a </a:t>
            </a:r>
            <a:r>
              <a:rPr lang="nl-NL" sz="1200" dirty="0" err="1" smtClean="0"/>
              <a:t>supporting</a:t>
            </a:r>
            <a:r>
              <a:rPr lang="nl-NL" sz="1200" dirty="0" smtClean="0"/>
              <a:t> image; record artist details </a:t>
            </a:r>
            <a:r>
              <a:rPr lang="nl-NL" sz="1200" dirty="0" err="1" smtClean="0"/>
              <a:t>persistently</a:t>
            </a:r>
            <a:r>
              <a:rPr lang="nl-NL" sz="1200" dirty="0" smtClean="0"/>
              <a:t> [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</a:t>
            </a:r>
            <a:r>
              <a:rPr lang="nl-NL" sz="1200" dirty="0" err="1" smtClean="0"/>
              <a:t>enrichment</a:t>
            </a:r>
            <a:r>
              <a:rPr lang="nl-NL" sz="1200" dirty="0" smtClean="0"/>
              <a:t>]</a:t>
            </a:r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7229860" y="4077072"/>
            <a:ext cx="675629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ICS?</a:t>
            </a:r>
            <a:endParaRPr lang="en-US" sz="1600" dirty="0"/>
          </a:p>
        </p:txBody>
      </p:sp>
      <p:sp>
        <p:nvSpPr>
          <p:cNvPr id="52" name="Rounded Rectangle 51"/>
          <p:cNvSpPr/>
          <p:nvPr/>
        </p:nvSpPr>
        <p:spPr>
          <a:xfrm>
            <a:off x="7958375" y="3573016"/>
            <a:ext cx="1004114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Node.js on ACC?</a:t>
            </a:r>
            <a:endParaRPr lang="en-US" sz="1400" dirty="0"/>
          </a:p>
        </p:txBody>
      </p:sp>
      <p:cxnSp>
        <p:nvCxnSpPr>
          <p:cNvPr id="27" name="Elbow Connector 26"/>
          <p:cNvCxnSpPr>
            <a:stCxn id="50" idx="0"/>
          </p:cNvCxnSpPr>
          <p:nvPr/>
        </p:nvCxnSpPr>
        <p:spPr>
          <a:xfrm rot="16200000" flipV="1">
            <a:off x="6654126" y="3163522"/>
            <a:ext cx="1564147" cy="262953"/>
          </a:xfrm>
          <a:prstGeom prst="bentConnector3">
            <a:avLst>
              <a:gd name="adj1" fmla="val 199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2" idx="0"/>
          </p:cNvCxnSpPr>
          <p:nvPr/>
        </p:nvCxnSpPr>
        <p:spPr>
          <a:xfrm rot="16200000" flipV="1">
            <a:off x="7518222" y="2630805"/>
            <a:ext cx="1060090" cy="824331"/>
          </a:xfrm>
          <a:prstGeom prst="bentConnector3">
            <a:avLst>
              <a:gd name="adj1" fmla="val 104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52" idx="2"/>
          </p:cNvCxnSpPr>
          <p:nvPr/>
        </p:nvCxnSpPr>
        <p:spPr>
          <a:xfrm flipV="1">
            <a:off x="5652120" y="4077072"/>
            <a:ext cx="2808312" cy="15460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0" idx="3"/>
            <a:endCxn id="50" idx="2"/>
          </p:cNvCxnSpPr>
          <p:nvPr/>
        </p:nvCxnSpPr>
        <p:spPr>
          <a:xfrm flipV="1">
            <a:off x="5652120" y="4581128"/>
            <a:ext cx="1915555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79512" y="287585"/>
            <a:ext cx="914400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Torsten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958376" y="4776327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Lonneke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689363" y="6406663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Wilfred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84992" y="4044388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Mark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236686" y="1675766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Lucas</a:t>
            </a:r>
            <a:endParaRPr lang="en-US" dirty="0"/>
          </a:p>
        </p:txBody>
      </p:sp>
      <p:sp>
        <p:nvSpPr>
          <p:cNvPr id="54" name="Down Arrow Callout 53"/>
          <p:cNvSpPr/>
          <p:nvPr/>
        </p:nvSpPr>
        <p:spPr>
          <a:xfrm rot="1410624">
            <a:off x="2049559" y="2104646"/>
            <a:ext cx="2253048" cy="1097436"/>
          </a:xfrm>
          <a:prstGeom prst="down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of artist,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 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(Twitter/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Voting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Machine/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/…, Timestamp?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Up Arrow Callout 73"/>
          <p:cNvSpPr/>
          <p:nvPr/>
        </p:nvSpPr>
        <p:spPr>
          <a:xfrm rot="1790761">
            <a:off x="3646457" y="3157422"/>
            <a:ext cx="2393377" cy="1059168"/>
          </a:xfrm>
          <a:prstGeom prst="up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Name of artist, 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Source, 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Timestamp,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Image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(base64 or URL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DCS or internet)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Down Arrow Callout 85"/>
          <p:cNvSpPr/>
          <p:nvPr/>
        </p:nvSpPr>
        <p:spPr>
          <a:xfrm rot="1990551">
            <a:off x="5476304" y="4843972"/>
            <a:ext cx="2714991" cy="1051823"/>
          </a:xfrm>
          <a:prstGeom prst="down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Pretty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JSON: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of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candidate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acts (name,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bio,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imageurl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#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source, date of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candidacy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discography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Down Arrow Callout 92"/>
          <p:cNvSpPr/>
          <p:nvPr/>
        </p:nvSpPr>
        <p:spPr>
          <a:xfrm rot="21347258">
            <a:off x="6222822" y="2609209"/>
            <a:ext cx="2841711" cy="1097436"/>
          </a:xfrm>
          <a:prstGeom prst="down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XML: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of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proposed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acts: Name of artist, #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Source, Timestamp,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Bio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Image,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Discography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3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8" y="2461189"/>
            <a:ext cx="2340646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584799"/>
            <a:ext cx="4666063" cy="2518897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450901" y="36035"/>
            <a:ext cx="1436405" cy="70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0" name="Rounded Rectangle 9">
            <a:hlinkClick r:id="rId3"/>
          </p:cNvPr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>
            <a:hlinkClick r:id="rId4"/>
          </p:cNvPr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07693" y="190949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10" idx="1"/>
          </p:cNvCxnSpPr>
          <p:nvPr/>
        </p:nvCxnSpPr>
        <p:spPr>
          <a:xfrm flipV="1">
            <a:off x="2843808" y="2996952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2169104" y="744092"/>
            <a:ext cx="242656" cy="100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17" idx="0"/>
          </p:cNvCxnSpPr>
          <p:nvPr/>
        </p:nvCxnSpPr>
        <p:spPr>
          <a:xfrm>
            <a:off x="2169104" y="744092"/>
            <a:ext cx="1122302" cy="291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hlinkClick r:id="rId5"/>
          </p:cNvPr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</a:t>
            </a:r>
          </a:p>
          <a:p>
            <a:pPr algn="ctr"/>
            <a:r>
              <a:rPr lang="nl-NL" sz="1600" dirty="0" err="1" smtClean="0"/>
              <a:t>AppContainer</a:t>
            </a:r>
            <a:r>
              <a:rPr lang="nl-NL" sz="1600" dirty="0" smtClean="0"/>
              <a:t> CS (or JCS)</a:t>
            </a:r>
            <a:endParaRPr lang="en-US" sz="1600" dirty="0"/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>
              <a:gd name="adj1" fmla="val 200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" idx="3"/>
            <a:endCxn id="11" idx="1"/>
          </p:cNvCxnSpPr>
          <p:nvPr/>
        </p:nvCxnSpPr>
        <p:spPr>
          <a:xfrm>
            <a:off x="6084168" y="2996952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V="1">
            <a:off x="6523145" y="2129223"/>
            <a:ext cx="320740" cy="91066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hlinkClick r:id="rId6"/>
          </p:cNvPr>
          <p:cNvSpPr/>
          <p:nvPr/>
        </p:nvSpPr>
        <p:spPr>
          <a:xfrm>
            <a:off x="7635503" y="1957133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0"/>
            <a:endCxn id="61" idx="1"/>
          </p:cNvCxnSpPr>
          <p:nvPr/>
        </p:nvCxnSpPr>
        <p:spPr>
          <a:xfrm rot="5400000" flipH="1" flipV="1">
            <a:off x="7214583" y="2324004"/>
            <a:ext cx="535763" cy="30607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057633" y="9670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761360" y="674144"/>
            <a:ext cx="792088" cy="8291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698441" y="41009"/>
            <a:ext cx="1720323" cy="703083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49433" y="2150081"/>
            <a:ext cx="1642247" cy="990887"/>
          </a:xfrm>
          <a:prstGeom prst="wedgeRectCallout">
            <a:avLst>
              <a:gd name="adj1" fmla="val 31765"/>
              <a:gd name="adj2" fmla="val 7933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Run human workflow </a:t>
            </a:r>
            <a:r>
              <a:rPr lang="nl-NL" sz="1100" dirty="0" err="1" smtClean="0"/>
              <a:t>based</a:t>
            </a:r>
            <a:r>
              <a:rPr lang="nl-NL" sz="1100" dirty="0" smtClean="0"/>
              <a:t> on </a:t>
            </a:r>
            <a:r>
              <a:rPr lang="nl-NL" sz="1100" dirty="0" err="1" smtClean="0"/>
              <a:t>suggested</a:t>
            </a:r>
            <a:r>
              <a:rPr lang="nl-NL" sz="1100" dirty="0" smtClean="0"/>
              <a:t> artist; </a:t>
            </a:r>
            <a:r>
              <a:rPr lang="nl-NL" sz="1100" dirty="0" err="1" smtClean="0"/>
              <a:t>approve</a:t>
            </a:r>
            <a:r>
              <a:rPr lang="nl-NL" sz="1100" dirty="0" smtClean="0"/>
              <a:t>/</a:t>
            </a:r>
            <a:r>
              <a:rPr lang="nl-NL" sz="1100" dirty="0" err="1" smtClean="0"/>
              <a:t>reject</a:t>
            </a:r>
            <a:r>
              <a:rPr lang="nl-NL" sz="1100" dirty="0" smtClean="0"/>
              <a:t>, </a:t>
            </a:r>
            <a:r>
              <a:rPr lang="nl-NL" sz="1100" dirty="0" err="1" smtClean="0"/>
              <a:t>add</a:t>
            </a:r>
            <a:r>
              <a:rPr lang="nl-NL" sz="1100" dirty="0" smtClean="0"/>
              <a:t> image </a:t>
            </a:r>
            <a:r>
              <a:rPr lang="nl-NL" sz="1100" dirty="0" err="1" smtClean="0"/>
              <a:t>and</a:t>
            </a:r>
            <a:r>
              <a:rPr lang="nl-NL" sz="1100" dirty="0" smtClean="0"/>
              <a:t> </a:t>
            </a:r>
            <a:r>
              <a:rPr lang="nl-NL" sz="1100" dirty="0" err="1" smtClean="0"/>
              <a:t>description</a:t>
            </a:r>
            <a:r>
              <a:rPr lang="nl-NL" sz="1100" dirty="0" smtClean="0"/>
              <a:t>; forward </a:t>
            </a:r>
            <a:r>
              <a:rPr lang="nl-NL" sz="1100" dirty="0" err="1" smtClean="0"/>
              <a:t>to</a:t>
            </a:r>
            <a:r>
              <a:rPr lang="nl-NL" sz="1100" dirty="0" smtClean="0"/>
              <a:t> REST service</a:t>
            </a:r>
            <a:endParaRPr lang="en-US" sz="11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872610"/>
            <a:ext cx="2450505" cy="859435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artist 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</a:t>
            </a:r>
            <a:r>
              <a:rPr lang="nl-NL" sz="1200" dirty="0" err="1" smtClean="0"/>
              <a:t>enrichment</a:t>
            </a:r>
            <a:r>
              <a:rPr lang="nl-NL" sz="1200" dirty="0" smtClean="0"/>
              <a:t>,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REST </a:t>
            </a:r>
            <a:r>
              <a:rPr lang="nl-NL" sz="1200" dirty="0" err="1" smtClean="0"/>
              <a:t>APIs</a:t>
            </a:r>
            <a:r>
              <a:rPr lang="nl-NL" sz="1100" dirty="0" smtClean="0"/>
              <a:t> (</a:t>
            </a:r>
            <a:r>
              <a:rPr lang="nl-NL" sz="1100" dirty="0" err="1" smtClean="0"/>
              <a:t>exposed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MCS)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836605" y="5445224"/>
            <a:ext cx="2450505" cy="892889"/>
          </a:xfrm>
          <a:prstGeom prst="wedgeRectCallout">
            <a:avLst>
              <a:gd name="adj1" fmla="val -38909"/>
              <a:gd name="adj2" fmla="val -10524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Publish</a:t>
            </a:r>
            <a:r>
              <a:rPr lang="nl-NL" sz="1400" dirty="0" smtClean="0"/>
              <a:t> REST </a:t>
            </a:r>
            <a:r>
              <a:rPr lang="nl-NL" sz="1400" dirty="0" err="1" smtClean="0"/>
              <a:t>APIs</a:t>
            </a:r>
            <a:r>
              <a:rPr lang="nl-NL" sz="1400" dirty="0" smtClean="0"/>
              <a:t>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expose</a:t>
            </a:r>
            <a:r>
              <a:rPr lang="nl-NL" sz="1400" dirty="0" smtClean="0"/>
              <a:t> data on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</a:t>
            </a:r>
            <a:r>
              <a:rPr lang="nl-NL" sz="1400" dirty="0" err="1" smtClean="0"/>
              <a:t>artists</a:t>
            </a:r>
            <a:r>
              <a:rPr lang="nl-NL" sz="1400" dirty="0"/>
              <a:t> </a:t>
            </a:r>
            <a:r>
              <a:rPr lang="nl-NL" sz="1400" dirty="0" err="1" smtClean="0"/>
              <a:t>including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/>
              <a:t> </a:t>
            </a:r>
            <a:r>
              <a:rPr lang="nl-NL" sz="1400" dirty="0" err="1" smtClean="0"/>
              <a:t>selected</a:t>
            </a:r>
            <a:r>
              <a:rPr lang="nl-NL" sz="1400" dirty="0" smtClean="0"/>
              <a:t> image</a:t>
            </a:r>
          </a:p>
        </p:txBody>
      </p:sp>
      <p:sp>
        <p:nvSpPr>
          <p:cNvPr id="67" name="Rectangular Callout 66"/>
          <p:cNvSpPr/>
          <p:nvPr/>
        </p:nvSpPr>
        <p:spPr>
          <a:xfrm>
            <a:off x="5480598" y="908537"/>
            <a:ext cx="2211128" cy="828275"/>
          </a:xfrm>
          <a:prstGeom prst="wedgeRectCallout">
            <a:avLst>
              <a:gd name="adj1" fmla="val 38230"/>
              <a:gd name="adj2" fmla="val 7257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Expose</a:t>
            </a:r>
            <a:r>
              <a:rPr lang="nl-NL" sz="1100" dirty="0" smtClean="0"/>
              <a:t> REST API [for PCS </a:t>
            </a:r>
            <a:r>
              <a:rPr lang="nl-NL" sz="1100" dirty="0" err="1" smtClean="0"/>
              <a:t>to</a:t>
            </a:r>
            <a:r>
              <a:rPr lang="nl-NL" sz="1100" dirty="0" smtClean="0"/>
              <a:t> </a:t>
            </a:r>
            <a:r>
              <a:rPr lang="nl-NL" sz="1100" dirty="0" err="1" smtClean="0"/>
              <a:t>invoke</a:t>
            </a:r>
            <a:r>
              <a:rPr lang="nl-NL" sz="1100" dirty="0" smtClean="0"/>
              <a:t>] </a:t>
            </a:r>
            <a:r>
              <a:rPr lang="nl-NL" sz="1100" dirty="0" err="1" smtClean="0"/>
              <a:t>to</a:t>
            </a:r>
            <a:r>
              <a:rPr lang="nl-NL" sz="1100" dirty="0" smtClean="0"/>
              <a:t> register a </a:t>
            </a:r>
            <a:r>
              <a:rPr lang="nl-NL" sz="1100" dirty="0" err="1" smtClean="0"/>
              <a:t>proposed</a:t>
            </a:r>
            <a:r>
              <a:rPr lang="nl-NL" sz="1100" dirty="0" smtClean="0"/>
              <a:t> artist </a:t>
            </a:r>
            <a:r>
              <a:rPr lang="nl-NL" sz="1100" dirty="0" err="1" smtClean="0"/>
              <a:t>and</a:t>
            </a:r>
            <a:r>
              <a:rPr lang="nl-NL" sz="1100" dirty="0" smtClean="0"/>
              <a:t> a </a:t>
            </a:r>
            <a:r>
              <a:rPr lang="nl-NL" sz="1100" dirty="0" err="1" smtClean="0"/>
              <a:t>supporting</a:t>
            </a:r>
            <a:r>
              <a:rPr lang="nl-NL" sz="1100" dirty="0" smtClean="0"/>
              <a:t> image; record artist details </a:t>
            </a:r>
            <a:r>
              <a:rPr lang="nl-NL" sz="1100" dirty="0" err="1" smtClean="0"/>
              <a:t>persistently</a:t>
            </a:r>
            <a:r>
              <a:rPr lang="nl-NL" sz="1100" dirty="0" smtClean="0"/>
              <a:t> [</a:t>
            </a:r>
            <a:r>
              <a:rPr lang="nl-NL" sz="1100" dirty="0" err="1" smtClean="0"/>
              <a:t>with</a:t>
            </a:r>
            <a:r>
              <a:rPr lang="nl-NL" sz="1100" dirty="0" smtClean="0"/>
              <a:t> </a:t>
            </a:r>
            <a:r>
              <a:rPr lang="nl-NL" sz="1100" dirty="0" err="1" smtClean="0"/>
              <a:t>some</a:t>
            </a:r>
            <a:r>
              <a:rPr lang="nl-NL" sz="1100" dirty="0" smtClean="0"/>
              <a:t> </a:t>
            </a:r>
            <a:r>
              <a:rPr lang="nl-NL" sz="1100" dirty="0" err="1" smtClean="0"/>
              <a:t>enrichment</a:t>
            </a:r>
            <a:r>
              <a:rPr lang="nl-NL" sz="1100" dirty="0" smtClean="0"/>
              <a:t>]</a:t>
            </a:r>
            <a:endParaRPr lang="en-US" sz="1100" dirty="0"/>
          </a:p>
        </p:txBody>
      </p:sp>
      <p:sp>
        <p:nvSpPr>
          <p:cNvPr id="34" name="Cloud 33"/>
          <p:cNvSpPr/>
          <p:nvPr/>
        </p:nvSpPr>
        <p:spPr>
          <a:xfrm>
            <a:off x="7127961" y="-77308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45" y="-53409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35" y="-99392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/>
          <p:cNvCxnSpPr>
            <a:stCxn id="61" idx="0"/>
            <a:endCxn id="34" idx="1"/>
          </p:cNvCxnSpPr>
          <p:nvPr/>
        </p:nvCxnSpPr>
        <p:spPr>
          <a:xfrm rot="16200000" flipV="1">
            <a:off x="7650139" y="1395705"/>
            <a:ext cx="1065527" cy="573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0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5580112" y="393305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5580112" y="335699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ube 2"/>
          <p:cNvSpPr/>
          <p:nvPr/>
        </p:nvSpPr>
        <p:spPr>
          <a:xfrm>
            <a:off x="5580112" y="2780928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DBaaS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6735152" y="2279074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6735152" y="170301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6735152" y="111856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12" name="Cube 11"/>
          <p:cNvSpPr/>
          <p:nvPr/>
        </p:nvSpPr>
        <p:spPr>
          <a:xfrm>
            <a:off x="5580112" y="2204864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Cube 1"/>
          <p:cNvSpPr/>
          <p:nvPr/>
        </p:nvSpPr>
        <p:spPr>
          <a:xfrm>
            <a:off x="5580112" y="162880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13" name="Cube 12"/>
          <p:cNvSpPr/>
          <p:nvPr/>
        </p:nvSpPr>
        <p:spPr>
          <a:xfrm>
            <a:off x="7956376" y="3337101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ube 13"/>
          <p:cNvSpPr/>
          <p:nvPr/>
        </p:nvSpPr>
        <p:spPr>
          <a:xfrm>
            <a:off x="7956376" y="2761037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Cube 15"/>
          <p:cNvSpPr/>
          <p:nvPr/>
        </p:nvSpPr>
        <p:spPr>
          <a:xfrm>
            <a:off x="7956376" y="213285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Cube 16"/>
          <p:cNvSpPr/>
          <p:nvPr/>
        </p:nvSpPr>
        <p:spPr>
          <a:xfrm>
            <a:off x="7956376" y="155679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23" name="Cube 22"/>
          <p:cNvSpPr/>
          <p:nvPr/>
        </p:nvSpPr>
        <p:spPr>
          <a:xfrm>
            <a:off x="4139952" y="1793421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Cube 23"/>
          <p:cNvSpPr/>
          <p:nvPr/>
        </p:nvSpPr>
        <p:spPr>
          <a:xfrm>
            <a:off x="4211960" y="1289366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25" name="Cube 24"/>
          <p:cNvSpPr/>
          <p:nvPr/>
        </p:nvSpPr>
        <p:spPr>
          <a:xfrm>
            <a:off x="6699148" y="4416135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Cube 25"/>
          <p:cNvSpPr/>
          <p:nvPr/>
        </p:nvSpPr>
        <p:spPr>
          <a:xfrm>
            <a:off x="6771156" y="391208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27" name="Cube 26"/>
          <p:cNvSpPr/>
          <p:nvPr/>
        </p:nvSpPr>
        <p:spPr>
          <a:xfrm>
            <a:off x="827584" y="3622162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899592" y="311810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DCS</a:t>
            </a:r>
            <a:endParaRPr lang="en-US" sz="1600" dirty="0"/>
          </a:p>
        </p:txBody>
      </p:sp>
      <p:sp>
        <p:nvSpPr>
          <p:cNvPr id="29" name="Cube 28"/>
          <p:cNvSpPr/>
          <p:nvPr/>
        </p:nvSpPr>
        <p:spPr>
          <a:xfrm>
            <a:off x="2699792" y="3275851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>
            <a:off x="2771800" y="2771796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31" name="Cube 30"/>
          <p:cNvSpPr/>
          <p:nvPr/>
        </p:nvSpPr>
        <p:spPr>
          <a:xfrm>
            <a:off x="4427984" y="599155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Cube 31"/>
          <p:cNvSpPr/>
          <p:nvPr/>
        </p:nvSpPr>
        <p:spPr>
          <a:xfrm>
            <a:off x="4427984" y="541548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Cube 32"/>
          <p:cNvSpPr/>
          <p:nvPr/>
        </p:nvSpPr>
        <p:spPr>
          <a:xfrm>
            <a:off x="4427984" y="478730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5" name="Cube 34"/>
          <p:cNvSpPr/>
          <p:nvPr/>
        </p:nvSpPr>
        <p:spPr>
          <a:xfrm>
            <a:off x="1367644" y="677873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Cube 35"/>
          <p:cNvSpPr/>
          <p:nvPr/>
        </p:nvSpPr>
        <p:spPr>
          <a:xfrm>
            <a:off x="1439652" y="173818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37" name="Cube 36"/>
          <p:cNvSpPr/>
          <p:nvPr/>
        </p:nvSpPr>
        <p:spPr>
          <a:xfrm>
            <a:off x="1439652" y="4398729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Cube 37"/>
          <p:cNvSpPr/>
          <p:nvPr/>
        </p:nvSpPr>
        <p:spPr>
          <a:xfrm>
            <a:off x="1511660" y="389467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sp>
        <p:nvSpPr>
          <p:cNvPr id="40" name="Cube 39"/>
          <p:cNvSpPr/>
          <p:nvPr/>
        </p:nvSpPr>
        <p:spPr>
          <a:xfrm>
            <a:off x="4427984" y="118135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4788024" y="119675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/>
          <p:cNvSpPr/>
          <p:nvPr/>
        </p:nvSpPr>
        <p:spPr>
          <a:xfrm>
            <a:off x="5724128" y="154139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/>
          <p:cNvSpPr/>
          <p:nvPr/>
        </p:nvSpPr>
        <p:spPr>
          <a:xfrm>
            <a:off x="6156176" y="155679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/>
          <p:cNvSpPr/>
          <p:nvPr/>
        </p:nvSpPr>
        <p:spPr>
          <a:xfrm>
            <a:off x="8352420" y="147860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6948264" y="1010549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7056276" y="1118562"/>
            <a:ext cx="182932" cy="1708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7341396" y="1052736"/>
            <a:ext cx="182932" cy="1708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7125372" y="3804067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4717304" y="4691979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/>
          <p:cNvSpPr/>
          <p:nvPr/>
        </p:nvSpPr>
        <p:spPr>
          <a:xfrm>
            <a:off x="3131840" y="266378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://image.slidesharecdn.com/5oraclespubliccloudfordatabaseandapplicationdeveloperskm-130228033654-phpapp01/95/oracles-public-cloud-for-database-and-application-developers-krzysztof-marciniak-senior-sales-consultant-oracle-polska-14-638.jpg?cb=136202539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4" r="40087" b="45326"/>
          <a:stretch/>
        </p:blipFill>
        <p:spPr bwMode="auto">
          <a:xfrm>
            <a:off x="-396552" y="2548797"/>
            <a:ext cx="9177887" cy="340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upload.wikimedia.org/wikipedia/commons/d/d0/BlankMap-World-1ce.png"/>
          <p:cNvSpPr>
            <a:spLocks noChangeAspect="1" noChangeArrowheads="1"/>
          </p:cNvSpPr>
          <p:nvPr/>
        </p:nvSpPr>
        <p:spPr bwMode="auto">
          <a:xfrm>
            <a:off x="155575" y="-1752600"/>
            <a:ext cx="70199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7900296" y="262632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5" name="Cube 4"/>
          <p:cNvSpPr/>
          <p:nvPr/>
        </p:nvSpPr>
        <p:spPr>
          <a:xfrm>
            <a:off x="7250640" y="339945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6" name="Cube 5"/>
          <p:cNvSpPr/>
          <p:nvPr/>
        </p:nvSpPr>
        <p:spPr>
          <a:xfrm>
            <a:off x="7072712" y="201668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616328" y="132384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1312072" y="216578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2585053" y="83054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DCS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2374688" y="161112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220138" y="217698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028931" y="4436168"/>
            <a:ext cx="1116124" cy="360040"/>
          </a:xfrm>
          <a:prstGeom prst="wedgeRectCallout">
            <a:avLst>
              <a:gd name="adj1" fmla="val 35060"/>
              <a:gd name="adj2" fmla="val -17466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Valencia</a:t>
            </a:r>
            <a:endParaRPr lang="en-US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be 15"/>
          <p:cNvSpPr/>
          <p:nvPr/>
        </p:nvSpPr>
        <p:spPr>
          <a:xfrm>
            <a:off x="4283968" y="3672267"/>
            <a:ext cx="936104" cy="720080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/>
            </a:r>
            <a:br>
              <a:rPr lang="nl-NL" sz="1100" dirty="0" smtClean="0"/>
            </a:br>
            <a:r>
              <a:rPr lang="nl-NL" sz="1100" dirty="0" smtClean="0"/>
              <a:t>mediator-proxy</a:t>
            </a:r>
            <a:endParaRPr lang="en-US" sz="11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97" y="3675374"/>
            <a:ext cx="407265" cy="36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loud 20"/>
          <p:cNvSpPr/>
          <p:nvPr/>
        </p:nvSpPr>
        <p:spPr>
          <a:xfrm>
            <a:off x="6034350" y="912281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34" y="936180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24" y="890197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534936" y="4311235"/>
            <a:ext cx="2052551" cy="969947"/>
            <a:chOff x="1439158" y="4787227"/>
            <a:chExt cx="2052551" cy="969947"/>
          </a:xfrm>
        </p:grpSpPr>
        <p:sp>
          <p:nvSpPr>
            <p:cNvPr id="24" name="Cloud 23"/>
            <p:cNvSpPr/>
            <p:nvPr/>
          </p:nvSpPr>
          <p:spPr>
            <a:xfrm>
              <a:off x="1439158" y="4787227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https://g.twimg.com/Twitter_logo_blu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933" y="5157192"/>
              <a:ext cx="595930" cy="48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Cube 25"/>
          <p:cNvSpPr/>
          <p:nvPr/>
        </p:nvSpPr>
        <p:spPr>
          <a:xfrm>
            <a:off x="1534936" y="103721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pic>
        <p:nvPicPr>
          <p:cNvPr id="1026" name="Picture 2" descr="Wilfred vander Deij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25" y="3327128"/>
            <a:ext cx="427800" cy="427800"/>
          </a:xfrm>
          <a:prstGeom prst="wedgeRoundRectCallout">
            <a:avLst>
              <a:gd name="adj1" fmla="val 99024"/>
              <a:gd name="adj2" fmla="val 34533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be 11"/>
          <p:cNvSpPr/>
          <p:nvPr/>
        </p:nvSpPr>
        <p:spPr>
          <a:xfrm>
            <a:off x="6084168" y="389078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48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630</Words>
  <Application>Microsoft Office PowerPoint</Application>
  <PresentationFormat>On-screen Show (4:3)</PresentationFormat>
  <Paragraphs>129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18</cp:revision>
  <dcterms:created xsi:type="dcterms:W3CDTF">2016-01-27T11:18:36Z</dcterms:created>
  <dcterms:modified xsi:type="dcterms:W3CDTF">2016-02-24T14:41:27Z</dcterms:modified>
</cp:coreProperties>
</file>