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9" r:id="rId6"/>
    <p:sldId id="268" r:id="rId7"/>
    <p:sldId id="261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1" r:id="rId19"/>
    <p:sldId id="272" r:id="rId20"/>
    <p:sldId id="263" r:id="rId21"/>
    <p:sldId id="27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CB48-5BA6-465B-A508-5992D0CD94B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8180-432E-4756-92F1-B5F27E32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5137175" y="722967"/>
            <a:ext cx="35472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137175" y="5510100"/>
            <a:ext cx="35472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Browser invokes twitter API</a:t>
            </a:r>
          </a:p>
        </p:txBody>
      </p:sp>
      <p:sp>
        <p:nvSpPr>
          <p:cNvPr id="68" name="Shape 68"/>
          <p:cNvSpPr/>
          <p:nvPr/>
        </p:nvSpPr>
        <p:spPr>
          <a:xfrm>
            <a:off x="520500" y="722967"/>
            <a:ext cx="46167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20475" y="5510100"/>
            <a:ext cx="4616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REST call to nodejs which calls MCS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35575" y="5948900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192202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5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62600" y="1595312"/>
            <a:ext cx="2751000" cy="4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62600" y="6161740"/>
            <a:ext cx="27510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Responsive layout -small screen</a:t>
            </a:r>
          </a:p>
        </p:txBody>
      </p:sp>
      <p:sp>
        <p:nvSpPr>
          <p:cNvPr id="79" name="Shape 79"/>
          <p:cNvSpPr/>
          <p:nvPr/>
        </p:nvSpPr>
        <p:spPr>
          <a:xfrm>
            <a:off x="3279225" y="1723700"/>
            <a:ext cx="2625000" cy="2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108100" y="6161733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/mobile/custom/artistapi/acts/678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694685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"registrationDate": "2016-03-14T11:47:48.709198+00:00"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 more acts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9724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  <a:r>
              <a:rPr lang="en" b="1">
                <a:solidFill>
                  <a:srgbClr val="FF0000"/>
                </a:solidFill>
              </a:rPr>
              <a:t>/661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3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"description": "Down to earth rock...",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"genres": "[\"roots rock\",\"singer-songwriter\"]",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"biography": "Bruce Frederick .....",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"imageURL": "http://i.telegraph.co.uk/...",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"discography":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{"title": "Born In The U.S.A.", "imageURL": "..."},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... more albums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232885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57375" y="462467"/>
            <a:ext cx="1810500" cy="101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BROWSER</a:t>
            </a:r>
          </a:p>
        </p:txBody>
      </p:sp>
      <p:sp>
        <p:nvSpPr>
          <p:cNvPr id="98" name="Shape 98"/>
          <p:cNvSpPr/>
          <p:nvPr/>
        </p:nvSpPr>
        <p:spPr>
          <a:xfrm>
            <a:off x="3666750" y="21414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NodeJS server on Application Container Cloud Service</a:t>
            </a:r>
          </a:p>
        </p:txBody>
      </p:sp>
      <p:sp>
        <p:nvSpPr>
          <p:cNvPr id="99" name="Shape 99"/>
          <p:cNvSpPr/>
          <p:nvPr/>
        </p:nvSpPr>
        <p:spPr>
          <a:xfrm>
            <a:off x="7068225" y="38713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REST API on Mobile Cloud Service</a:t>
            </a:r>
          </a:p>
        </p:txBody>
      </p:sp>
      <p:sp>
        <p:nvSpPr>
          <p:cNvPr id="100" name="Shape 100"/>
          <p:cNvSpPr/>
          <p:nvPr/>
        </p:nvSpPr>
        <p:spPr>
          <a:xfrm rot="1500823">
            <a:off x="2129434" y="1760923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500823">
            <a:off x="5455046" y="4139757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975125" y="1744733"/>
            <a:ext cx="2837700" cy="1387600"/>
          </a:xfrm>
          <a:prstGeom prst="wedgeRoundRectCallout">
            <a:avLst>
              <a:gd name="adj1" fmla="val -46389"/>
              <a:gd name="adj2" fmla="val 105275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Adds http request headers: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oracle-mobile-backend-id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authorization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530775" y="2735200"/>
            <a:ext cx="2837700" cy="1387600"/>
          </a:xfrm>
          <a:prstGeom prst="wedgeRoundRectCallout">
            <a:avLst>
              <a:gd name="adj1" fmla="val 43521"/>
              <a:gd name="adj2" fmla="val -8956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Having the browser invoke a REST API on same server that hosts html and js prevents Cross-Origin 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5072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22750" y="2112567"/>
            <a:ext cx="2758800" cy="197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"runtime":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"majorVersion": "0.12"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"command": "sh start.sh"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22750" y="1673767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manifest.json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2750" y="5027433"/>
            <a:ext cx="2758800" cy="144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#!/bin/sh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http_proxy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https_proxy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./index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936125" y="2112567"/>
            <a:ext cx="4482600" cy="250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"environment":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"MCS_BACKEND_ID": "55bc25a9-...",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"MCS_URL": "...us2.oraclecloud.com:443",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"MCS_USER": "MCSDEM0001...",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"MCS_PWD": "dy6ou5..."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Configuring AppContainerCS nodejs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36125" y="1673767"/>
            <a:ext cx="44826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deployment.json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2750" y="4588633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start.sh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086300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25250" y="430033"/>
            <a:ext cx="76935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index.js (nodejs code)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5250" y="868833"/>
            <a:ext cx="7693500" cy="587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express = require('express');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app = express();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request = require('request');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app.use(express.static('public'));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app.use('/bower_components', express.static('bower_components'));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app.use('/mobile/*', function (req, res)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var url = process.env.MCS_URL + req.originalUrl;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req.pipe(request({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url: url,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headers: { 'oracle-mobile-backend-id': process.env.MCS_BACKEND_ID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auth: { user: process.env.MCS_USER, pass: process.env.MCS_PWD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})).pipe(res);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PORT = process.env.PORT || 3000;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app.listen(PORT, function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console.log('Example app listening on port ' + PORT + '!');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console.log('MCS backend id is ' + process.env.MCS_BACKEND_ID);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70967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6250" y="1881367"/>
            <a:ext cx="6668700" cy="45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form = new FormData();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form.append('name', 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form.append('runtime', 'node');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form.append('subscription', 'Hourly');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form.append('manifest', fs.createReadStream('manifest.json'));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form.append('deployment', fs.createReadStream('deployment.json'));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form.append('archive', fs.createReadStream('frontend.zip'));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formData.submit({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method: method,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protocol: 'https:',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host: 'apaas.us2.oraclecloud.com',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path: '/paas/service/apaas/api/v1.1/apps/myDomain',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auth: 'admin:password',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headers: { 'X-ID-TENANT-NAME': 'myDomain'}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6250" y="1442567"/>
            <a:ext cx="6668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via REST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315200" y="1442567"/>
            <a:ext cx="1639500" cy="49584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...or simply use cloud web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26236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2" y="3795573"/>
            <a:ext cx="2013658" cy="174028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1867112"/>
            <a:ext cx="2661294" cy="154395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94" y="1041590"/>
            <a:ext cx="4372931" cy="147085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3004454" y="261108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3075823" y="222944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4" name="Cube 3"/>
          <p:cNvSpPr/>
          <p:nvPr/>
        </p:nvSpPr>
        <p:spPr>
          <a:xfrm>
            <a:off x="4860032" y="234888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931401" y="196724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6" name="Cube 5"/>
          <p:cNvSpPr/>
          <p:nvPr/>
        </p:nvSpPr>
        <p:spPr>
          <a:xfrm>
            <a:off x="3611086" y="319904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682454" y="281741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8" name="Cube 7"/>
          <p:cNvSpPr/>
          <p:nvPr/>
        </p:nvSpPr>
        <p:spPr>
          <a:xfrm>
            <a:off x="5288242" y="188546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8" idx="2"/>
            <a:endCxn id="3" idx="5"/>
          </p:cNvCxnSpPr>
          <p:nvPr/>
        </p:nvCxnSpPr>
        <p:spPr>
          <a:xfrm flipH="1">
            <a:off x="4003612" y="1987689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0"/>
          </p:cNvCxnSpPr>
          <p:nvPr/>
        </p:nvCxnSpPr>
        <p:spPr>
          <a:xfrm flipH="1">
            <a:off x="4235559" y="2049023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006487" y="329292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77855" y="2911286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>
            <a:off x="5448821" y="1987689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 and Process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05" y="4077149"/>
            <a:ext cx="1918531" cy="262254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159012" y="5388419"/>
            <a:ext cx="1944216" cy="848892"/>
          </a:xfrm>
          <a:prstGeom prst="wedgeRectCallout">
            <a:avLst>
              <a:gd name="adj1" fmla="val 78832"/>
              <a:gd name="adj2" fmla="val -26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Responsive Microsite Page Built with the authorised Image stored in DCS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742584" y="2774643"/>
            <a:ext cx="2077888" cy="1014397"/>
          </a:xfrm>
          <a:prstGeom prst="wedgeRectCallout">
            <a:avLst>
              <a:gd name="adj1" fmla="val -38129"/>
              <a:gd name="adj2" fmla="val -103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Business Process receives IoT message  and sends to reviewer for ennrichment and authorisation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047313" y="1100221"/>
            <a:ext cx="2302340" cy="721974"/>
          </a:xfrm>
          <a:prstGeom prst="wedgeRectCallout">
            <a:avLst>
              <a:gd name="adj1" fmla="val -47288"/>
              <a:gd name="adj2" fmla="val 75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Doc Cloud used to store marketing images for display in JET app and Sites Page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475656" y="5827351"/>
            <a:ext cx="2302340" cy="721974"/>
          </a:xfrm>
          <a:prstGeom prst="wedgeRectCallout">
            <a:avLst>
              <a:gd name="adj1" fmla="val -36314"/>
              <a:gd name="adj2" fmla="val -992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Social Network used to discuss the marketing image, description and approval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040" y="4462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Sites CS Site: </a:t>
            </a:r>
            <a:r>
              <a:rPr lang="en-GB" b="1" u="sng" dirty="0"/>
              <a:t>http://</a:t>
            </a:r>
            <a:r>
              <a:rPr lang="en-GB" b="1" u="sng" dirty="0" smtClean="0"/>
              <a:t>tinyurl.com/ACED-KW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61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tweet </a:t>
            </a:r>
            <a:r>
              <a:rPr lang="nl-NL" dirty="0" err="1" smtClean="0"/>
              <a:t>your</a:t>
            </a:r>
            <a:r>
              <a:rPr lang="nl-NL" dirty="0" smtClean="0"/>
              <a:t> Artist </a:t>
            </a:r>
            <a:r>
              <a:rPr lang="nl-NL" dirty="0" err="1" smtClean="0"/>
              <a:t>Proposal</a:t>
            </a:r>
            <a:r>
              <a:rPr lang="nl-NL" dirty="0" smtClean="0"/>
              <a:t> for OOW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704856" cy="17526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Use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hashtag #</a:t>
            </a:r>
            <a:r>
              <a:rPr lang="nl-NL" sz="2800" dirty="0" err="1" smtClean="0"/>
              <a:t>ofmaces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get </a:t>
            </a:r>
            <a:r>
              <a:rPr lang="nl-NL" sz="2800" dirty="0" err="1" smtClean="0"/>
              <a:t>noticed</a:t>
            </a:r>
            <a:r>
              <a:rPr lang="nl-NL" sz="2800" dirty="0" smtClean="0"/>
              <a:t> </a:t>
            </a:r>
            <a:r>
              <a:rPr lang="nl-NL" sz="2800" dirty="0" err="1" smtClean="0"/>
              <a:t>by</a:t>
            </a:r>
            <a:r>
              <a:rPr lang="nl-NL" sz="2800" dirty="0" smtClean="0"/>
              <a:t> </a:t>
            </a:r>
            <a:r>
              <a:rPr lang="nl-NL" sz="2800" dirty="0" err="1" smtClean="0"/>
              <a:t>IoT</a:t>
            </a:r>
            <a:r>
              <a:rPr lang="nl-NL" sz="2800" dirty="0" smtClean="0"/>
              <a:t> CS </a:t>
            </a:r>
          </a:p>
          <a:p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 smtClean="0"/>
              <a:t>your</a:t>
            </a:r>
            <a:r>
              <a:rPr lang="nl-NL" sz="2800" dirty="0" smtClean="0"/>
              <a:t> </a:t>
            </a:r>
            <a:r>
              <a:rPr lang="nl-NL" sz="2800" dirty="0" err="1" smtClean="0"/>
              <a:t>favorite</a:t>
            </a:r>
            <a:r>
              <a:rPr lang="nl-NL" sz="2800" dirty="0" smtClean="0"/>
              <a:t> artist as </a:t>
            </a:r>
            <a:r>
              <a:rPr lang="nl-NL" sz="2800" dirty="0" err="1" smtClean="0"/>
              <a:t>the</a:t>
            </a:r>
            <a:r>
              <a:rPr lang="nl-NL" sz="2800" dirty="0" smtClean="0"/>
              <a:t> second hashtag </a:t>
            </a:r>
            <a:endParaRPr lang="en-US" sz="2800" dirty="0"/>
          </a:p>
        </p:txBody>
      </p:sp>
      <p:pic>
        <p:nvPicPr>
          <p:cNvPr id="5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8830"/>
            <a:ext cx="659753" cy="5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77281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72" y="892394"/>
            <a:ext cx="149857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92" y="81635"/>
            <a:ext cx="996432" cy="8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1" y="216187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98" y="2332229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78" y="3717032"/>
            <a:ext cx="6175187" cy="308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38915"/>
            <a:ext cx="149856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46992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rsten Wint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10" y="4077071"/>
            <a:ext cx="1656437" cy="16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Simp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1661"/>
          <a:stretch/>
        </p:blipFill>
        <p:spPr bwMode="auto">
          <a:xfrm>
            <a:off x="2627784" y="3828508"/>
            <a:ext cx="146133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439780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5033842" y="463761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033842" y="420146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033842" y="37653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4717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303564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59313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5033842" y="33291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033842" y="289299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331877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88261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240808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70217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3205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6142938" y="500337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14307" y="46217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227964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176579" y="282681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604789" y="283847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234888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51135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593136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543297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565377" y="453995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  <a:endCxn id="40" idx="1"/>
          </p:cNvCxnSpPr>
          <p:nvPr/>
        </p:nvCxnSpPr>
        <p:spPr>
          <a:xfrm>
            <a:off x="1411472" y="1811824"/>
            <a:ext cx="1276134" cy="19056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41133" y="2320537"/>
            <a:ext cx="1124052" cy="1356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45474" y="2381873"/>
            <a:ext cx="1231105" cy="5471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4" idx="2"/>
          </p:cNvCxnSpPr>
          <p:nvPr/>
        </p:nvCxnSpPr>
        <p:spPr>
          <a:xfrm flipV="1">
            <a:off x="5304077" y="2451104"/>
            <a:ext cx="1264186" cy="3757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765368" y="2940698"/>
            <a:ext cx="933824" cy="1599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 flipV="1">
            <a:off x="5818895" y="2673962"/>
            <a:ext cx="1888377" cy="2258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16753" y="2402317"/>
            <a:ext cx="940115" cy="4653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</p:cNvCxnSpPr>
          <p:nvPr/>
        </p:nvCxnSpPr>
        <p:spPr>
          <a:xfrm flipV="1">
            <a:off x="4584386" y="5103541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390685" y="2613581"/>
            <a:ext cx="2209534" cy="2745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268760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8" y="2249064"/>
            <a:ext cx="751553" cy="16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593516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222553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30009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50" y="1834358"/>
            <a:ext cx="658507" cy="4320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8501" y="2225530"/>
            <a:ext cx="1141895" cy="6012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 flipV="1">
            <a:off x="1462990" y="1791379"/>
            <a:ext cx="1224616" cy="42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532300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5241221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869160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683963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90342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821643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509120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8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7431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1094</Words>
  <Application>Microsoft Office PowerPoint</Application>
  <PresentationFormat>On-screen Show (4:3)</PresentationFormat>
  <Paragraphs>243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 Presentation</vt:lpstr>
      <vt:lpstr>All the cloud services involved –  and how they are connected</vt:lpstr>
      <vt:lpstr>Geographic spread of our demo</vt:lpstr>
      <vt:lpstr>Oracle JET on ACC</vt:lpstr>
      <vt:lpstr>PowerPoint Presentation</vt:lpstr>
      <vt:lpstr>PowerPoint Presentation</vt:lpstr>
      <vt:lpstr>PowerPoint Presentation</vt:lpstr>
      <vt:lpstr>REST API: /mobile/custom/artistapi/acts</vt:lpstr>
      <vt:lpstr>REST API: /mobile/custom/artistapi/acts/661</vt:lpstr>
      <vt:lpstr>PowerPoint Presentation</vt:lpstr>
      <vt:lpstr>Configuring AppContainerCS nodejs</vt:lpstr>
      <vt:lpstr>PowerPoint Presentation</vt:lpstr>
      <vt:lpstr>Deployment</vt:lpstr>
      <vt:lpstr>Architecture</vt:lpstr>
      <vt:lpstr>Mobile backend</vt:lpstr>
      <vt:lpstr>PowerPoint Presentation</vt:lpstr>
      <vt:lpstr>PowerPoint Presentation</vt:lpstr>
      <vt:lpstr>Now you tweet your Artist Proposal for OOW 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52</cp:revision>
  <dcterms:created xsi:type="dcterms:W3CDTF">2016-01-27T11:18:36Z</dcterms:created>
  <dcterms:modified xsi:type="dcterms:W3CDTF">2016-03-16T14:30:24Z</dcterms:modified>
</cp:coreProperties>
</file>