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http://104.155.85.98/soacs/soa-infra/services/aced-cloud-demo/ProposedActsService/ProposedActsService?wsdl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frontend-metcsgse00739.apaas.us2.oraclecloud.com/" TargetMode="External"/><Relationship Id="rId4" Type="http://schemas.openxmlformats.org/officeDocument/2006/relationships/hyperlink" Target="https://mobileportalsetrial1304dev-mcsdem0001.mobileenv.us2.oraclecloud.com/mobile/custom/artistapi" TargetMode="External"/><Relationship Id="rId9" Type="http://schemas.openxmlformats.org/officeDocument/2006/relationships/hyperlink" Target="http://104.155.85.98/ics/integration/flowsvc/soap/PROPOSENEWACTFOR_SOAP/v01/?wsd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804405" y="102242"/>
            <a:ext cx="2179663" cy="45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72200" y="150420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1894237" y="556432"/>
            <a:ext cx="517523" cy="1206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1894237" y="556432"/>
            <a:ext cx="1397169" cy="479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4932039" y="5949280"/>
            <a:ext cx="720081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ABCS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</p:cNvCxnSpPr>
          <p:nvPr/>
        </p:nvCxnSpPr>
        <p:spPr>
          <a:xfrm flipV="1">
            <a:off x="5652120" y="4581128"/>
            <a:ext cx="1413721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2852936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698505" y="2351150"/>
            <a:ext cx="736662" cy="50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850820" y="734808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3123814" y="2488089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830233" y="3789040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318229" y="2332555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452320" y="3897052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693486" y="5473969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6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884368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Storage CS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05489" y="1988840"/>
            <a:ext cx="554943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491881" y="96708"/>
            <a:ext cx="2245584" cy="45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5400000">
            <a:off x="4126394" y="996505"/>
            <a:ext cx="933886" cy="426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11" idx="1"/>
            <a:endCxn id="10" idx="3"/>
          </p:cNvCxnSpPr>
          <p:nvPr/>
        </p:nvCxnSpPr>
        <p:spPr>
          <a:xfrm rot="10800000">
            <a:off x="6084169" y="2996952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1"/>
          </p:cNvCxnSpPr>
          <p:nvPr/>
        </p:nvCxnSpPr>
        <p:spPr>
          <a:xfrm rot="10800000">
            <a:off x="2483768" y="2276872"/>
            <a:ext cx="2448272" cy="720080"/>
          </a:xfrm>
          <a:prstGeom prst="bentConnector3">
            <a:avLst>
              <a:gd name="adj1" fmla="val 81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7" y="2461189"/>
            <a:ext cx="3176270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307507"/>
            <a:ext cx="4666063" cy="2796189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72200" y="150420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242656" cy="100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2169104" y="744092"/>
            <a:ext cx="1122302" cy="29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698505" y="2351150"/>
            <a:ext cx="736662" cy="50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884368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Storage CS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05489" y="1988840"/>
            <a:ext cx="554943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2020691" cy="945695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Collect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analyze</a:t>
            </a:r>
            <a:r>
              <a:rPr lang="nl-NL" sz="1600" dirty="0" smtClean="0"/>
              <a:t> </a:t>
            </a:r>
            <a:r>
              <a:rPr lang="nl-NL" sz="1600" dirty="0" err="1" smtClean="0"/>
              <a:t>audience</a:t>
            </a:r>
            <a:r>
              <a:rPr lang="nl-NL" sz="1600" dirty="0" smtClean="0"/>
              <a:t> input; forward </a:t>
            </a:r>
            <a:r>
              <a:rPr lang="nl-NL" sz="1600" dirty="0" err="1" smtClean="0"/>
              <a:t>findings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REST service</a:t>
            </a:r>
            <a:endParaRPr lang="en-US" sz="1600" dirty="0"/>
          </a:p>
        </p:txBody>
      </p:sp>
      <p:sp>
        <p:nvSpPr>
          <p:cNvPr id="55" name="Rectangular Callout 54"/>
          <p:cNvSpPr/>
          <p:nvPr/>
        </p:nvSpPr>
        <p:spPr>
          <a:xfrm>
            <a:off x="0" y="2120080"/>
            <a:ext cx="2020691" cy="1340263"/>
          </a:xfrm>
          <a:prstGeom prst="wedgeRectCallout">
            <a:avLst>
              <a:gd name="adj1" fmla="val 12856"/>
              <a:gd name="adj2" fmla="val 82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Run human workflow </a:t>
            </a:r>
            <a:r>
              <a:rPr lang="nl-NL" sz="1400" dirty="0" err="1" smtClean="0"/>
              <a:t>based</a:t>
            </a:r>
            <a:r>
              <a:rPr lang="nl-NL" sz="1400" dirty="0" smtClean="0"/>
              <a:t> on </a:t>
            </a:r>
            <a:r>
              <a:rPr lang="nl-NL" sz="1400" dirty="0" err="1" smtClean="0"/>
              <a:t>suggested</a:t>
            </a:r>
            <a:r>
              <a:rPr lang="nl-NL" sz="1400" dirty="0" smtClean="0"/>
              <a:t> artist; </a:t>
            </a:r>
            <a:r>
              <a:rPr lang="nl-NL" sz="1400" dirty="0" err="1" smtClean="0"/>
              <a:t>approve</a:t>
            </a:r>
            <a:r>
              <a:rPr lang="nl-NL" sz="1400" dirty="0" smtClean="0"/>
              <a:t>/</a:t>
            </a:r>
            <a:r>
              <a:rPr lang="nl-NL" sz="1400" dirty="0" err="1" smtClean="0"/>
              <a:t>reject</a:t>
            </a:r>
            <a:r>
              <a:rPr lang="nl-NL" sz="1400" dirty="0" smtClean="0"/>
              <a:t>, </a:t>
            </a:r>
            <a:r>
              <a:rPr lang="nl-NL" sz="1400" dirty="0" err="1" smtClean="0"/>
              <a:t>add</a:t>
            </a:r>
            <a:r>
              <a:rPr lang="nl-NL" sz="1400" dirty="0" smtClean="0"/>
              <a:t> image </a:t>
            </a:r>
            <a:r>
              <a:rPr lang="nl-NL" sz="1400" dirty="0" err="1" smtClean="0"/>
              <a:t>and</a:t>
            </a:r>
            <a:r>
              <a:rPr lang="nl-NL" sz="1400" dirty="0" smtClean="0"/>
              <a:t> </a:t>
            </a:r>
            <a:r>
              <a:rPr lang="nl-NL" sz="1400" dirty="0" err="1" smtClean="0"/>
              <a:t>description</a:t>
            </a:r>
            <a:r>
              <a:rPr lang="nl-NL" sz="1400" dirty="0" smtClean="0"/>
              <a:t>; forward </a:t>
            </a:r>
            <a:r>
              <a:rPr lang="nl-NL" sz="1400" dirty="0" err="1" smtClean="0"/>
              <a:t>to</a:t>
            </a:r>
            <a:r>
              <a:rPr lang="nl-NL" sz="1400" dirty="0" smtClean="0"/>
              <a:t> REST service</a:t>
            </a:r>
            <a:endParaRPr lang="en-US" sz="14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445224"/>
            <a:ext cx="2450505" cy="1286822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Expose</a:t>
            </a:r>
            <a:r>
              <a:rPr lang="nl-NL" sz="1400" dirty="0" smtClean="0"/>
              <a:t> User Interface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contains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 smtClean="0"/>
              <a:t>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artist </a:t>
            </a:r>
            <a:r>
              <a:rPr lang="nl-NL" sz="1400" dirty="0" err="1" smtClean="0"/>
              <a:t>with</a:t>
            </a:r>
            <a:r>
              <a:rPr lang="nl-NL" sz="1400" dirty="0" smtClean="0"/>
              <a:t> </a:t>
            </a:r>
            <a:r>
              <a:rPr lang="nl-NL" sz="1400" dirty="0" err="1" smtClean="0"/>
              <a:t>some</a:t>
            </a:r>
            <a:r>
              <a:rPr lang="nl-NL" sz="1400" dirty="0" smtClean="0"/>
              <a:t> </a:t>
            </a:r>
            <a:r>
              <a:rPr lang="nl-NL" sz="1400" dirty="0" err="1" smtClean="0"/>
              <a:t>enrichment</a:t>
            </a:r>
            <a:r>
              <a:rPr lang="nl-NL" sz="1400" dirty="0" smtClean="0"/>
              <a:t>, </a:t>
            </a:r>
            <a:r>
              <a:rPr lang="nl-NL" sz="1400" dirty="0" err="1" smtClean="0"/>
              <a:t>based</a:t>
            </a:r>
            <a:r>
              <a:rPr lang="nl-NL" sz="1400" dirty="0" smtClean="0"/>
              <a:t> on REST </a:t>
            </a:r>
            <a:r>
              <a:rPr lang="nl-NL" sz="1400" dirty="0" err="1" smtClean="0"/>
              <a:t>APIs</a:t>
            </a:r>
            <a:r>
              <a:rPr lang="nl-NL" sz="1200" dirty="0" smtClean="0"/>
              <a:t> (</a:t>
            </a:r>
            <a:r>
              <a:rPr lang="nl-NL" sz="1200" dirty="0" err="1" smtClean="0"/>
              <a:t>exposed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MCS, ICS, JCS, ABCS or SOA CS)</a:t>
            </a:r>
            <a:endParaRPr lang="en-US" sz="14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719132" y="5229200"/>
            <a:ext cx="2450505" cy="1286822"/>
          </a:xfrm>
          <a:prstGeom prst="wedgeRectCallout">
            <a:avLst>
              <a:gd name="adj1" fmla="val -22170"/>
              <a:gd name="adj2" fmla="val -9661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could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MCS, ICS, JCS, ABCS or SOA CS)</a:t>
            </a:r>
            <a:endParaRPr lang="en-US" sz="1400" dirty="0"/>
          </a:p>
        </p:txBody>
      </p:sp>
      <p:sp>
        <p:nvSpPr>
          <p:cNvPr id="67" name="Rectangular Callout 66"/>
          <p:cNvSpPr/>
          <p:nvPr/>
        </p:nvSpPr>
        <p:spPr>
          <a:xfrm>
            <a:off x="7041392" y="55309"/>
            <a:ext cx="2450505" cy="1286822"/>
          </a:xfrm>
          <a:prstGeom prst="wedgeRectCallout">
            <a:avLst>
              <a:gd name="adj1" fmla="val -22170"/>
              <a:gd name="adj2" fmla="val 714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Expose</a:t>
            </a:r>
            <a:r>
              <a:rPr lang="nl-NL" sz="1200" dirty="0"/>
              <a:t> REST API [for PCS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invoke</a:t>
            </a:r>
            <a:r>
              <a:rPr lang="nl-NL" sz="1200" dirty="0"/>
              <a:t>] </a:t>
            </a:r>
            <a:r>
              <a:rPr lang="nl-NL" sz="1200" dirty="0" err="1"/>
              <a:t>to</a:t>
            </a:r>
            <a:r>
              <a:rPr lang="nl-NL" sz="1200" dirty="0"/>
              <a:t> register a </a:t>
            </a:r>
            <a:r>
              <a:rPr lang="nl-NL" sz="1200" dirty="0" err="1"/>
              <a:t>proposed</a:t>
            </a:r>
            <a:r>
              <a:rPr lang="nl-NL" sz="1200" dirty="0"/>
              <a:t> artist </a:t>
            </a:r>
            <a:r>
              <a:rPr lang="nl-NL" sz="1200" dirty="0" err="1"/>
              <a:t>and</a:t>
            </a:r>
            <a:r>
              <a:rPr lang="nl-NL" sz="1200" dirty="0"/>
              <a:t> a </a:t>
            </a:r>
            <a:r>
              <a:rPr lang="nl-NL" sz="1200" dirty="0" err="1"/>
              <a:t>supporting</a:t>
            </a:r>
            <a:r>
              <a:rPr lang="nl-NL" sz="1200" dirty="0"/>
              <a:t> image; record artist details </a:t>
            </a:r>
            <a:r>
              <a:rPr lang="nl-NL" sz="1200" dirty="0" err="1"/>
              <a:t>persistently</a:t>
            </a:r>
            <a:r>
              <a:rPr lang="nl-NL" sz="1200" dirty="0"/>
              <a:t> [</a:t>
            </a:r>
            <a:r>
              <a:rPr lang="nl-NL" sz="1200" dirty="0" err="1"/>
              <a:t>with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</a:t>
            </a:r>
            <a:r>
              <a:rPr lang="nl-NL" sz="1200" dirty="0" err="1"/>
              <a:t>enrichment</a:t>
            </a:r>
            <a:r>
              <a:rPr lang="nl-NL" sz="1200" dirty="0"/>
              <a:t>]; </a:t>
            </a:r>
            <a:r>
              <a:rPr lang="nl-NL" sz="1200" dirty="0" err="1"/>
              <a:t>publish</a:t>
            </a:r>
            <a:r>
              <a:rPr lang="nl-NL" sz="1200" dirty="0"/>
              <a:t> Tweet </a:t>
            </a:r>
            <a:r>
              <a:rPr lang="nl-NL" sz="1200" dirty="0" err="1"/>
              <a:t>about</a:t>
            </a:r>
            <a:r>
              <a:rPr lang="nl-NL" sz="1200" dirty="0"/>
              <a:t> new </a:t>
            </a:r>
            <a:r>
              <a:rPr lang="nl-NL" sz="1200" dirty="0" err="1"/>
              <a:t>proposal</a:t>
            </a:r>
            <a:endParaRPr lang="en-US" sz="1200" dirty="0"/>
          </a:p>
        </p:txBody>
      </p:sp>
      <p:cxnSp>
        <p:nvCxnSpPr>
          <p:cNvPr id="50" name="Elbow Connector 49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>
            <a:off x="6084168" y="2852936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0800000">
            <a:off x="6084169" y="3128268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0800000">
            <a:off x="2483768" y="2276872"/>
            <a:ext cx="2448272" cy="720080"/>
          </a:xfrm>
          <a:prstGeom prst="bentConnector3">
            <a:avLst>
              <a:gd name="adj1" fmla="val 81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9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6" y="2461189"/>
            <a:ext cx="3929939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72000" y="908720"/>
            <a:ext cx="4666063" cy="2796189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90" y="1514316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00466" y="2346137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24553" y="2008869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40626" y="1105419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2742181"/>
            <a:ext cx="2156658" cy="902843"/>
          </a:xfrm>
          <a:prstGeom prst="bentConnector3">
            <a:avLst>
              <a:gd name="adj1" fmla="val 88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361156" cy="226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129208" cy="168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64029" y="1037345"/>
            <a:ext cx="571667" cy="586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6" idx="1"/>
          </p:cNvCxnSpPr>
          <p:nvPr/>
        </p:nvCxnSpPr>
        <p:spPr>
          <a:xfrm>
            <a:off x="2411760" y="1736812"/>
            <a:ext cx="158417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0" cy="74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</p:cNvCxnSpPr>
          <p:nvPr/>
        </p:nvCxnSpPr>
        <p:spPr>
          <a:xfrm>
            <a:off x="2169104" y="744092"/>
            <a:ext cx="779195" cy="273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91989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Node.js on </a:t>
            </a:r>
          </a:p>
          <a:p>
            <a:pPr algn="ctr"/>
            <a:r>
              <a:rPr lang="nl-NL" sz="1600" dirty="0" smtClean="0"/>
              <a:t>Application Container CS</a:t>
            </a:r>
            <a:endParaRPr lang="en-US" sz="1600" dirty="0"/>
          </a:p>
        </p:txBody>
      </p:sp>
      <p:cxnSp>
        <p:nvCxnSpPr>
          <p:cNvPr id="42" name="Elbow Connector 41"/>
          <p:cNvCxnSpPr/>
          <p:nvPr/>
        </p:nvCxnSpPr>
        <p:spPr>
          <a:xfrm rot="5400000" flipH="1" flipV="1">
            <a:off x="6079674" y="3043149"/>
            <a:ext cx="1528143" cy="46769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39" idx="2"/>
          </p:cNvCxnSpPr>
          <p:nvPr/>
        </p:nvCxnSpPr>
        <p:spPr>
          <a:xfrm flipV="1">
            <a:off x="5652120" y="4581128"/>
            <a:ext cx="1034022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6152594" y="2443660"/>
            <a:ext cx="671959" cy="3372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" idx="0"/>
          </p:cNvCxnSpPr>
          <p:nvPr/>
        </p:nvCxnSpPr>
        <p:spPr>
          <a:xfrm rot="16200000" flipV="1">
            <a:off x="7080965" y="1689217"/>
            <a:ext cx="399393" cy="2399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952794" y="1085997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Storage CS?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76681" y="1590053"/>
            <a:ext cx="552177" cy="6708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399456" y="9031"/>
            <a:ext cx="2020691" cy="580777"/>
          </a:xfrm>
          <a:prstGeom prst="wedgeRectCallout">
            <a:avLst>
              <a:gd name="adj1" fmla="val -30280"/>
              <a:gd name="adj2" fmla="val 10322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0" y="2461189"/>
            <a:ext cx="2020691" cy="999154"/>
          </a:xfrm>
          <a:prstGeom prst="wedgeRectCallout">
            <a:avLst>
              <a:gd name="adj1" fmla="val 12856"/>
              <a:gd name="adj2" fmla="val 82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Run human workflow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</a:t>
            </a:r>
            <a:r>
              <a:rPr lang="nl-NL" sz="1200" dirty="0" err="1" smtClean="0"/>
              <a:t>suggested</a:t>
            </a:r>
            <a:r>
              <a:rPr lang="nl-NL" sz="1200" dirty="0" smtClean="0"/>
              <a:t> artist; </a:t>
            </a:r>
            <a:r>
              <a:rPr lang="nl-NL" sz="1200" dirty="0" err="1" smtClean="0"/>
              <a:t>approve</a:t>
            </a:r>
            <a:r>
              <a:rPr lang="nl-NL" sz="1200" dirty="0" smtClean="0"/>
              <a:t>/</a:t>
            </a:r>
            <a:r>
              <a:rPr lang="nl-NL" sz="1200" dirty="0" err="1" smtClean="0"/>
              <a:t>reject</a:t>
            </a:r>
            <a:r>
              <a:rPr lang="nl-NL" sz="1200" dirty="0" smtClean="0"/>
              <a:t>, </a:t>
            </a:r>
            <a:r>
              <a:rPr lang="nl-NL" sz="1200" dirty="0" err="1" smtClean="0"/>
              <a:t>add</a:t>
            </a:r>
            <a:r>
              <a:rPr lang="nl-NL" sz="1200" dirty="0" smtClean="0"/>
              <a:t> image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description</a:t>
            </a:r>
            <a:r>
              <a:rPr lang="nl-NL" sz="1200" dirty="0" smtClean="0"/>
              <a:t>; forward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06703" y="5862456"/>
            <a:ext cx="2450505" cy="710758"/>
          </a:xfrm>
          <a:prstGeom prst="wedgeRectCallout">
            <a:avLst>
              <a:gd name="adj1" fmla="val 73384"/>
              <a:gd name="adj2" fmla="val -353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all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/>
              <a:t>based</a:t>
            </a:r>
            <a:r>
              <a:rPr lang="nl-NL" sz="1200" dirty="0"/>
              <a:t> on REST </a:t>
            </a:r>
            <a:r>
              <a:rPr lang="nl-NL" sz="1200" dirty="0" err="1"/>
              <a:t>APIs</a:t>
            </a:r>
            <a:r>
              <a:rPr lang="nl-NL" sz="1100" dirty="0"/>
              <a:t> </a:t>
            </a:r>
            <a:r>
              <a:rPr lang="nl-NL" sz="1200" dirty="0" smtClean="0"/>
              <a:t>–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(</a:t>
            </a:r>
            <a:r>
              <a:rPr lang="nl-NL" sz="1200" dirty="0" err="1" smtClean="0"/>
              <a:t>static</a:t>
            </a:r>
            <a:r>
              <a:rPr lang="nl-NL" sz="1200" dirty="0" smtClean="0"/>
              <a:t>) content </a:t>
            </a:r>
            <a:r>
              <a:rPr lang="nl-NL" sz="1200" dirty="0" err="1" smtClean="0"/>
              <a:t>about</a:t>
            </a:r>
            <a:r>
              <a:rPr lang="nl-NL" sz="1200" dirty="0" smtClean="0"/>
              <a:t> OOW, SFO </a:t>
            </a:r>
            <a:r>
              <a:rPr lang="nl-NL" sz="1200" dirty="0" err="1" smtClean="0"/>
              <a:t>etc</a:t>
            </a:r>
            <a:r>
              <a:rPr lang="nl-NL" sz="1100" dirty="0" smtClean="0"/>
              <a:t>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905031" y="5784337"/>
            <a:ext cx="2155371" cy="936104"/>
          </a:xfrm>
          <a:prstGeom prst="wedgeRectCallout">
            <a:avLst>
              <a:gd name="adj1" fmla="val 31187"/>
              <a:gd name="adj2" fmla="val -10209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Publish</a:t>
            </a:r>
            <a:r>
              <a:rPr lang="nl-NL" sz="1200" dirty="0" smtClean="0"/>
              <a:t> REST </a:t>
            </a:r>
            <a:r>
              <a:rPr lang="nl-NL" sz="1200" dirty="0" err="1" smtClean="0"/>
              <a:t>APIs</a:t>
            </a:r>
            <a:r>
              <a:rPr lang="nl-NL" sz="1200" dirty="0" smtClean="0"/>
              <a:t>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expose</a:t>
            </a:r>
            <a:r>
              <a:rPr lang="nl-NL" sz="1200" dirty="0" smtClean="0"/>
              <a:t> data on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 smtClean="0"/>
              <a:t>including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/>
              <a:t> </a:t>
            </a:r>
            <a:r>
              <a:rPr lang="nl-NL" sz="1200" dirty="0" err="1" smtClean="0"/>
              <a:t>selected</a:t>
            </a:r>
            <a:r>
              <a:rPr lang="nl-NL" sz="1200" dirty="0" smtClean="0"/>
              <a:t> image</a:t>
            </a:r>
          </a:p>
          <a:p>
            <a:pPr algn="ctr"/>
            <a:r>
              <a:rPr lang="nl-NL" sz="1100" dirty="0" smtClean="0"/>
              <a:t>(</a:t>
            </a:r>
            <a:r>
              <a:rPr lang="nl-NL" sz="1100" dirty="0" err="1" smtClean="0"/>
              <a:t>could</a:t>
            </a:r>
            <a:r>
              <a:rPr lang="nl-NL" sz="1100" dirty="0" smtClean="0"/>
              <a:t> </a:t>
            </a:r>
            <a:r>
              <a:rPr lang="nl-NL" sz="1100" dirty="0" err="1" smtClean="0"/>
              <a:t>be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MCS, ICS, JCS, ABCS or SOA CS)</a:t>
            </a:r>
            <a:endParaRPr lang="en-US" sz="1200" dirty="0"/>
          </a:p>
        </p:txBody>
      </p:sp>
      <p:sp>
        <p:nvSpPr>
          <p:cNvPr id="67" name="Rectangular Callout 66"/>
          <p:cNvSpPr/>
          <p:nvPr/>
        </p:nvSpPr>
        <p:spPr>
          <a:xfrm>
            <a:off x="6488574" y="44624"/>
            <a:ext cx="2550155" cy="959314"/>
          </a:xfrm>
          <a:prstGeom prst="wedgeRectCallout">
            <a:avLst>
              <a:gd name="adj1" fmla="val -53"/>
              <a:gd name="adj2" fmla="val 607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Expose</a:t>
            </a:r>
            <a:r>
              <a:rPr lang="nl-NL" sz="1200" dirty="0"/>
              <a:t> REST API [for PCS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invoke</a:t>
            </a:r>
            <a:r>
              <a:rPr lang="nl-NL" sz="1200" dirty="0"/>
              <a:t>] </a:t>
            </a:r>
            <a:r>
              <a:rPr lang="nl-NL" sz="1200" dirty="0" err="1"/>
              <a:t>to</a:t>
            </a:r>
            <a:r>
              <a:rPr lang="nl-NL" sz="1200" dirty="0"/>
              <a:t> register a </a:t>
            </a:r>
            <a:r>
              <a:rPr lang="nl-NL" sz="1200" dirty="0" err="1"/>
              <a:t>proposed</a:t>
            </a:r>
            <a:r>
              <a:rPr lang="nl-NL" sz="1200" dirty="0"/>
              <a:t> artist </a:t>
            </a:r>
            <a:r>
              <a:rPr lang="nl-NL" sz="1200" dirty="0" err="1"/>
              <a:t>and</a:t>
            </a:r>
            <a:r>
              <a:rPr lang="nl-NL" sz="1200" dirty="0"/>
              <a:t> a </a:t>
            </a:r>
            <a:r>
              <a:rPr lang="nl-NL" sz="1200" dirty="0" err="1"/>
              <a:t>supporting</a:t>
            </a:r>
            <a:r>
              <a:rPr lang="nl-NL" sz="1200" dirty="0"/>
              <a:t> image; record artist details </a:t>
            </a:r>
            <a:r>
              <a:rPr lang="nl-NL" sz="1200" dirty="0" err="1"/>
              <a:t>persistently</a:t>
            </a:r>
            <a:r>
              <a:rPr lang="nl-NL" sz="1200" dirty="0"/>
              <a:t> [</a:t>
            </a:r>
            <a:r>
              <a:rPr lang="nl-NL" sz="1200" dirty="0" err="1"/>
              <a:t>with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</a:t>
            </a:r>
            <a:r>
              <a:rPr lang="nl-NL" sz="1200" dirty="0" err="1"/>
              <a:t>enrichment</a:t>
            </a:r>
            <a:r>
              <a:rPr lang="nl-NL" sz="1200" dirty="0"/>
              <a:t>]; </a:t>
            </a:r>
            <a:r>
              <a:rPr lang="nl-NL" sz="1200" dirty="0" err="1"/>
              <a:t>publish</a:t>
            </a:r>
            <a:r>
              <a:rPr lang="nl-NL" sz="1200" dirty="0"/>
              <a:t> Tweet </a:t>
            </a:r>
            <a:r>
              <a:rPr lang="nl-NL" sz="1200" dirty="0" err="1"/>
              <a:t>about</a:t>
            </a:r>
            <a:r>
              <a:rPr lang="nl-NL" sz="1200" dirty="0"/>
              <a:t> new </a:t>
            </a:r>
            <a:r>
              <a:rPr lang="nl-NL" sz="1200" dirty="0" err="1"/>
              <a:t>proposal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7229860" y="4077072"/>
            <a:ext cx="675629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ICS?</a:t>
            </a:r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7958375" y="3573016"/>
            <a:ext cx="100411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Node.js on ACC?</a:t>
            </a:r>
            <a:endParaRPr lang="en-US" sz="1400" dirty="0"/>
          </a:p>
        </p:txBody>
      </p:sp>
      <p:cxnSp>
        <p:nvCxnSpPr>
          <p:cNvPr id="27" name="Elbow Connector 26"/>
          <p:cNvCxnSpPr>
            <a:stCxn id="50" idx="0"/>
          </p:cNvCxnSpPr>
          <p:nvPr/>
        </p:nvCxnSpPr>
        <p:spPr>
          <a:xfrm rot="16200000" flipV="1">
            <a:off x="6654126" y="3163522"/>
            <a:ext cx="1564147" cy="262953"/>
          </a:xfrm>
          <a:prstGeom prst="bentConnector3">
            <a:avLst>
              <a:gd name="adj1" fmla="val 199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2" idx="0"/>
          </p:cNvCxnSpPr>
          <p:nvPr/>
        </p:nvCxnSpPr>
        <p:spPr>
          <a:xfrm rot="16200000" flipV="1">
            <a:off x="7518222" y="2630805"/>
            <a:ext cx="1060090" cy="824331"/>
          </a:xfrm>
          <a:prstGeom prst="bentConnector3">
            <a:avLst>
              <a:gd name="adj1" fmla="val 104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52" idx="2"/>
          </p:cNvCxnSpPr>
          <p:nvPr/>
        </p:nvCxnSpPr>
        <p:spPr>
          <a:xfrm flipV="1">
            <a:off x="5652120" y="4077072"/>
            <a:ext cx="2808312" cy="15460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0" idx="3"/>
            <a:endCxn id="50" idx="2"/>
          </p:cNvCxnSpPr>
          <p:nvPr/>
        </p:nvCxnSpPr>
        <p:spPr>
          <a:xfrm flipV="1">
            <a:off x="5652120" y="4581128"/>
            <a:ext cx="1915555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958376" y="4776327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89363" y="6406663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4044388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236686" y="1675766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  <p:sp>
        <p:nvSpPr>
          <p:cNvPr id="54" name="Down Arrow Callout 53"/>
          <p:cNvSpPr/>
          <p:nvPr/>
        </p:nvSpPr>
        <p:spPr>
          <a:xfrm rot="1410624">
            <a:off x="2049559" y="2104646"/>
            <a:ext cx="2253048" cy="1097436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of artist,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 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(Twitter/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Voting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Machine/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/…, Timestamp?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Up Arrow Callout 73"/>
          <p:cNvSpPr/>
          <p:nvPr/>
        </p:nvSpPr>
        <p:spPr>
          <a:xfrm rot="1790761">
            <a:off x="3646457" y="3157422"/>
            <a:ext cx="2393377" cy="1059168"/>
          </a:xfrm>
          <a:prstGeom prst="up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 of artist,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Timestamp,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Image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(base64 or URL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DCS or internet)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Down Arrow Callout 85"/>
          <p:cNvSpPr/>
          <p:nvPr/>
        </p:nvSpPr>
        <p:spPr>
          <a:xfrm rot="1990551">
            <a:off x="5476304" y="4843972"/>
            <a:ext cx="2714991" cy="1051823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JSON: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candidate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acts (name,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bio,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imageurl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#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source, date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candidacy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discography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Down Arrow Callout 92"/>
          <p:cNvSpPr/>
          <p:nvPr/>
        </p:nvSpPr>
        <p:spPr>
          <a:xfrm rot="21347258">
            <a:off x="6222822" y="2609209"/>
            <a:ext cx="2841711" cy="1097436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XML: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proposed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acts: Name of artist, #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Source, Timestamp,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Bio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Image,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Discography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Elbow Connector 77"/>
          <p:cNvCxnSpPr>
            <a:stCxn id="10" idx="1"/>
          </p:cNvCxnSpPr>
          <p:nvPr/>
        </p:nvCxnSpPr>
        <p:spPr>
          <a:xfrm rot="10800000">
            <a:off x="2339752" y="1988839"/>
            <a:ext cx="2660714" cy="609326"/>
          </a:xfrm>
          <a:prstGeom prst="bentConnector3">
            <a:avLst>
              <a:gd name="adj1" fmla="val 403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1"/>
            <a:endCxn id="10" idx="3"/>
          </p:cNvCxnSpPr>
          <p:nvPr/>
        </p:nvCxnSpPr>
        <p:spPr>
          <a:xfrm rot="10800000" flipV="1">
            <a:off x="6152595" y="2260897"/>
            <a:ext cx="671959" cy="337268"/>
          </a:xfrm>
          <a:prstGeom prst="bentConnector3">
            <a:avLst>
              <a:gd name="adj1" fmla="val 767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lt1"/>
                </a:solidFill>
              </a:rPr>
              <a:t>IoT</a:t>
            </a:r>
            <a:r>
              <a:rPr lang="nl-NL" dirty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PCS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DCS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ounded Rectangle 10">
            <a:hlinkClick r:id="rId3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242656" cy="100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2169104" y="744092"/>
            <a:ext cx="1122302" cy="29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4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>
            <a:hlinkClick r:id="rId5"/>
          </p:cNvPr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JET on </a:t>
            </a:r>
          </a:p>
          <a:p>
            <a:pPr algn="ctr"/>
            <a:r>
              <a:rPr lang="nl-NL" sz="1600" dirty="0" err="1">
                <a:solidFill>
                  <a:schemeClr val="lt1"/>
                </a:solidFill>
              </a:rPr>
              <a:t>AppContainer</a:t>
            </a:r>
            <a:r>
              <a:rPr lang="nl-NL" sz="1600" dirty="0">
                <a:solidFill>
                  <a:schemeClr val="lt1"/>
                </a:solidFill>
              </a:rPr>
              <a:t> CS (or JCS)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3128268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OSN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1720323" cy="703083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49433" y="2150081"/>
            <a:ext cx="1642247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forward </a:t>
            </a:r>
            <a:r>
              <a:rPr lang="nl-NL" sz="1100" dirty="0" err="1" smtClean="0"/>
              <a:t>to</a:t>
            </a:r>
            <a:r>
              <a:rPr lang="nl-NL" sz="1100" dirty="0" smtClean="0"/>
              <a:t> REST service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5480597" y="908537"/>
            <a:ext cx="2424891" cy="828275"/>
          </a:xfrm>
          <a:prstGeom prst="wedgeRectCallout">
            <a:avLst>
              <a:gd name="adj1" fmla="val 38230"/>
              <a:gd name="adj2" fmla="val 72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REST API [for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]; </a:t>
            </a:r>
            <a:r>
              <a:rPr lang="nl-NL" sz="1100" dirty="0" err="1" smtClean="0"/>
              <a:t>publish</a:t>
            </a:r>
            <a:r>
              <a:rPr lang="nl-NL" sz="1100" dirty="0" smtClean="0"/>
              <a:t> Tweet </a:t>
            </a:r>
            <a:r>
              <a:rPr lang="nl-NL" sz="1100" dirty="0" err="1" smtClean="0"/>
              <a:t>about</a:t>
            </a:r>
            <a:r>
              <a:rPr lang="nl-NL" sz="1100" dirty="0" smtClean="0"/>
              <a:t> new </a:t>
            </a:r>
            <a:r>
              <a:rPr lang="nl-NL" sz="1100" dirty="0" err="1" smtClean="0"/>
              <a:t>proposal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084169" y="2924944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2483768" y="2209163"/>
            <a:ext cx="2448272" cy="635084"/>
          </a:xfrm>
          <a:prstGeom prst="bentConnector3">
            <a:avLst>
              <a:gd name="adj1" fmla="val 985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572284" y="1916832"/>
            <a:ext cx="2597302" cy="1273323"/>
          </a:xfrm>
          <a:custGeom>
            <a:avLst/>
            <a:gdLst>
              <a:gd name="connsiteX0" fmla="*/ 2153540 w 2597302"/>
              <a:gd name="connsiteY0" fmla="*/ 0 h 1273323"/>
              <a:gd name="connsiteX1" fmla="*/ 2529555 w 2597302"/>
              <a:gd name="connsiteY1" fmla="*/ 376014 h 1273323"/>
              <a:gd name="connsiteX2" fmla="*/ 2580830 w 2597302"/>
              <a:gd name="connsiteY2" fmla="*/ 786213 h 1273323"/>
              <a:gd name="connsiteX3" fmla="*/ 2341548 w 2597302"/>
              <a:gd name="connsiteY3" fmla="*/ 1110953 h 1273323"/>
              <a:gd name="connsiteX4" fmla="*/ 1444239 w 2597302"/>
              <a:gd name="connsiteY4" fmla="*/ 1016949 h 1273323"/>
              <a:gd name="connsiteX5" fmla="*/ 273466 w 2597302"/>
              <a:gd name="connsiteY5" fmla="*/ 1059678 h 1273323"/>
              <a:gd name="connsiteX6" fmla="*/ 0 w 2597302"/>
              <a:gd name="connsiteY6" fmla="*/ 1273323 h 127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302" h="1273323">
                <a:moveTo>
                  <a:pt x="2153540" y="0"/>
                </a:moveTo>
                <a:cubicBezTo>
                  <a:pt x="2305940" y="122489"/>
                  <a:pt x="2458340" y="244979"/>
                  <a:pt x="2529555" y="376014"/>
                </a:cubicBezTo>
                <a:cubicBezTo>
                  <a:pt x="2600770" y="507049"/>
                  <a:pt x="2612164" y="663723"/>
                  <a:pt x="2580830" y="786213"/>
                </a:cubicBezTo>
                <a:cubicBezTo>
                  <a:pt x="2549496" y="908703"/>
                  <a:pt x="2530980" y="1072497"/>
                  <a:pt x="2341548" y="1110953"/>
                </a:cubicBezTo>
                <a:cubicBezTo>
                  <a:pt x="2152116" y="1149409"/>
                  <a:pt x="1788919" y="1025495"/>
                  <a:pt x="1444239" y="1016949"/>
                </a:cubicBezTo>
                <a:cubicBezTo>
                  <a:pt x="1099559" y="1008403"/>
                  <a:pt x="514172" y="1016949"/>
                  <a:pt x="273466" y="1059678"/>
                </a:cubicBezTo>
                <a:cubicBezTo>
                  <a:pt x="32760" y="1102407"/>
                  <a:pt x="16380" y="1187865"/>
                  <a:pt x="0" y="1273323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9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2721546" y="55633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5580112" y="393305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5580112" y="335699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5580112" y="278092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956376" y="2393269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956376" y="18172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7956376" y="1232757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580112" y="2204864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ube 1"/>
          <p:cNvSpPr/>
          <p:nvPr/>
        </p:nvSpPr>
        <p:spPr>
          <a:xfrm>
            <a:off x="5580112" y="162880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6732240" y="219115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732240" y="161509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>
            <a:off x="6732240" y="98691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6732240" y="41084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23" name="Cube 22"/>
          <p:cNvSpPr/>
          <p:nvPr/>
        </p:nvSpPr>
        <p:spPr>
          <a:xfrm>
            <a:off x="4139952" y="1376772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4211960" y="87271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6699148" y="4416135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27" name="Cube 26"/>
          <p:cNvSpPr/>
          <p:nvPr/>
        </p:nvSpPr>
        <p:spPr>
          <a:xfrm>
            <a:off x="827584" y="3622162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899592" y="311810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DCS</a:t>
            </a:r>
            <a:endParaRPr lang="en-US" sz="1600" dirty="0"/>
          </a:p>
        </p:txBody>
      </p:sp>
      <p:sp>
        <p:nvSpPr>
          <p:cNvPr id="29" name="Cube 28"/>
          <p:cNvSpPr/>
          <p:nvPr/>
        </p:nvSpPr>
        <p:spPr>
          <a:xfrm>
            <a:off x="2699792" y="3275851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2771800" y="2771796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31" name="Cube 30"/>
          <p:cNvSpPr/>
          <p:nvPr/>
        </p:nvSpPr>
        <p:spPr>
          <a:xfrm>
            <a:off x="4427984" y="599155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4427984" y="541548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Cube 32"/>
          <p:cNvSpPr/>
          <p:nvPr/>
        </p:nvSpPr>
        <p:spPr>
          <a:xfrm>
            <a:off x="4427984" y="47873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1367644" y="677873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ube 35"/>
          <p:cNvSpPr/>
          <p:nvPr/>
        </p:nvSpPr>
        <p:spPr>
          <a:xfrm>
            <a:off x="1439652" y="173818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37" name="Cube 36"/>
          <p:cNvSpPr/>
          <p:nvPr/>
        </p:nvSpPr>
        <p:spPr>
          <a:xfrm>
            <a:off x="1439652" y="4398729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Cube 37"/>
          <p:cNvSpPr/>
          <p:nvPr/>
        </p:nvSpPr>
        <p:spPr>
          <a:xfrm>
            <a:off x="1511660" y="389467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40" name="Cube 39"/>
          <p:cNvSpPr/>
          <p:nvPr/>
        </p:nvSpPr>
        <p:spPr>
          <a:xfrm>
            <a:off x="4319972" y="818710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/>
          <p:cNvSpPr/>
          <p:nvPr/>
        </p:nvSpPr>
        <p:spPr>
          <a:xfrm>
            <a:off x="5724128" y="154139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6156176" y="155679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/>
          <p:cNvSpPr/>
          <p:nvPr/>
        </p:nvSpPr>
        <p:spPr>
          <a:xfrm>
            <a:off x="7128284" y="332656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8169488" y="112474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8277500" y="1232757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8562620" y="1166931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7125372" y="3804067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4717304" y="4691979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3131840" y="266378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/>
          <p:cNvSpPr/>
          <p:nvPr/>
        </p:nvSpPr>
        <p:spPr>
          <a:xfrm>
            <a:off x="1763260" y="658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1" idx="4"/>
            <a:endCxn id="50" idx="1"/>
          </p:cNvCxnSpPr>
          <p:nvPr/>
        </p:nvCxnSpPr>
        <p:spPr>
          <a:xfrm>
            <a:off x="1925278" y="200821"/>
            <a:ext cx="1287571" cy="25169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0" idx="0"/>
            <a:endCxn id="40" idx="1"/>
          </p:cNvCxnSpPr>
          <p:nvPr/>
        </p:nvCxnSpPr>
        <p:spPr>
          <a:xfrm flipV="1">
            <a:off x="3266855" y="872716"/>
            <a:ext cx="1134126" cy="179106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0" idx="4"/>
            <a:endCxn id="42" idx="2"/>
          </p:cNvCxnSpPr>
          <p:nvPr/>
        </p:nvCxnSpPr>
        <p:spPr>
          <a:xfrm>
            <a:off x="4481990" y="953726"/>
            <a:ext cx="1242138" cy="72268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0"/>
            <a:endCxn id="44" idx="2"/>
          </p:cNvCxnSpPr>
          <p:nvPr/>
        </p:nvCxnSpPr>
        <p:spPr>
          <a:xfrm flipV="1">
            <a:off x="5859143" y="467672"/>
            <a:ext cx="1269141" cy="10737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4"/>
            <a:endCxn id="48" idx="0"/>
          </p:cNvCxnSpPr>
          <p:nvPr/>
        </p:nvCxnSpPr>
        <p:spPr>
          <a:xfrm>
            <a:off x="6318194" y="1691808"/>
            <a:ext cx="942193" cy="211225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5"/>
            <a:endCxn id="46" idx="2"/>
          </p:cNvCxnSpPr>
          <p:nvPr/>
        </p:nvCxnSpPr>
        <p:spPr>
          <a:xfrm flipV="1">
            <a:off x="6372200" y="1339510"/>
            <a:ext cx="1905300" cy="2982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1" idx="4"/>
            <a:endCxn id="42" idx="1"/>
          </p:cNvCxnSpPr>
          <p:nvPr/>
        </p:nvCxnSpPr>
        <p:spPr>
          <a:xfrm>
            <a:off x="4856597" y="980729"/>
            <a:ext cx="948540" cy="6146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5"/>
            <a:endCxn id="48" idx="2"/>
          </p:cNvCxnSpPr>
          <p:nvPr/>
        </p:nvCxnSpPr>
        <p:spPr>
          <a:xfrm flipV="1">
            <a:off x="4933328" y="3939083"/>
            <a:ext cx="2192044" cy="83390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5"/>
            <a:endCxn id="45" idx="2"/>
          </p:cNvCxnSpPr>
          <p:nvPr/>
        </p:nvCxnSpPr>
        <p:spPr>
          <a:xfrm flipV="1">
            <a:off x="5940152" y="1259760"/>
            <a:ext cx="2229336" cy="36264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0" idx="2"/>
            <a:endCxn id="28" idx="5"/>
          </p:cNvCxnSpPr>
          <p:nvPr/>
        </p:nvCxnSpPr>
        <p:spPr>
          <a:xfrm flipH="1">
            <a:off x="1835696" y="2798799"/>
            <a:ext cx="1296144" cy="589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0" idx="3"/>
            <a:endCxn id="38" idx="0"/>
          </p:cNvCxnSpPr>
          <p:nvPr/>
        </p:nvCxnSpPr>
        <p:spPr>
          <a:xfrm flipH="1">
            <a:off x="2069722" y="2879808"/>
            <a:ext cx="1143127" cy="1014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7956376" y="65805"/>
            <a:ext cx="1138637" cy="622468"/>
            <a:chOff x="6034350" y="890197"/>
            <a:chExt cx="2052551" cy="992031"/>
          </a:xfrm>
        </p:grpSpPr>
        <p:sp>
          <p:nvSpPr>
            <p:cNvPr id="73" name="Cloud 72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>
            <a:stCxn id="44" idx="5"/>
          </p:cNvCxnSpPr>
          <p:nvPr/>
        </p:nvCxnSpPr>
        <p:spPr>
          <a:xfrm flipV="1">
            <a:off x="7344308" y="200821"/>
            <a:ext cx="758289" cy="212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07" y="148462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be 63"/>
          <p:cNvSpPr/>
          <p:nvPr/>
        </p:nvSpPr>
        <p:spPr>
          <a:xfrm>
            <a:off x="4572000" y="74723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694579" y="84571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64" idx="1"/>
            <a:endCxn id="58" idx="3"/>
          </p:cNvCxnSpPr>
          <p:nvPr/>
        </p:nvCxnSpPr>
        <p:spPr>
          <a:xfrm flipH="1" flipV="1">
            <a:off x="3687332" y="392328"/>
            <a:ext cx="965677" cy="40891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0"/>
            <a:endCxn id="64" idx="0"/>
          </p:cNvCxnSpPr>
          <p:nvPr/>
        </p:nvCxnSpPr>
        <p:spPr>
          <a:xfrm flipH="1" flipV="1">
            <a:off x="4707015" y="747233"/>
            <a:ext cx="1152128" cy="79416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8" idx="1"/>
            <a:endCxn id="36" idx="0"/>
          </p:cNvCxnSpPr>
          <p:nvPr/>
        </p:nvCxnSpPr>
        <p:spPr>
          <a:xfrm flipH="1" flipV="1">
            <a:off x="1997714" y="173818"/>
            <a:ext cx="1090193" cy="21851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image.slidesharecdn.com/5oraclespubliccloudfordatabaseandapplicationdeveloperskm-130228033654-phpapp01/95/oracles-public-cloud-for-database-and-application-developers-krzysztof-marciniak-senior-sales-consultant-oracle-polska-14-638.jpg?cb=13620253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 r="40087" b="45326"/>
          <a:stretch/>
        </p:blipFill>
        <p:spPr bwMode="auto">
          <a:xfrm>
            <a:off x="-396552" y="2548797"/>
            <a:ext cx="91778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upload.wikimedia.org/wikipedia/commons/d/d0/BlankMap-World-1ce.png"/>
          <p:cNvSpPr>
            <a:spLocks noChangeAspect="1" noChangeArrowheads="1"/>
          </p:cNvSpPr>
          <p:nvPr/>
        </p:nvSpPr>
        <p:spPr bwMode="auto">
          <a:xfrm>
            <a:off x="155575" y="-1752600"/>
            <a:ext cx="7019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900296" y="262632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7250640" y="339945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6" name="Cube 5"/>
          <p:cNvSpPr/>
          <p:nvPr/>
        </p:nvSpPr>
        <p:spPr>
          <a:xfrm>
            <a:off x="7072712" y="201668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616328" y="132384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312072" y="216578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2585053" y="83054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DCS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2374688" y="161112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220138" y="217698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028931" y="4436168"/>
            <a:ext cx="1116124" cy="360040"/>
          </a:xfrm>
          <a:prstGeom prst="wedgeRectCallout">
            <a:avLst>
              <a:gd name="adj1" fmla="val 35060"/>
              <a:gd name="adj2" fmla="val -174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Valencia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4283968" y="3672267"/>
            <a:ext cx="936104" cy="720080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/>
            </a:r>
            <a:br>
              <a:rPr lang="nl-NL" sz="1100" dirty="0" smtClean="0"/>
            </a:br>
            <a:r>
              <a:rPr lang="nl-NL" sz="1100" dirty="0" smtClean="0"/>
              <a:t>mediator-proxy</a:t>
            </a:r>
            <a:endParaRPr lang="en-US" sz="11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97" y="3675374"/>
            <a:ext cx="407265" cy="36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loud 20"/>
          <p:cNvSpPr/>
          <p:nvPr/>
        </p:nvSpPr>
        <p:spPr>
          <a:xfrm>
            <a:off x="6034350" y="912281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4" y="936180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24" y="890197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34936" y="4311235"/>
            <a:ext cx="2052551" cy="969947"/>
            <a:chOff x="1439158" y="4787227"/>
            <a:chExt cx="2052551" cy="969947"/>
          </a:xfrm>
        </p:grpSpPr>
        <p:sp>
          <p:nvSpPr>
            <p:cNvPr id="24" name="Cloud 23"/>
            <p:cNvSpPr/>
            <p:nvPr/>
          </p:nvSpPr>
          <p:spPr>
            <a:xfrm>
              <a:off x="1439158" y="4787227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933" y="5157192"/>
              <a:ext cx="595930" cy="4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be 25"/>
          <p:cNvSpPr/>
          <p:nvPr/>
        </p:nvSpPr>
        <p:spPr>
          <a:xfrm>
            <a:off x="1534936" y="103721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pic>
        <p:nvPicPr>
          <p:cNvPr id="1026" name="Picture 2" descr="Wilfred vander Deij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5" y="3327128"/>
            <a:ext cx="427800" cy="427800"/>
          </a:xfrm>
          <a:prstGeom prst="wedgeRoundRectCallout">
            <a:avLst>
              <a:gd name="adj1" fmla="val 99024"/>
              <a:gd name="adj2" fmla="val 3453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/>
          <p:cNvSpPr/>
          <p:nvPr/>
        </p:nvSpPr>
        <p:spPr>
          <a:xfrm>
            <a:off x="6084168" y="389078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4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3869922" y="44624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7308304" y="3548303"/>
            <a:ext cx="1008112" cy="904307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869923" y="3320989"/>
            <a:ext cx="1594774" cy="1046398"/>
          </a:xfrm>
          <a:prstGeom prst="cube">
            <a:avLst>
              <a:gd name="adj" fmla="val 323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849253" y="547581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762618" y="179399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4319972" y="32669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560332" y="354530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884368" y="339107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131840" y="5367797"/>
            <a:ext cx="293477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1104656" y="168598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2" idx="3"/>
          </p:cNvCxnSpPr>
          <p:nvPr/>
        </p:nvCxnSpPr>
        <p:spPr>
          <a:xfrm flipV="1">
            <a:off x="3251575" y="3635407"/>
            <a:ext cx="1301806" cy="178639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4"/>
            <a:endCxn id="12" idx="2"/>
          </p:cNvCxnSpPr>
          <p:nvPr/>
        </p:nvCxnSpPr>
        <p:spPr>
          <a:xfrm>
            <a:off x="5074063" y="3526087"/>
            <a:ext cx="2486269" cy="15423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5"/>
            <a:endCxn id="13" idx="2"/>
          </p:cNvCxnSpPr>
          <p:nvPr/>
        </p:nvCxnSpPr>
        <p:spPr>
          <a:xfrm>
            <a:off x="4910603" y="3374995"/>
            <a:ext cx="2973765" cy="15109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3" y="240601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/>
          <p:cNvSpPr/>
          <p:nvPr/>
        </p:nvSpPr>
        <p:spPr>
          <a:xfrm>
            <a:off x="4572000" y="31955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694579" y="329398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  <a:endCxn id="21" idx="2"/>
          </p:cNvCxnSpPr>
          <p:nvPr/>
        </p:nvCxnSpPr>
        <p:spPr>
          <a:xfrm flipH="1" flipV="1">
            <a:off x="4535996" y="728332"/>
            <a:ext cx="117013" cy="252117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  <a:endCxn id="11" idx="2"/>
          </p:cNvCxnSpPr>
          <p:nvPr/>
        </p:nvCxnSpPr>
        <p:spPr>
          <a:xfrm>
            <a:off x="1266674" y="1821000"/>
            <a:ext cx="3053298" cy="158099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64" y="1613209"/>
            <a:ext cx="1819875" cy="664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40" y="2378145"/>
            <a:ext cx="2282627" cy="59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ular Callout 43"/>
          <p:cNvSpPr/>
          <p:nvPr/>
        </p:nvSpPr>
        <p:spPr>
          <a:xfrm>
            <a:off x="5363460" y="401573"/>
            <a:ext cx="2068049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publishes</a:t>
            </a:r>
            <a:r>
              <a:rPr lang="nl-NL" sz="1200" dirty="0" smtClean="0"/>
              <a:t> a Tweet </a:t>
            </a:r>
            <a:r>
              <a:rPr lang="nl-NL" sz="1200" dirty="0" err="1" smtClean="0"/>
              <a:t>through</a:t>
            </a:r>
            <a:r>
              <a:rPr lang="nl-NL" sz="1200" dirty="0" smtClean="0"/>
              <a:t> </a:t>
            </a:r>
            <a:r>
              <a:rPr lang="nl-NL" sz="1200" dirty="0" err="1" smtClean="0"/>
              <a:t>SaibotAirport</a:t>
            </a:r>
            <a:r>
              <a:rPr lang="nl-NL" sz="1200" dirty="0" smtClean="0"/>
              <a:t> )</a:t>
            </a:r>
            <a:endParaRPr lang="en-US" sz="1200" dirty="0"/>
          </a:p>
        </p:txBody>
      </p:sp>
      <p:sp>
        <p:nvSpPr>
          <p:cNvPr id="45" name="Rectangular Callout 44"/>
          <p:cNvSpPr/>
          <p:nvPr/>
        </p:nvSpPr>
        <p:spPr>
          <a:xfrm>
            <a:off x="762618" y="548680"/>
            <a:ext cx="2734123" cy="594253"/>
          </a:xfrm>
          <a:prstGeom prst="wedgeRectCallout">
            <a:avLst>
              <a:gd name="adj1" fmla="val 18104"/>
              <a:gd name="adj2" fmla="val 278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(hand off artist </a:t>
            </a:r>
            <a:r>
              <a:rPr lang="nl-NL" sz="1200" dirty="0" err="1" smtClean="0"/>
              <a:t>finding</a:t>
            </a:r>
            <a:r>
              <a:rPr lang="nl-NL" sz="1200" dirty="0" smtClean="0"/>
              <a:t> in </a:t>
            </a:r>
            <a:r>
              <a:rPr lang="nl-NL" sz="1200" dirty="0" err="1" smtClean="0"/>
              <a:t>proprietary</a:t>
            </a:r>
            <a:r>
              <a:rPr lang="nl-NL" sz="1200" dirty="0" smtClean="0"/>
              <a:t> </a:t>
            </a:r>
            <a:r>
              <a:rPr lang="nl-NL" sz="1200" dirty="0" err="1" smtClean="0"/>
              <a:t>IoT</a:t>
            </a:r>
            <a:r>
              <a:rPr lang="nl-NL" sz="1200" dirty="0" smtClean="0"/>
              <a:t> CS JSON format); </a:t>
            </a:r>
            <a:r>
              <a:rPr lang="nl-NL" sz="1200" dirty="0" err="1" smtClean="0"/>
              <a:t>forwarded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</a:t>
            </a:r>
            <a:r>
              <a:rPr lang="nl-NL" sz="1200" dirty="0" smtClean="0"/>
              <a:t>CS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72" y="2711013"/>
            <a:ext cx="2264664" cy="54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ular Callout 46"/>
          <p:cNvSpPr/>
          <p:nvPr/>
        </p:nvSpPr>
        <p:spPr>
          <a:xfrm>
            <a:off x="6114642" y="1325491"/>
            <a:ext cx="2705830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SOAP</a:t>
            </a:r>
          </a:p>
          <a:p>
            <a:pPr algn="ctr"/>
            <a:r>
              <a:rPr lang="nl-NL" sz="1200" dirty="0" smtClean="0"/>
              <a:t>(returns Y or N </a:t>
            </a:r>
            <a:r>
              <a:rPr lang="nl-NL" sz="1200" dirty="0" err="1" smtClean="0"/>
              <a:t>depending</a:t>
            </a:r>
            <a:r>
              <a:rPr lang="nl-NL" sz="1200" dirty="0" smtClean="0"/>
              <a:t> on </a:t>
            </a:r>
            <a:r>
              <a:rPr lang="nl-NL" sz="1200" dirty="0" err="1" smtClean="0"/>
              <a:t>whether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</a:t>
            </a:r>
            <a:r>
              <a:rPr lang="nl-NL" sz="1200" dirty="0" err="1" smtClean="0"/>
              <a:t>exists</a:t>
            </a:r>
            <a:r>
              <a:rPr lang="nl-NL" sz="1200" dirty="0" smtClean="0"/>
              <a:t> </a:t>
            </a:r>
            <a:r>
              <a:rPr lang="nl-NL" sz="1200" dirty="0" err="1" smtClean="0"/>
              <a:t>using</a:t>
            </a:r>
            <a:r>
              <a:rPr lang="nl-NL" sz="1200" dirty="0" smtClean="0"/>
              <a:t> SOA CS)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11" idx="2"/>
          </p:cNvCxnSpPr>
          <p:nvPr/>
        </p:nvCxnSpPr>
        <p:spPr>
          <a:xfrm flipV="1">
            <a:off x="251520" y="3401998"/>
            <a:ext cx="4068452" cy="139515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4472372" y="34193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4912045" y="3391071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2" y="3454147"/>
            <a:ext cx="1804282" cy="65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ular Callout 48"/>
          <p:cNvSpPr/>
          <p:nvPr/>
        </p:nvSpPr>
        <p:spPr>
          <a:xfrm>
            <a:off x="968648" y="4520310"/>
            <a:ext cx="2163150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  <a:endParaRPr lang="nl-NL" sz="1200" dirty="0"/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submit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for </a:t>
            </a:r>
            <a:r>
              <a:rPr lang="nl-NL" sz="1200" dirty="0" err="1" smtClean="0"/>
              <a:t>an</a:t>
            </a:r>
            <a:r>
              <a:rPr lang="nl-NL" sz="1200" dirty="0" smtClean="0"/>
              <a:t> artist in  decent JSON format; </a:t>
            </a:r>
            <a:r>
              <a:rPr lang="nl-NL" sz="1200" dirty="0" smtClean="0"/>
              <a:t>links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smtClean="0"/>
              <a:t>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ask</a:t>
            </a:r>
            <a:r>
              <a:rPr lang="nl-NL" sz="1200" dirty="0" smtClean="0"/>
              <a:t> for </a:t>
            </a:r>
            <a:r>
              <a:rPr lang="nl-NL" sz="1200" dirty="0" err="1" smtClean="0"/>
              <a:t>approval</a:t>
            </a:r>
            <a:r>
              <a:rPr lang="nl-NL" sz="1200" dirty="0" smtClean="0"/>
              <a:t> of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proposal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09" y="3906775"/>
            <a:ext cx="2283787" cy="54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ular Callout 39"/>
          <p:cNvSpPr/>
          <p:nvPr/>
        </p:nvSpPr>
        <p:spPr>
          <a:xfrm>
            <a:off x="6703220" y="4918598"/>
            <a:ext cx="2107239" cy="814658"/>
          </a:xfrm>
          <a:prstGeom prst="wedgeRectCallout">
            <a:avLst>
              <a:gd name="adj1" fmla="val -60175"/>
              <a:gd name="adj2" fmla="val -1180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SOAP</a:t>
            </a:r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DB; </a:t>
            </a:r>
            <a:r>
              <a:rPr lang="nl-NL" sz="1200" dirty="0" err="1" smtClean="0"/>
              <a:t>this</a:t>
            </a:r>
            <a:r>
              <a:rPr lang="nl-NL" sz="1200" dirty="0" smtClean="0"/>
              <a:t> service is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called</a:t>
            </a:r>
            <a:r>
              <a:rPr lang="nl-NL" sz="1200" dirty="0" smtClean="0"/>
              <a:t> </a:t>
            </a:r>
            <a:r>
              <a:rPr lang="nl-NL" sz="1200" dirty="0" err="1" smtClean="0"/>
              <a:t>by</a:t>
            </a:r>
            <a:r>
              <a:rPr lang="nl-NL" sz="1200" dirty="0" smtClean="0"/>
              <a:t> PCS)</a:t>
            </a:r>
            <a:endParaRPr 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18" y="4333662"/>
            <a:ext cx="1373370" cy="584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ular Callout 62"/>
          <p:cNvSpPr/>
          <p:nvPr/>
        </p:nvSpPr>
        <p:spPr>
          <a:xfrm>
            <a:off x="5141504" y="5583822"/>
            <a:ext cx="2107239" cy="612068"/>
          </a:xfrm>
          <a:prstGeom prst="wedgeRectCallout">
            <a:avLst>
              <a:gd name="adj1" fmla="val -43548"/>
              <a:gd name="adj2" fmla="val -1679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 API</a:t>
            </a:r>
            <a:endParaRPr lang="nl-NL" sz="1200" dirty="0"/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DB)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2" y="2803218"/>
            <a:ext cx="2456816" cy="604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11" idx="3"/>
          </p:cNvCxnSpPr>
          <p:nvPr/>
        </p:nvCxnSpPr>
        <p:spPr>
          <a:xfrm flipH="1">
            <a:off x="3209293" y="3483007"/>
            <a:ext cx="1191688" cy="188479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-183438" y="3483007"/>
            <a:ext cx="1659094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REST</a:t>
            </a:r>
          </a:p>
          <a:p>
            <a:pPr algn="ctr"/>
            <a:r>
              <a:rPr lang="nl-NL" sz="1200" dirty="0"/>
              <a:t>(hand off artist </a:t>
            </a:r>
            <a:r>
              <a:rPr lang="nl-NL" sz="1200" dirty="0" err="1"/>
              <a:t>finding</a:t>
            </a:r>
            <a:r>
              <a:rPr lang="nl-NL" sz="1200" dirty="0"/>
              <a:t> in </a:t>
            </a:r>
            <a:r>
              <a:rPr lang="nl-NL" sz="1200" dirty="0" err="1"/>
              <a:t>proprietary</a:t>
            </a:r>
            <a:r>
              <a:rPr lang="nl-NL" sz="1200" dirty="0"/>
              <a:t> </a:t>
            </a:r>
            <a:r>
              <a:rPr lang="nl-NL" sz="1200" dirty="0" err="1"/>
              <a:t>IoT</a:t>
            </a:r>
            <a:r>
              <a:rPr lang="nl-NL" sz="1200" dirty="0"/>
              <a:t> CS JSON format); </a:t>
            </a:r>
            <a:r>
              <a:rPr lang="nl-NL" sz="1200" dirty="0" err="1"/>
              <a:t>forwarded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smtClean="0"/>
              <a:t>PCS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5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765</Words>
  <Application>Microsoft Office PowerPoint</Application>
  <PresentationFormat>On-screen Show (4:3)</PresentationFormat>
  <Paragraphs>146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32</cp:revision>
  <dcterms:created xsi:type="dcterms:W3CDTF">2016-01-27T11:18:36Z</dcterms:created>
  <dcterms:modified xsi:type="dcterms:W3CDTF">2016-03-06T17:04:49Z</dcterms:modified>
</cp:coreProperties>
</file>