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73" r:id="rId10"/>
    <p:sldId id="274" r:id="rId11"/>
    <p:sldId id="262" r:id="rId12"/>
    <p:sldId id="263" r:id="rId13"/>
    <p:sldId id="265" r:id="rId14"/>
    <p:sldId id="266" r:id="rId15"/>
    <p:sldId id="271" r:id="rId16"/>
    <p:sldId id="267" r:id="rId17"/>
    <p:sldId id="268" r:id="rId18"/>
    <p:sldId id="269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6600-3410-4D8C-B951-2C2EEEE60DEC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43C3-14F3-4045-8F49-7EE5CE33B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Integration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Persistance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6541" y="1704319"/>
            <a:ext cx="8793931" cy="4749017"/>
            <a:chOff x="539552" y="2247738"/>
            <a:chExt cx="7497787" cy="3914055"/>
          </a:xfrm>
        </p:grpSpPr>
        <p:sp>
          <p:nvSpPr>
            <p:cNvPr id="4" name="Cloud 3"/>
            <p:cNvSpPr/>
            <p:nvPr/>
          </p:nvSpPr>
          <p:spPr>
            <a:xfrm>
              <a:off x="1201511" y="2418758"/>
              <a:ext cx="1588102" cy="80263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Cube 4"/>
            <p:cNvSpPr/>
            <p:nvPr/>
          </p:nvSpPr>
          <p:spPr>
            <a:xfrm>
              <a:off x="4034685" y="5616597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accent2">
                      <a:lumMod val="75000"/>
                    </a:schemeClr>
                  </a:solidFill>
                </a:rPr>
                <a:t>Storage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4034685" y="5180441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 smtClean="0">
                  <a:solidFill>
                    <a:schemeClr val="accent2">
                      <a:lumMod val="75000"/>
                    </a:schemeClr>
                  </a:solidFill>
                </a:rPr>
                <a:t>Compute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4034685" y="4744285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 smtClean="0">
                  <a:solidFill>
                    <a:schemeClr val="accent2">
                      <a:lumMod val="75000"/>
                    </a:schemeClr>
                  </a:solidFill>
                </a:rPr>
                <a:t>DBaaS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6389842" y="4450775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accent2">
                      <a:lumMod val="75000"/>
                    </a:schemeClr>
                  </a:solidFill>
                </a:rPr>
                <a:t>Storage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6389842" y="4014618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 smtClean="0">
                  <a:solidFill>
                    <a:schemeClr val="accent2">
                      <a:lumMod val="75000"/>
                    </a:schemeClr>
                  </a:solidFill>
                </a:rPr>
                <a:t>Compute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Cube 9"/>
            <p:cNvSpPr/>
            <p:nvPr/>
          </p:nvSpPr>
          <p:spPr>
            <a:xfrm>
              <a:off x="6389842" y="3572114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/>
                <a:t>DBaaS</a:t>
              </a:r>
              <a:endParaRPr lang="en-US" sz="14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4034685" y="4308128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accent2">
                      <a:lumMod val="75000"/>
                    </a:schemeClr>
                  </a:solidFill>
                </a:rPr>
                <a:t>JCS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4034685" y="3871971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/>
                <a:t>SOA CS</a:t>
              </a:r>
              <a:endParaRPr lang="en-US" sz="1400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176580" y="4297748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accent2">
                      <a:lumMod val="75000"/>
                    </a:schemeClr>
                  </a:solidFill>
                </a:rPr>
                <a:t>Storage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5176580" y="3861591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err="1" smtClean="0">
                  <a:solidFill>
                    <a:schemeClr val="accent2">
                      <a:lumMod val="75000"/>
                    </a:schemeClr>
                  </a:solidFill>
                </a:rPr>
                <a:t>Compute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5176580" y="3385975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accent2">
                      <a:lumMod val="75000"/>
                    </a:schemeClr>
                  </a:solidFill>
                </a:rPr>
                <a:t>JCS</a:t>
              </a:r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Cube 15"/>
            <p:cNvSpPr/>
            <p:nvPr/>
          </p:nvSpPr>
          <p:spPr>
            <a:xfrm>
              <a:off x="5176580" y="2949819"/>
              <a:ext cx="999158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/>
                <a:t>ACC</a:t>
              </a:r>
              <a:endParaRPr lang="en-US" sz="140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2626971" y="3681153"/>
              <a:ext cx="1070526" cy="1619988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2678686" y="3299516"/>
              <a:ext cx="927789" cy="545196"/>
            </a:xfrm>
            <a:prstGeom prst="cub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/>
                <a:t>ICS</a:t>
              </a:r>
              <a:endParaRPr lang="en-US" sz="1400" dirty="0"/>
            </a:p>
          </p:txBody>
        </p:sp>
        <p:sp>
          <p:nvSpPr>
            <p:cNvPr id="21" name="Cube 20"/>
            <p:cNvSpPr/>
            <p:nvPr/>
          </p:nvSpPr>
          <p:spPr>
            <a:xfrm>
              <a:off x="2785738" y="3258626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ube 21"/>
            <p:cNvSpPr/>
            <p:nvPr/>
          </p:nvSpPr>
          <p:spPr>
            <a:xfrm>
              <a:off x="4177422" y="3805793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Cube 22"/>
            <p:cNvSpPr/>
            <p:nvPr/>
          </p:nvSpPr>
          <p:spPr>
            <a:xfrm>
              <a:off x="4605632" y="3817452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Cube 23"/>
            <p:cNvSpPr/>
            <p:nvPr/>
          </p:nvSpPr>
          <p:spPr>
            <a:xfrm>
              <a:off x="5569106" y="2890618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ube 24"/>
            <p:cNvSpPr/>
            <p:nvPr/>
          </p:nvSpPr>
          <p:spPr>
            <a:xfrm>
              <a:off x="6601062" y="3490333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Cube 25"/>
            <p:cNvSpPr/>
            <p:nvPr/>
          </p:nvSpPr>
          <p:spPr>
            <a:xfrm>
              <a:off x="6708114" y="3572114"/>
              <a:ext cx="181307" cy="12932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Cube 26"/>
            <p:cNvSpPr/>
            <p:nvPr/>
          </p:nvSpPr>
          <p:spPr>
            <a:xfrm>
              <a:off x="6990701" y="3522275"/>
              <a:ext cx="181307" cy="12932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" name="Straight Arrow Connector 29"/>
            <p:cNvCxnSpPr>
              <a:endCxn id="21" idx="1"/>
            </p:cNvCxnSpPr>
            <p:nvPr/>
          </p:nvCxnSpPr>
          <p:spPr>
            <a:xfrm flipV="1">
              <a:off x="539552" y="3299516"/>
              <a:ext cx="2332794" cy="83467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4"/>
              <a:endCxn id="22" idx="2"/>
            </p:cNvCxnSpPr>
            <p:nvPr/>
          </p:nvCxnSpPr>
          <p:spPr>
            <a:xfrm>
              <a:off x="2946317" y="3360851"/>
              <a:ext cx="1231105" cy="54716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0"/>
              <a:endCxn id="24" idx="2"/>
            </p:cNvCxnSpPr>
            <p:nvPr/>
          </p:nvCxnSpPr>
          <p:spPr>
            <a:xfrm flipV="1">
              <a:off x="4311237" y="2992843"/>
              <a:ext cx="1257868" cy="81294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2"/>
            </p:cNvCxnSpPr>
            <p:nvPr/>
          </p:nvCxnSpPr>
          <p:spPr>
            <a:xfrm flipV="1">
              <a:off x="4819738" y="3652940"/>
              <a:ext cx="1888377" cy="22584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5" idx="4"/>
              <a:endCxn id="22" idx="1"/>
            </p:cNvCxnSpPr>
            <p:nvPr/>
          </p:nvCxnSpPr>
          <p:spPr>
            <a:xfrm>
              <a:off x="3317596" y="3381295"/>
              <a:ext cx="940115" cy="46538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2" idx="5"/>
              <a:endCxn id="25" idx="2"/>
            </p:cNvCxnSpPr>
            <p:nvPr/>
          </p:nvCxnSpPr>
          <p:spPr>
            <a:xfrm flipV="1">
              <a:off x="4391528" y="3592559"/>
              <a:ext cx="2209534" cy="27456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389842" y="2247738"/>
              <a:ext cx="1647497" cy="912129"/>
              <a:chOff x="6034350" y="890197"/>
              <a:chExt cx="2052551" cy="992031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6034350" y="912281"/>
                <a:ext cx="2052551" cy="969947"/>
              </a:xfrm>
              <a:prstGeom prst="cloud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0" name="Picture 2" descr="https://i.kinja-img.com/gawker-media/image/upload/s--orhKhzhJ--/c_fill,fl_progressive,g_north,h_358,q_80,w_636/18iwgcfj83c3gpng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7934" y="936180"/>
                <a:ext cx="1091580" cy="61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http://the.echonest.com/static/img/logos/250x200_lt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3724" y="890197"/>
                <a:ext cx="1182560" cy="946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2" name="Straight Arrow Connector 41"/>
            <p:cNvCxnSpPr>
              <a:stCxn id="24" idx="5"/>
            </p:cNvCxnSpPr>
            <p:nvPr/>
          </p:nvCxnSpPr>
          <p:spPr>
            <a:xfrm flipV="1">
              <a:off x="5783211" y="2790802"/>
              <a:ext cx="751553" cy="16115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449" y="2572494"/>
              <a:ext cx="774943" cy="481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be 43"/>
            <p:cNvSpPr/>
            <p:nvPr/>
          </p:nvSpPr>
          <p:spPr>
            <a:xfrm>
              <a:off x="3035527" y="3204508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Cube 44"/>
            <p:cNvSpPr/>
            <p:nvPr/>
          </p:nvSpPr>
          <p:spPr>
            <a:xfrm>
              <a:off x="3157017" y="3279070"/>
              <a:ext cx="214106" cy="163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6" name="Straight Arrow Connector 45"/>
            <p:cNvCxnSpPr>
              <a:stCxn id="44" idx="1"/>
              <a:endCxn id="43" idx="3"/>
            </p:cNvCxnSpPr>
            <p:nvPr/>
          </p:nvCxnSpPr>
          <p:spPr>
            <a:xfrm flipH="1" flipV="1">
              <a:off x="2463393" y="2813336"/>
              <a:ext cx="658507" cy="43206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2" idx="0"/>
              <a:endCxn id="44" idx="0"/>
            </p:cNvCxnSpPr>
            <p:nvPr/>
          </p:nvCxnSpPr>
          <p:spPr>
            <a:xfrm flipH="1" flipV="1">
              <a:off x="3169344" y="3204508"/>
              <a:ext cx="1141895" cy="60128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3" idx="1"/>
            </p:cNvCxnSpPr>
            <p:nvPr/>
          </p:nvCxnSpPr>
          <p:spPr>
            <a:xfrm>
              <a:off x="4692240" y="3858342"/>
              <a:ext cx="1697602" cy="194692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1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Verified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direct Soap Calls </a:t>
            </a:r>
            <a:r>
              <a:rPr lang="nl-NL" dirty="0" err="1" smtClean="0"/>
              <a:t>to</a:t>
            </a:r>
            <a:r>
              <a:rPr lang="nl-NL" dirty="0" smtClean="0"/>
              <a:t>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" y="1412776"/>
            <a:ext cx="9045467" cy="503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98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Seconds</a:t>
            </a:r>
            <a:r>
              <a:rPr lang="nl-NL" dirty="0" smtClean="0"/>
              <a:t> later…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064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JET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9585180" cy="413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4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JET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9585180" cy="413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4" y="2852936"/>
            <a:ext cx="9239672" cy="357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27584" y="220486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Traces</a:t>
            </a:r>
            <a:r>
              <a:rPr lang="nl-NL" dirty="0" smtClean="0"/>
              <a:t> in 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2519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Traces</a:t>
            </a:r>
            <a:r>
              <a:rPr lang="nl-NL" dirty="0" smtClean="0"/>
              <a:t> in 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" y="1844824"/>
            <a:ext cx="91122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0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in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68760"/>
            <a:ext cx="89510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8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in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68760"/>
            <a:ext cx="89510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8" y="2780928"/>
            <a:ext cx="7772400" cy="399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5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in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68760"/>
            <a:ext cx="89510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8" y="2780928"/>
            <a:ext cx="7772400" cy="3992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4664"/>
            <a:ext cx="4704483" cy="6457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987824" y="836712"/>
            <a:ext cx="1368152" cy="532859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And</a:t>
            </a:r>
            <a:r>
              <a:rPr lang="nl-NL" dirty="0" smtClean="0"/>
              <a:t> in </a:t>
            </a:r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268760"/>
            <a:ext cx="876587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3"/>
            <a:ext cx="8909050" cy="484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8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950142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4453821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4226507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940634" y="62314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269951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417250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445082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429659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223221" y="6123432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259150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342956" y="4540925"/>
            <a:ext cx="1210425" cy="163651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4431605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4280513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1146119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410102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419950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1633850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2726518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2518727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3283663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1307091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1454198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3616531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2231009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4307516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4324900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429658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4359665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5425828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4812293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5824116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5239180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4472372" y="6129300"/>
            <a:ext cx="2107239" cy="612068"/>
          </a:xfrm>
          <a:prstGeom prst="wedgeRectCallout">
            <a:avLst>
              <a:gd name="adj1" fmla="val -26363"/>
              <a:gd name="adj2" fmla="val -123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3708736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  <a:endCxn id="14" idx="1"/>
          </p:cNvCxnSpPr>
          <p:nvPr/>
        </p:nvCxnSpPr>
        <p:spPr>
          <a:xfrm flipH="1">
            <a:off x="3342956" y="4388525"/>
            <a:ext cx="1058025" cy="178891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4388525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ICS is at </a:t>
            </a:r>
            <a:r>
              <a:rPr lang="nl-NL" dirty="0" err="1" smtClean="0"/>
              <a:t>the</a:t>
            </a:r>
            <a:r>
              <a:rPr lang="nl-NL" dirty="0" smtClean="0"/>
              <a:t> center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0180"/>
            <a:ext cx="8807396" cy="500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Defining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Defining</a:t>
            </a:r>
            <a:r>
              <a:rPr lang="nl-NL" dirty="0" smtClean="0"/>
              <a:t> </a:t>
            </a:r>
            <a:r>
              <a:rPr lang="nl-NL" dirty="0" err="1" smtClean="0"/>
              <a:t>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" y="1138634"/>
            <a:ext cx="83820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Integration: </a:t>
            </a:r>
            <a:r>
              <a:rPr lang="nl-NL" dirty="0" err="1" smtClean="0"/>
              <a:t>expose</a:t>
            </a:r>
            <a:r>
              <a:rPr lang="nl-NL" dirty="0" smtClean="0"/>
              <a:t> public SOAP, </a:t>
            </a:r>
            <a:r>
              <a:rPr lang="nl-NL" dirty="0" err="1" smtClean="0"/>
              <a:t>integrate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50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66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Configure</a:t>
            </a:r>
            <a:r>
              <a:rPr lang="nl-NL" dirty="0" smtClean="0"/>
              <a:t> business </a:t>
            </a:r>
            <a:r>
              <a:rPr lang="nl-NL" dirty="0" err="1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7779"/>
            <a:ext cx="8729772" cy="49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56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Action: </a:t>
            </a:r>
            <a:r>
              <a:rPr lang="nl-NL" dirty="0" err="1" smtClean="0"/>
              <a:t>Find</a:t>
            </a:r>
            <a:r>
              <a:rPr lang="nl-NL" dirty="0" smtClean="0"/>
              <a:t> a </a:t>
            </a:r>
            <a:r>
              <a:rPr lang="nl-NL" dirty="0" err="1" smtClean="0"/>
              <a:t>nice</a:t>
            </a:r>
            <a:r>
              <a:rPr lang="nl-NL" dirty="0" smtClean="0"/>
              <a:t> The Boss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0" y="1124744"/>
            <a:ext cx="9050298" cy="565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r>
              <a:rPr lang="nl-NL" dirty="0" smtClean="0"/>
              <a:t> 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ICS (</a:t>
            </a:r>
            <a:r>
              <a:rPr lang="nl-NL" dirty="0" err="1" smtClean="0"/>
              <a:t>pretending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PCS)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88742" cy="466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8" t="62308" b="14078"/>
          <a:stretch/>
        </p:blipFill>
        <p:spPr bwMode="auto">
          <a:xfrm>
            <a:off x="395536" y="5013176"/>
            <a:ext cx="6589528" cy="1588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690300" y="4869160"/>
            <a:ext cx="2609892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Verified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direct Soap Calls </a:t>
            </a:r>
            <a:r>
              <a:rPr lang="nl-NL" dirty="0" err="1" smtClean="0"/>
              <a:t>to</a:t>
            </a:r>
            <a:r>
              <a:rPr lang="nl-NL" dirty="0" smtClean="0"/>
              <a:t> SOA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5059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42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238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Integration and Persistance</vt:lpstr>
      <vt:lpstr>PowerPoint Presentation</vt:lpstr>
      <vt:lpstr>PowerPoint Presentation</vt:lpstr>
      <vt:lpstr>Defining Integrations</vt:lpstr>
      <vt:lpstr>Integration: expose public SOAP, integrate with internal SOA CS</vt:lpstr>
      <vt:lpstr>Configure business identifiers</vt:lpstr>
      <vt:lpstr>Action: Find a nice The Boss image</vt:lpstr>
      <vt:lpstr>Submit proposal directly to ICS (pretending to be PCS)</vt:lpstr>
      <vt:lpstr>Verified with direct Soap Calls to SOA CS</vt:lpstr>
      <vt:lpstr>Verified with direct Soap Calls to SOA CS</vt:lpstr>
      <vt:lpstr>Seconds later…</vt:lpstr>
      <vt:lpstr>And published in the JET Web App</vt:lpstr>
      <vt:lpstr>And published in the JET Web App</vt:lpstr>
      <vt:lpstr>Traces in ICS</vt:lpstr>
      <vt:lpstr>Traces in ICS</vt:lpstr>
      <vt:lpstr>And in SOA CS</vt:lpstr>
      <vt:lpstr>And in SOA CS</vt:lpstr>
      <vt:lpstr>And in SOA CS</vt:lpstr>
      <vt:lpstr>And in DBaaS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</cp:revision>
  <dcterms:created xsi:type="dcterms:W3CDTF">2016-03-16T05:31:15Z</dcterms:created>
  <dcterms:modified xsi:type="dcterms:W3CDTF">2016-03-16T05:49:46Z</dcterms:modified>
</cp:coreProperties>
</file>