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3" r:id="rId5"/>
    <p:sldId id="270" r:id="rId6"/>
    <p:sldId id="269" r:id="rId7"/>
    <p:sldId id="268" r:id="rId8"/>
    <p:sldId id="271" r:id="rId9"/>
    <p:sldId id="272" r:id="rId10"/>
    <p:sldId id="277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98"/>
    <p:restoredTop sz="94471"/>
  </p:normalViewPr>
  <p:slideViewPr>
    <p:cSldViewPr snapToGrid="0" snapToObjects="1">
      <p:cViewPr>
        <p:scale>
          <a:sx n="60" d="100"/>
          <a:sy n="60" d="100"/>
        </p:scale>
        <p:origin x="4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215AC-B638-3849-A3C9-245A43A8A860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CA61E-70A3-3442-AC11-DE6FFD0D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A61E-70A3-3442-AC11-DE6FFD0DDC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0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9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0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1569-227E-F146-B840-43A03DC0AA2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3BFF-A8E3-9B4D-8F9D-7B7F4D9E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3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81931" y="-369332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inheritance.png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-1078946" y="2102410"/>
            <a:ext cx="15228553" cy="2976001"/>
            <a:chOff x="-1078946" y="2102410"/>
            <a:chExt cx="15228553" cy="2976001"/>
          </a:xfrm>
        </p:grpSpPr>
        <p:grpSp>
          <p:nvGrpSpPr>
            <p:cNvPr id="15" name="Group 14"/>
            <p:cNvGrpSpPr/>
            <p:nvPr/>
          </p:nvGrpSpPr>
          <p:grpSpPr>
            <a:xfrm>
              <a:off x="-1078946" y="2102410"/>
              <a:ext cx="3318934" cy="1109133"/>
              <a:chOff x="196961" y="1913984"/>
              <a:chExt cx="3318934" cy="11091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6963" y="1913984"/>
                <a:ext cx="3318932" cy="1109133"/>
              </a:xfrm>
              <a:prstGeom prst="rect">
                <a:avLst/>
              </a:prstGeom>
              <a:pattFill prst="dashDnDiag">
                <a:fgClr>
                  <a:srgbClr val="FFC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6961" y="2236431"/>
                <a:ext cx="3318933" cy="46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Vehicle* ptr;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2945103" y="2400755"/>
              <a:ext cx="3318933" cy="2447691"/>
              <a:chOff x="4355145" y="1912698"/>
              <a:chExt cx="3318933" cy="296410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55146" y="1912698"/>
                <a:ext cx="3318932" cy="2964102"/>
              </a:xfrm>
              <a:prstGeom prst="rect">
                <a:avLst/>
              </a:prstGeom>
              <a:pattFill prst="dashDn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55145" y="1912698"/>
                <a:ext cx="331893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Car: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__vtable* __vptr;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string make;</a:t>
                </a:r>
              </a:p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int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year;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...</a:t>
                </a:r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83578" y="3136128"/>
              <a:ext cx="6766029" cy="1942283"/>
              <a:chOff x="7224091" y="3117504"/>
              <a:chExt cx="6766029" cy="233842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24091" y="3117504"/>
                <a:ext cx="6766029" cy="2338426"/>
              </a:xfrm>
              <a:prstGeom prst="rect">
                <a:avLst/>
              </a:prstGeom>
              <a:pattFill prst="dashDnDiag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24091" y="3117504"/>
                <a:ext cx="675750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Car virtual table: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void (*accelerate)(Vehicle* __this);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void (*__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dtor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)(Vehicle* __this);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...</a:t>
                </a:r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1501947" y="2656976"/>
              <a:ext cx="1443155" cy="1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173660" y="3381153"/>
              <a:ext cx="1209918" cy="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33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369332"/>
            <a:ext cx="19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remote_vtable.png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15943" y="1811973"/>
            <a:ext cx="11976057" cy="2472573"/>
            <a:chOff x="1" y="578596"/>
            <a:chExt cx="11976057" cy="2472573"/>
          </a:xfrm>
        </p:grpSpPr>
        <p:sp>
          <p:nvSpPr>
            <p:cNvPr id="20" name="TextBox 19"/>
            <p:cNvSpPr txBox="1"/>
            <p:nvPr/>
          </p:nvSpPr>
          <p:spPr>
            <a:xfrm>
              <a:off x="5755734" y="578596"/>
              <a:ext cx="6220324" cy="1938992"/>
            </a:xfrm>
            <a:prstGeom prst="rect">
              <a:avLst/>
            </a:prstGeom>
            <a:pattFill prst="dashDn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 “virtual table”: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(*accelerate)(void*);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dtor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)(void*);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1481509"/>
              <a:ext cx="4171950" cy="1569660"/>
            </a:xfrm>
            <a:prstGeom prst="rect">
              <a:avLst/>
            </a:prstGeom>
            <a:pattFill prst="dash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Vehicle: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vtable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const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*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 storage ...</a:t>
              </a:r>
            </a:p>
          </p:txBody>
        </p:sp>
        <p:cxnSp>
          <p:nvCxnSpPr>
            <p:cNvPr id="21" name="Straight Arrow Connector 17"/>
            <p:cNvCxnSpPr/>
            <p:nvPr/>
          </p:nvCxnSpPr>
          <p:spPr>
            <a:xfrm flipV="1">
              <a:off x="3991148" y="814815"/>
              <a:ext cx="1764586" cy="1717352"/>
            </a:xfrm>
            <a:prstGeom prst="bentConnector3">
              <a:avLst>
                <a:gd name="adj1" fmla="val 64462"/>
              </a:avLst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73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" y="-369332"/>
            <a:ext cx="17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local_vtable.png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351350" y="1180530"/>
            <a:ext cx="6804836" cy="4524315"/>
            <a:chOff x="2351350" y="1180530"/>
            <a:chExt cx="6804836" cy="4524315"/>
          </a:xfrm>
        </p:grpSpPr>
        <p:sp>
          <p:nvSpPr>
            <p:cNvPr id="9" name="TextBox 8"/>
            <p:cNvSpPr txBox="1"/>
            <p:nvPr/>
          </p:nvSpPr>
          <p:spPr>
            <a:xfrm>
              <a:off x="2351350" y="1180530"/>
              <a:ext cx="6804836" cy="4524315"/>
            </a:xfrm>
            <a:prstGeom prst="rect">
              <a:avLst/>
            </a:prstGeom>
            <a:pattFill prst="dash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Vehicle: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vtable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vtbl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 {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}</a:t>
              </a:r>
            </a:p>
            <a:p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 storage ...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3218" y="2568884"/>
              <a:ext cx="6220324" cy="1938992"/>
            </a:xfrm>
            <a:prstGeom prst="rect">
              <a:avLst/>
            </a:prstGeom>
            <a:pattFill prst="dashDn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 “virtual table”: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(*accelerate)(void*);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dtor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)(void*);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99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" y="-369332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joined_vtable.png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12652" y="1350651"/>
            <a:ext cx="14315219" cy="3046988"/>
            <a:chOff x="212652" y="1350651"/>
            <a:chExt cx="14315219" cy="3046988"/>
          </a:xfrm>
        </p:grpSpPr>
        <p:grpSp>
          <p:nvGrpSpPr>
            <p:cNvPr id="36" name="Group 35"/>
            <p:cNvGrpSpPr/>
            <p:nvPr/>
          </p:nvGrpSpPr>
          <p:grpSpPr>
            <a:xfrm>
              <a:off x="212652" y="1350651"/>
              <a:ext cx="6804836" cy="3046988"/>
              <a:chOff x="1" y="2757018"/>
              <a:chExt cx="6804836" cy="304698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" y="2757018"/>
                <a:ext cx="6804836" cy="3046988"/>
              </a:xfrm>
              <a:prstGeom prst="rect">
                <a:avLst/>
              </a:prstGeom>
              <a:pattFill prst="dashDnDiag">
                <a:fgClr>
                  <a:srgbClr val="FFC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Vehicle: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hybrid_vtable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vtbl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 {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}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... storage ...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2257" y="4008998"/>
                <a:ext cx="6220324" cy="830997"/>
              </a:xfrm>
              <a:prstGeom prst="rect">
                <a:avLst/>
              </a:prstGeom>
              <a:pattFill prst="dashDnDiag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Courier" charset="0"/>
                    <a:ea typeface="Courier" charset="0"/>
                    <a:cs typeface="Courier" charset="0"/>
                  </a:rPr>
                  <a:t>vtable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sz="2400" dirty="0" err="1">
                    <a:latin typeface="Courier" charset="0"/>
                    <a:ea typeface="Courier" charset="0"/>
                    <a:cs typeface="Courier" charset="0"/>
                  </a:rPr>
                  <a:t>const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* 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remote;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void (*accelerate)(void*);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07547" y="1904649"/>
              <a:ext cx="6220324" cy="1569660"/>
            </a:xfrm>
            <a:prstGeom prst="rect">
              <a:avLst/>
            </a:prstGeom>
            <a:pattFill prst="dashDn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 “virtual table”:</a:t>
              </a:r>
            </a:p>
            <a:p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smtClean="0">
                  <a:latin typeface="Courier" charset="0"/>
                  <a:ea typeface="Courier" charset="0"/>
                  <a:cs typeface="Courier" charset="0"/>
                </a:rPr>
                <a:t>void (*delete_)(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void*);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7" name="Straight Arrow Connector 17"/>
            <p:cNvCxnSpPr/>
            <p:nvPr/>
          </p:nvCxnSpPr>
          <p:spPr>
            <a:xfrm flipV="1">
              <a:off x="4678326" y="2126515"/>
              <a:ext cx="3629221" cy="723011"/>
            </a:xfrm>
            <a:prstGeom prst="bentConnector3">
              <a:avLst>
                <a:gd name="adj1" fmla="val 50000"/>
              </a:avLst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1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38602" y="-36933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sean.png</a:t>
            </a:r>
            <a:endParaRPr lang="en-US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-2947768" y="1852732"/>
            <a:ext cx="18375669" cy="3737393"/>
            <a:chOff x="-2947768" y="1852732"/>
            <a:chExt cx="18375669" cy="3737393"/>
          </a:xfrm>
        </p:grpSpPr>
        <p:grpSp>
          <p:nvGrpSpPr>
            <p:cNvPr id="19" name="Group 18"/>
            <p:cNvGrpSpPr/>
            <p:nvPr/>
          </p:nvGrpSpPr>
          <p:grpSpPr>
            <a:xfrm>
              <a:off x="-2947768" y="1852732"/>
              <a:ext cx="3657560" cy="1380808"/>
              <a:chOff x="-2162002" y="-285655"/>
              <a:chExt cx="3657560" cy="189210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-2162002" y="-285654"/>
                <a:ext cx="3657559" cy="1892107"/>
              </a:xfrm>
              <a:prstGeom prst="rect">
                <a:avLst/>
              </a:prstGeom>
              <a:pattFill prst="dashDnDiag">
                <a:fgClr>
                  <a:srgbClr val="FFC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-2162001" y="-285655"/>
                <a:ext cx="3657559" cy="1644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Vehicle:</a:t>
                </a:r>
              </a:p>
              <a:p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VehicleBase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*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ptr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_;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940863" y="2543136"/>
              <a:ext cx="3318933" cy="3046989"/>
              <a:chOff x="1920483" y="2104084"/>
              <a:chExt cx="3318933" cy="30469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920484" y="2104085"/>
                <a:ext cx="3318932" cy="3046988"/>
              </a:xfrm>
              <a:prstGeom prst="rect">
                <a:avLst/>
              </a:prstGeom>
              <a:pattFill prst="dashDn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20483" y="2104084"/>
                <a:ext cx="331893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VehicleImpl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&lt;Car&gt;: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__vtable* __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vptr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Car vehicle_ {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 string make;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int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year;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 ...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}</a:t>
                </a:r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639359" y="3297335"/>
              <a:ext cx="8788542" cy="1938993"/>
              <a:chOff x="5331118" y="2980588"/>
              <a:chExt cx="8788542" cy="207476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331118" y="2980589"/>
                <a:ext cx="8788542" cy="2074766"/>
              </a:xfrm>
              <a:prstGeom prst="rect">
                <a:avLst/>
              </a:prstGeom>
              <a:pattFill prst="dashDnDiag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42187" y="2980588"/>
                <a:ext cx="8777473" cy="207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VehicleImpl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&lt;Car&gt; virtual table: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void (*accelerate)(</a:t>
                </a:r>
                <a:r>
                  <a:rPr lang="en-US" sz="2400" dirty="0" err="1">
                    <a:latin typeface="Courier" charset="0"/>
                    <a:ea typeface="Courier" charset="0"/>
                    <a:cs typeface="Courier" charset="0"/>
                  </a:rPr>
                  <a:t>VehicleBase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*);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void (*__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dtor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)(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VehicleBase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*);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...</a:t>
                </a:r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510363" y="2813689"/>
              <a:ext cx="1410119" cy="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259796" y="3551274"/>
              <a:ext cx="1379563" cy="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10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" y="-369332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remote_storage.png</a:t>
            </a:r>
            <a:endParaRPr 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-191386" y="1703968"/>
            <a:ext cx="11759609" cy="4859079"/>
            <a:chOff x="-191386" y="1791898"/>
            <a:chExt cx="11759609" cy="4859079"/>
          </a:xfrm>
        </p:grpSpPr>
        <p:sp>
          <p:nvSpPr>
            <p:cNvPr id="9" name="TextBox 8"/>
            <p:cNvSpPr txBox="1"/>
            <p:nvPr/>
          </p:nvSpPr>
          <p:spPr>
            <a:xfrm>
              <a:off x="-191386" y="2757018"/>
              <a:ext cx="3848947" cy="1569660"/>
            </a:xfrm>
            <a:prstGeom prst="rect">
              <a:avLst/>
            </a:prstGeom>
            <a:pattFill prst="dash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Vehicle: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vtable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const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*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void*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7900" y="4711985"/>
              <a:ext cx="3318933" cy="1938992"/>
            </a:xfrm>
            <a:prstGeom prst="rect">
              <a:avLst/>
            </a:prstGeom>
            <a:pattFill prst="dash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string make;</a:t>
              </a: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int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year;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4682" y="4145372"/>
              <a:ext cx="1773218" cy="793069"/>
            </a:xfrm>
            <a:prstGeom prst="bentConnector3">
              <a:avLst>
                <a:gd name="adj1" fmla="val 63192"/>
              </a:avLst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47899" y="1791898"/>
              <a:ext cx="6220324" cy="1938992"/>
            </a:xfrm>
            <a:prstGeom prst="rect">
              <a:avLst/>
            </a:prstGeom>
            <a:pattFill prst="dashDn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 “virtual table”: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(*accelerate)(void*);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(*delete_)(void*);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574682" y="2017149"/>
              <a:ext cx="1764586" cy="1717352"/>
            </a:xfrm>
            <a:prstGeom prst="bentConnector3">
              <a:avLst>
                <a:gd name="adj1" fmla="val 64462"/>
              </a:avLst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34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369332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sbo_storage.png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" y="578596"/>
            <a:ext cx="11976057" cy="6535224"/>
            <a:chOff x="1" y="578596"/>
            <a:chExt cx="11976057" cy="6535224"/>
          </a:xfrm>
        </p:grpSpPr>
        <p:grpSp>
          <p:nvGrpSpPr>
            <p:cNvPr id="28" name="Group 27"/>
            <p:cNvGrpSpPr/>
            <p:nvPr/>
          </p:nvGrpSpPr>
          <p:grpSpPr>
            <a:xfrm>
              <a:off x="1" y="578596"/>
              <a:ext cx="11976057" cy="6535224"/>
              <a:chOff x="1" y="578596"/>
              <a:chExt cx="11976057" cy="653522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55734" y="578596"/>
                <a:ext cx="6220324" cy="2308324"/>
              </a:xfrm>
              <a:prstGeom prst="rect">
                <a:avLst/>
              </a:prstGeom>
              <a:pattFill prst="dashDnDiag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Car “virtual table”: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void (*accelerate)(void*);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void (*delete_)(void*);</a:t>
                </a:r>
              </a:p>
              <a:p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void (*</a:t>
                </a:r>
                <a:r>
                  <a:rPr lang="en-US" sz="2400" dirty="0" err="1">
                    <a:latin typeface="Courier" charset="0"/>
                    <a:ea typeface="Courier" charset="0"/>
                    <a:cs typeface="Courier" charset="0"/>
                  </a:rPr>
                  <a:t>dtor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)(void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*);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...</a:t>
                </a:r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" y="1481509"/>
                <a:ext cx="4171950" cy="5632311"/>
              </a:xfrm>
              <a:prstGeom prst="rect">
                <a:avLst/>
              </a:prstGeom>
              <a:pattFill prst="dashDnDiag">
                <a:fgClr>
                  <a:srgbClr val="FFC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Vehicle: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vtable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const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*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vptr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bool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on_heap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union {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 void*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ptr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_;</a:t>
                </a:r>
              </a:p>
              <a:p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char buffer_[N] {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}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};</a:t>
                </a:r>
              </a:p>
            </p:txBody>
          </p:sp>
          <p:cxnSp>
            <p:nvCxnSpPr>
              <p:cNvPr id="21" name="Straight Arrow Connector 17"/>
              <p:cNvCxnSpPr/>
              <p:nvPr/>
            </p:nvCxnSpPr>
            <p:spPr>
              <a:xfrm flipV="1">
                <a:off x="3742660" y="814815"/>
                <a:ext cx="2013074" cy="1694469"/>
              </a:xfrm>
              <a:prstGeom prst="bentConnector3">
                <a:avLst>
                  <a:gd name="adj1" fmla="val 50000"/>
                </a:avLst>
              </a:prstGeom>
              <a:ln w="508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755734" y="3338130"/>
                <a:ext cx="3318933" cy="1938992"/>
              </a:xfrm>
              <a:prstGeom prst="rect">
                <a:avLst/>
              </a:prstGeom>
              <a:pattFill prst="dashDn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Car: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string make;</a:t>
                </a:r>
              </a:p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int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year;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...</a:t>
                </a:r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cxnSp>
            <p:nvCxnSpPr>
              <p:cNvPr id="26" name="Straight Arrow Connector 17"/>
              <p:cNvCxnSpPr/>
              <p:nvPr/>
            </p:nvCxnSpPr>
            <p:spPr>
              <a:xfrm>
                <a:off x="2636874" y="3553614"/>
                <a:ext cx="3118860" cy="12700"/>
              </a:xfrm>
              <a:prstGeom prst="straightConnector1">
                <a:avLst/>
              </a:prstGeom>
              <a:ln w="50800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640316" y="4233008"/>
              <a:ext cx="3318933" cy="1938992"/>
            </a:xfrm>
            <a:prstGeom prst="rect">
              <a:avLst/>
            </a:prstGeom>
            <a:pattFill prst="dash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string make;</a:t>
              </a: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int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year;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67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369332"/>
            <a:ext cx="29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sbo_storage-alternative1.png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" y="578596"/>
            <a:ext cx="11976057" cy="6165892"/>
            <a:chOff x="1" y="578596"/>
            <a:chExt cx="11976057" cy="6165892"/>
          </a:xfrm>
        </p:grpSpPr>
        <p:sp>
          <p:nvSpPr>
            <p:cNvPr id="10" name="TextBox 9"/>
            <p:cNvSpPr txBox="1"/>
            <p:nvPr/>
          </p:nvSpPr>
          <p:spPr>
            <a:xfrm>
              <a:off x="1" y="1481509"/>
              <a:ext cx="4171950" cy="5262979"/>
            </a:xfrm>
            <a:prstGeom prst="rect">
              <a:avLst/>
            </a:prstGeom>
            <a:pattFill prst="dash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Vehicle: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vtable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const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*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union {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 void*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</a:p>
            <a:p>
              <a:r>
                <a:rPr lang="en-US" sz="2400" dirty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char buffer_[N] {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}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};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5734" y="578596"/>
              <a:ext cx="6220324" cy="2677656"/>
            </a:xfrm>
            <a:prstGeom prst="rect">
              <a:avLst/>
            </a:prstGeom>
            <a:pattFill prst="dashDn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 “virtual table”: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</a:rPr>
                <a:t>bool </a:t>
              </a:r>
              <a:r>
                <a:rPr lang="en-US" sz="2400" dirty="0" err="1" smtClean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</a:rPr>
                <a:t>on_heap</a:t>
              </a:r>
              <a:r>
                <a:rPr lang="en-US" sz="2400" dirty="0" smtClean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</a:rPr>
                <a:t>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(*accelerate)(void*);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(*delete_)(void*);</a:t>
              </a:r>
            </a:p>
            <a:p>
              <a:r>
                <a:rPr lang="en-US" sz="2400" dirty="0">
                  <a:latin typeface="Courier" charset="0"/>
                  <a:ea typeface="Courier" charset="0"/>
                  <a:cs typeface="Courier" charset="0"/>
                </a:rPr>
                <a:t>void 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(*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dtor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)(</a:t>
              </a:r>
              <a:r>
                <a:rPr lang="en-US" sz="2400" dirty="0">
                  <a:latin typeface="Courier" charset="0"/>
                  <a:ea typeface="Courier" charset="0"/>
                  <a:cs typeface="Courier" charset="0"/>
                </a:rPr>
                <a:t>void*);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21" name="Straight Arrow Connector 17"/>
            <p:cNvCxnSpPr/>
            <p:nvPr/>
          </p:nvCxnSpPr>
          <p:spPr>
            <a:xfrm flipV="1">
              <a:off x="3785191" y="814815"/>
              <a:ext cx="1970543" cy="1715734"/>
            </a:xfrm>
            <a:prstGeom prst="bentConnector3">
              <a:avLst>
                <a:gd name="adj1" fmla="val 50000"/>
              </a:avLst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55734" y="3559001"/>
              <a:ext cx="3318933" cy="1938992"/>
            </a:xfrm>
            <a:prstGeom prst="rect">
              <a:avLst/>
            </a:prstGeom>
            <a:pattFill prst="dash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string make;</a:t>
              </a: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int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year;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26" name="Straight Arrow Connector 17"/>
            <p:cNvCxnSpPr/>
            <p:nvPr/>
          </p:nvCxnSpPr>
          <p:spPr>
            <a:xfrm>
              <a:off x="2551814" y="3168502"/>
              <a:ext cx="3203920" cy="595424"/>
            </a:xfrm>
            <a:prstGeom prst="bentConnector3">
              <a:avLst>
                <a:gd name="adj1" fmla="val 81859"/>
              </a:avLst>
            </a:prstGeom>
            <a:ln w="508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40316" y="3875820"/>
              <a:ext cx="3318933" cy="1938992"/>
            </a:xfrm>
            <a:prstGeom prst="rect">
              <a:avLst/>
            </a:prstGeom>
            <a:pattFill prst="dash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string make;</a:t>
              </a: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int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year;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55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369332"/>
            <a:ext cx="29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sbo_storage-alternative2.png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" y="578596"/>
            <a:ext cx="11976057" cy="5796560"/>
            <a:chOff x="1" y="578596"/>
            <a:chExt cx="11976057" cy="5796560"/>
          </a:xfrm>
        </p:grpSpPr>
        <p:grpSp>
          <p:nvGrpSpPr>
            <p:cNvPr id="29" name="Group 28"/>
            <p:cNvGrpSpPr/>
            <p:nvPr/>
          </p:nvGrpSpPr>
          <p:grpSpPr>
            <a:xfrm>
              <a:off x="1" y="578596"/>
              <a:ext cx="11976057" cy="5796560"/>
              <a:chOff x="1" y="578596"/>
              <a:chExt cx="11976057" cy="579656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" y="578596"/>
                <a:ext cx="11976057" cy="5796560"/>
                <a:chOff x="1" y="578596"/>
                <a:chExt cx="11976057" cy="579656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5755734" y="578596"/>
                  <a:ext cx="6220324" cy="2308324"/>
                </a:xfrm>
                <a:prstGeom prst="rect">
                  <a:avLst/>
                </a:prstGeom>
                <a:pattFill prst="dashDnDiag">
                  <a:fgClr>
                    <a:srgbClr val="7030A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Car “virtual table”:</a:t>
                  </a:r>
                </a:p>
                <a:p>
                  <a:endParaRPr lang="en-U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void (*accelerate)(void*);</a:t>
                  </a:r>
                </a:p>
                <a:p>
                  <a:r>
                    <a:rPr lang="en-US" sz="2400" dirty="0">
                      <a:latin typeface="Courier" charset="0"/>
                      <a:ea typeface="Courier" charset="0"/>
                      <a:cs typeface="Courier" charset="0"/>
                    </a:rPr>
                    <a:t>void </a:t>
                  </a:r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(*delete_)(</a:t>
                  </a:r>
                  <a:r>
                    <a:rPr lang="en-US" sz="2400" dirty="0">
                      <a:latin typeface="Courier" charset="0"/>
                      <a:ea typeface="Courier" charset="0"/>
                      <a:cs typeface="Courier" charset="0"/>
                    </a:rPr>
                    <a:t>void</a:t>
                  </a:r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*);</a:t>
                  </a:r>
                </a:p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void (*</a:t>
                  </a:r>
                  <a:r>
                    <a:rPr lang="en-US" sz="2400" dirty="0" err="1" smtClean="0">
                      <a:latin typeface="Courier" charset="0"/>
                      <a:ea typeface="Courier" charset="0"/>
                      <a:cs typeface="Courier" charset="0"/>
                    </a:rPr>
                    <a:t>dtor</a:t>
                  </a:r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)(void*);</a:t>
                  </a:r>
                  <a:endParaRPr lang="en-US" sz="2400" dirty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...</a:t>
                  </a:r>
                  <a:endParaRPr lang="is-I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" y="1481509"/>
                  <a:ext cx="4171950" cy="4893647"/>
                </a:xfrm>
                <a:prstGeom prst="rect">
                  <a:avLst/>
                </a:prstGeom>
                <a:pattFill prst="dashDnDiag">
                  <a:fgClr>
                    <a:srgbClr val="FFC00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Vehicle:</a:t>
                  </a:r>
                </a:p>
                <a:p>
                  <a:endParaRPr lang="en-U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400" dirty="0" err="1" smtClean="0">
                      <a:latin typeface="Courier" charset="0"/>
                      <a:ea typeface="Courier" charset="0"/>
                      <a:cs typeface="Courier" charset="0"/>
                    </a:rPr>
                    <a:t>vtable</a:t>
                  </a:r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 </a:t>
                  </a:r>
                  <a:r>
                    <a:rPr lang="en-US" sz="2400" dirty="0" err="1" smtClean="0">
                      <a:latin typeface="Courier" charset="0"/>
                      <a:ea typeface="Courier" charset="0"/>
                      <a:cs typeface="Courier" charset="0"/>
                    </a:rPr>
                    <a:t>const</a:t>
                  </a:r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* </a:t>
                  </a:r>
                  <a:r>
                    <a:rPr lang="en-US" sz="2400" dirty="0" err="1" smtClean="0">
                      <a:latin typeface="Courier" charset="0"/>
                      <a:ea typeface="Courier" charset="0"/>
                      <a:cs typeface="Courier" charset="0"/>
                    </a:rPr>
                    <a:t>vptr</a:t>
                  </a:r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_;</a:t>
                  </a:r>
                </a:p>
                <a:p>
                  <a:r>
                    <a:rPr lang="en-US" sz="24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void* storage_;</a:t>
                  </a:r>
                </a:p>
                <a:p>
                  <a:endParaRPr lang="en-U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char </a:t>
                  </a:r>
                  <a:r>
                    <a:rPr lang="en-US" sz="2400" dirty="0">
                      <a:latin typeface="Courier" charset="0"/>
                      <a:ea typeface="Courier" charset="0"/>
                      <a:cs typeface="Courier" charset="0"/>
                    </a:rPr>
                    <a:t>buffer</a:t>
                  </a:r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_[N] {</a:t>
                  </a:r>
                </a:p>
                <a:p>
                  <a:endParaRPr lang="en-US" sz="2400" dirty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}</a:t>
                  </a:r>
                </a:p>
              </p:txBody>
            </p:sp>
            <p:cxnSp>
              <p:nvCxnSpPr>
                <p:cNvPr id="21" name="Straight Arrow Connector 17"/>
                <p:cNvCxnSpPr/>
                <p:nvPr/>
              </p:nvCxnSpPr>
              <p:spPr>
                <a:xfrm flipV="1">
                  <a:off x="3891516" y="814817"/>
                  <a:ext cx="1864218" cy="1636188"/>
                </a:xfrm>
                <a:prstGeom prst="bentConnector3">
                  <a:avLst>
                    <a:gd name="adj1" fmla="val 50000"/>
                  </a:avLst>
                </a:prstGeom>
                <a:ln w="508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5755734" y="3338130"/>
                  <a:ext cx="3318933" cy="1938992"/>
                </a:xfrm>
                <a:prstGeom prst="rect">
                  <a:avLst/>
                </a:prstGeom>
                <a:pattFill prst="dashDnDiag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Car:</a:t>
                  </a:r>
                </a:p>
                <a:p>
                  <a:endParaRPr lang="en-U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string make;</a:t>
                  </a:r>
                </a:p>
                <a:p>
                  <a:r>
                    <a:rPr lang="en-US" sz="2400" dirty="0" err="1" smtClean="0">
                      <a:latin typeface="Courier" charset="0"/>
                      <a:ea typeface="Courier" charset="0"/>
                      <a:cs typeface="Courier" charset="0"/>
                    </a:rPr>
                    <a:t>int</a:t>
                  </a:r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 year;</a:t>
                  </a:r>
                  <a:endParaRPr lang="en-US" sz="2400" dirty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400" dirty="0" smtClean="0">
                      <a:latin typeface="Courier" charset="0"/>
                      <a:ea typeface="Courier" charset="0"/>
                      <a:cs typeface="Courier" charset="0"/>
                    </a:rPr>
                    <a:t>...</a:t>
                  </a:r>
                  <a:endParaRPr lang="is-IS" sz="2400" dirty="0" smtClean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  <p:cxnSp>
              <p:nvCxnSpPr>
                <p:cNvPr id="26" name="Straight Arrow Connector 17"/>
                <p:cNvCxnSpPr/>
                <p:nvPr/>
              </p:nvCxnSpPr>
              <p:spPr>
                <a:xfrm>
                  <a:off x="3685057" y="2886919"/>
                  <a:ext cx="2070677" cy="679395"/>
                </a:xfrm>
                <a:prstGeom prst="bentConnector3">
                  <a:avLst>
                    <a:gd name="adj1" fmla="val 50000"/>
                  </a:avLst>
                </a:prstGeom>
                <a:ln w="50800">
                  <a:prstDash val="sys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17"/>
              <p:cNvCxnSpPr/>
              <p:nvPr/>
            </p:nvCxnSpPr>
            <p:spPr>
              <a:xfrm>
                <a:off x="2977117" y="2886919"/>
                <a:ext cx="494746" cy="451211"/>
              </a:xfrm>
              <a:prstGeom prst="curvedConnector3">
                <a:avLst>
                  <a:gd name="adj1" fmla="val 182841"/>
                </a:avLst>
              </a:prstGeom>
              <a:ln w="50800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66124" y="3916323"/>
              <a:ext cx="3318933" cy="1938992"/>
            </a:xfrm>
            <a:prstGeom prst="rect">
              <a:avLst/>
            </a:prstGeom>
            <a:pattFill prst="dash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string make;</a:t>
              </a: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int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year;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72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369332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local_storage.png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" y="578596"/>
            <a:ext cx="11976057" cy="5057897"/>
            <a:chOff x="1" y="578596"/>
            <a:chExt cx="11976057" cy="5057897"/>
          </a:xfrm>
        </p:grpSpPr>
        <p:sp>
          <p:nvSpPr>
            <p:cNvPr id="20" name="TextBox 19"/>
            <p:cNvSpPr txBox="1"/>
            <p:nvPr/>
          </p:nvSpPr>
          <p:spPr>
            <a:xfrm>
              <a:off x="5755734" y="578596"/>
              <a:ext cx="6220324" cy="1938992"/>
            </a:xfrm>
            <a:prstGeom prst="rect">
              <a:avLst/>
            </a:prstGeom>
            <a:pattFill prst="dashDn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 “virtual table”: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(*accelerate)(void*);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dtor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)(void*);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1481509"/>
              <a:ext cx="4171950" cy="4154984"/>
            </a:xfrm>
            <a:prstGeom prst="rect">
              <a:avLst/>
            </a:prstGeom>
            <a:pattFill prst="dash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Vehicle: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vtable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const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*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</a:p>
            <a:p>
              <a:r>
                <a:rPr lang="en-US" sz="2400" dirty="0">
                  <a:latin typeface="Courier" charset="0"/>
                  <a:ea typeface="Courier" charset="0"/>
                  <a:cs typeface="Courier" charset="0"/>
                </a:rPr>
                <a:t>char buffer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_[N] {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}</a:t>
              </a:r>
            </a:p>
          </p:txBody>
        </p:sp>
        <p:cxnSp>
          <p:nvCxnSpPr>
            <p:cNvPr id="21" name="Straight Arrow Connector 17"/>
            <p:cNvCxnSpPr/>
            <p:nvPr/>
          </p:nvCxnSpPr>
          <p:spPr>
            <a:xfrm flipV="1">
              <a:off x="3745442" y="814815"/>
              <a:ext cx="2010292" cy="1673204"/>
            </a:xfrm>
            <a:prstGeom prst="bentConnector3">
              <a:avLst>
                <a:gd name="adj1" fmla="val 50000"/>
              </a:avLst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6509" y="3153859"/>
              <a:ext cx="3318933" cy="1938992"/>
            </a:xfrm>
            <a:prstGeom prst="rect">
              <a:avLst/>
            </a:prstGeom>
            <a:pattFill prst="dash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string make;</a:t>
              </a: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int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year;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95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369332"/>
            <a:ext cx="25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non_owning_storage.png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" y="578596"/>
            <a:ext cx="11976057" cy="4698526"/>
            <a:chOff x="1" y="578596"/>
            <a:chExt cx="11976057" cy="4698526"/>
          </a:xfrm>
        </p:grpSpPr>
        <p:sp>
          <p:nvSpPr>
            <p:cNvPr id="20" name="TextBox 19"/>
            <p:cNvSpPr txBox="1"/>
            <p:nvPr/>
          </p:nvSpPr>
          <p:spPr>
            <a:xfrm>
              <a:off x="5755734" y="578596"/>
              <a:ext cx="6220324" cy="1569660"/>
            </a:xfrm>
            <a:prstGeom prst="rect">
              <a:avLst/>
            </a:prstGeom>
            <a:pattFill prst="dashDn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 “virtual table”: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 (*accelerate)(void*);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1481509"/>
              <a:ext cx="4171950" cy="1569660"/>
            </a:xfrm>
            <a:prstGeom prst="rect">
              <a:avLst/>
            </a:prstGeom>
            <a:pattFill prst="dash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Vehicle: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vtable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const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*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void* ref_;</a:t>
              </a:r>
            </a:p>
          </p:txBody>
        </p:sp>
        <p:cxnSp>
          <p:nvCxnSpPr>
            <p:cNvPr id="21" name="Straight Arrow Connector 17"/>
            <p:cNvCxnSpPr/>
            <p:nvPr/>
          </p:nvCxnSpPr>
          <p:spPr>
            <a:xfrm flipV="1">
              <a:off x="3991148" y="814815"/>
              <a:ext cx="1764586" cy="1717352"/>
            </a:xfrm>
            <a:prstGeom prst="bentConnector3">
              <a:avLst>
                <a:gd name="adj1" fmla="val 64462"/>
              </a:avLst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55734" y="3338130"/>
              <a:ext cx="3318933" cy="1938992"/>
            </a:xfrm>
            <a:prstGeom prst="rect">
              <a:avLst/>
            </a:prstGeom>
            <a:pattFill prst="dash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Car: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string make;</a:t>
              </a: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int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year;</a:t>
              </a:r>
              <a:endParaRPr lang="en-US" sz="24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is-IS" sz="24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26" name="Straight Arrow Connector 17"/>
            <p:cNvCxnSpPr/>
            <p:nvPr/>
          </p:nvCxnSpPr>
          <p:spPr>
            <a:xfrm>
              <a:off x="3991148" y="2886920"/>
              <a:ext cx="1764586" cy="679394"/>
            </a:xfrm>
            <a:prstGeom prst="bentConnector3">
              <a:avLst>
                <a:gd name="adj1" fmla="val 50000"/>
              </a:avLst>
            </a:prstGeom>
            <a:ln w="508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54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369332"/>
            <a:ext cx="20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shared_storage.png</a:t>
            </a:r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72215" y="567046"/>
            <a:ext cx="11303843" cy="5651021"/>
            <a:chOff x="672215" y="567046"/>
            <a:chExt cx="11303843" cy="5651021"/>
          </a:xfrm>
        </p:grpSpPr>
        <p:grpSp>
          <p:nvGrpSpPr>
            <p:cNvPr id="28" name="Group 27"/>
            <p:cNvGrpSpPr/>
            <p:nvPr/>
          </p:nvGrpSpPr>
          <p:grpSpPr>
            <a:xfrm>
              <a:off x="672215" y="567046"/>
              <a:ext cx="11303843" cy="5651021"/>
              <a:chOff x="672215" y="567046"/>
              <a:chExt cx="11303843" cy="56510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55734" y="578596"/>
                <a:ext cx="6220324" cy="1569660"/>
              </a:xfrm>
              <a:prstGeom prst="rect">
                <a:avLst/>
              </a:prstGeom>
              <a:pattFill prst="dashDnDiag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Car “virtual table”: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void (*accelerate)(void*);</a:t>
                </a: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...</a:t>
                </a:r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14377" y="4648407"/>
                <a:ext cx="4363337" cy="1569660"/>
              </a:xfrm>
              <a:prstGeom prst="rect">
                <a:avLst/>
              </a:prstGeom>
              <a:pattFill prst="dashDnDiag">
                <a:fgClr>
                  <a:srgbClr val="FFC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Vehicle: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vtable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const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*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vptr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_;</a:t>
                </a:r>
              </a:p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shared_ptr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&lt;void&gt;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ptr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_;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2215" y="567046"/>
                <a:ext cx="3318933" cy="1938992"/>
              </a:xfrm>
              <a:prstGeom prst="rect">
                <a:avLst/>
              </a:prstGeom>
              <a:pattFill prst="dashDn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Car:</a:t>
                </a:r>
              </a:p>
              <a:p>
                <a:endParaRPr lang="en-US" sz="24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string make;</a:t>
                </a:r>
              </a:p>
              <a:p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int</a:t>
                </a:r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 year;</a:t>
                </a:r>
                <a:endParaRPr lang="en-US" sz="24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400" dirty="0" smtClean="0">
                    <a:latin typeface="Courier" charset="0"/>
                    <a:ea typeface="Courier" charset="0"/>
                    <a:cs typeface="Courier" charset="0"/>
                  </a:rPr>
                  <a:t>...</a:t>
                </a:r>
                <a:endParaRPr lang="is-IS" sz="2400" dirty="0" smtClean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755734" y="4648407"/>
              <a:ext cx="4363337" cy="1569660"/>
            </a:xfrm>
            <a:prstGeom prst="rect">
              <a:avLst/>
            </a:prstGeom>
            <a:pattFill prst="dash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Vehicle:</a:t>
              </a:r>
            </a:p>
            <a:p>
              <a:endParaRPr lang="en-US" sz="24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vtable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const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*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vptr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</a:p>
            <a:p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shared_ptr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&lt;void&gt;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ptr</a:t>
              </a:r>
              <a:r>
                <a:rPr lang="en-US" sz="2400" dirty="0" smtClean="0">
                  <a:latin typeface="Courier" charset="0"/>
                  <a:ea typeface="Courier" charset="0"/>
                  <a:cs typeface="Courier" charset="0"/>
                </a:rPr>
                <a:t>_;</a:t>
              </a:r>
            </a:p>
          </p:txBody>
        </p:sp>
        <p:cxnSp>
          <p:nvCxnSpPr>
            <p:cNvPr id="11" name="Straight Arrow Connector 17"/>
            <p:cNvCxnSpPr>
              <a:stCxn id="9" idx="0"/>
            </p:cNvCxnSpPr>
            <p:nvPr/>
          </p:nvCxnSpPr>
          <p:spPr>
            <a:xfrm flipH="1" flipV="1">
              <a:off x="2445488" y="2658140"/>
              <a:ext cx="550558" cy="1990267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7"/>
            <p:cNvCxnSpPr>
              <a:stCxn id="9" idx="0"/>
            </p:cNvCxnSpPr>
            <p:nvPr/>
          </p:nvCxnSpPr>
          <p:spPr>
            <a:xfrm flipV="1">
              <a:off x="2996046" y="2339163"/>
              <a:ext cx="5488735" cy="230924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7"/>
            <p:cNvCxnSpPr>
              <a:stCxn id="10" idx="0"/>
            </p:cNvCxnSpPr>
            <p:nvPr/>
          </p:nvCxnSpPr>
          <p:spPr>
            <a:xfrm flipV="1">
              <a:off x="7937403" y="2339163"/>
              <a:ext cx="866355" cy="230924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7"/>
            <p:cNvCxnSpPr>
              <a:stCxn id="10" idx="0"/>
            </p:cNvCxnSpPr>
            <p:nvPr/>
          </p:nvCxnSpPr>
          <p:spPr>
            <a:xfrm flipH="1" flipV="1">
              <a:off x="2785730" y="2658140"/>
              <a:ext cx="5151673" cy="1990267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71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11455</TotalTime>
  <Words>543</Words>
  <Application>Microsoft Macintosh PowerPoint</Application>
  <PresentationFormat>Widescreen</PresentationFormat>
  <Paragraphs>237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107</cp:revision>
  <dcterms:created xsi:type="dcterms:W3CDTF">2017-08-24T21:07:54Z</dcterms:created>
  <dcterms:modified xsi:type="dcterms:W3CDTF">2017-09-26T22:37:21Z</dcterms:modified>
</cp:coreProperties>
</file>