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32" r:id="rId3"/>
    <p:sldId id="749" r:id="rId4"/>
    <p:sldId id="628" r:id="rId5"/>
    <p:sldId id="627" r:id="rId7"/>
    <p:sldId id="629" r:id="rId8"/>
    <p:sldId id="623" r:id="rId9"/>
    <p:sldId id="624" r:id="rId10"/>
    <p:sldId id="622" r:id="rId11"/>
    <p:sldId id="626" r:id="rId12"/>
    <p:sldId id="625" r:id="rId13"/>
    <p:sldId id="669" r:id="rId14"/>
    <p:sldId id="670" r:id="rId15"/>
    <p:sldId id="637" r:id="rId16"/>
    <p:sldId id="633" r:id="rId17"/>
    <p:sldId id="634" r:id="rId18"/>
    <p:sldId id="671" r:id="rId19"/>
    <p:sldId id="635" r:id="rId20"/>
    <p:sldId id="643" r:id="rId21"/>
    <p:sldId id="641" r:id="rId22"/>
    <p:sldId id="654" r:id="rId23"/>
    <p:sldId id="676" r:id="rId24"/>
    <p:sldId id="656" r:id="rId25"/>
    <p:sldId id="696" r:id="rId26"/>
    <p:sldId id="727" r:id="rId27"/>
    <p:sldId id="698" r:id="rId28"/>
    <p:sldId id="640" r:id="rId29"/>
    <p:sldId id="699" r:id="rId30"/>
    <p:sldId id="715" r:id="rId31"/>
    <p:sldId id="728" r:id="rId32"/>
    <p:sldId id="714" r:id="rId33"/>
    <p:sldId id="697" r:id="rId34"/>
    <p:sldId id="677" r:id="rId35"/>
    <p:sldId id="695" r:id="rId36"/>
    <p:sldId id="642" r:id="rId37"/>
    <p:sldId id="663" r:id="rId38"/>
    <p:sldId id="745" r:id="rId39"/>
    <p:sldId id="746" r:id="rId40"/>
    <p:sldId id="747" r:id="rId41"/>
    <p:sldId id="659" r:id="rId42"/>
    <p:sldId id="662" r:id="rId43"/>
    <p:sldId id="674" r:id="rId44"/>
    <p:sldId id="672" r:id="rId45"/>
    <p:sldId id="661" r:id="rId46"/>
    <p:sldId id="39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C15"/>
    <a:srgbClr val="F0FFF0"/>
    <a:srgbClr val="D9D9D9"/>
    <a:srgbClr val="13A286"/>
    <a:srgbClr val="297E9F"/>
    <a:srgbClr val="C1392B"/>
    <a:srgbClr val="7030A0"/>
    <a:srgbClr val="16A086"/>
    <a:srgbClr val="C3382B"/>
    <a:srgbClr val="4454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0" autoAdjust="0"/>
    <p:restoredTop sz="85762" autoAdjust="0"/>
  </p:normalViewPr>
  <p:slideViewPr>
    <p:cSldViewPr snapToGrid="0">
      <p:cViewPr varScale="1">
        <p:scale>
          <a:sx n="136" d="100"/>
          <a:sy n="136" d="100"/>
        </p:scale>
        <p:origin x="1424" y="192"/>
      </p:cViewPr>
      <p:guideLst/>
    </p:cSldViewPr>
  </p:slideViewPr>
  <p:notesTextViewPr>
    <p:cViewPr>
      <p:scale>
        <a:sx n="105" d="100"/>
        <a:sy n="10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p:txBody>
      </p:sp>
      <p:sp>
        <p:nvSpPr>
          <p:cNvPr id="120" name="Shape 12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000" dirty="0">
                <a:latin typeface="Lucida Grande"/>
                <a:ea typeface="Lucida Grande"/>
                <a:cs typeface="Lucida Grande"/>
                <a:sym typeface="Lucida Grande"/>
              </a:rPr>
              <a:t>Redis </a:t>
            </a:r>
            <a:r>
              <a:rPr lang="zh-CN" altLang="en-US" sz="1000" dirty="0">
                <a:latin typeface="Lucida Grande"/>
                <a:ea typeface="Lucida Grande"/>
                <a:cs typeface="Lucida Grande"/>
                <a:sym typeface="Lucida Grande"/>
              </a:rPr>
              <a:t>的一个字符串最大 </a:t>
            </a:r>
            <a:r>
              <a:rPr lang="en-US" altLang="zh-CN" sz="1000" dirty="0">
                <a:latin typeface="Lucida Grande"/>
                <a:ea typeface="Lucida Grande"/>
                <a:cs typeface="Lucida Grande"/>
                <a:sym typeface="Lucida Grande"/>
              </a:rPr>
              <a:t>512M</a:t>
            </a:r>
            <a:endParaRPr lang="en-US" altLang="zh-CN" sz="1000" dirty="0">
              <a:latin typeface="Lucida Grande"/>
              <a:ea typeface="Lucida Grande"/>
              <a:cs typeface="Lucida Grande"/>
              <a:sym typeface="Lucida Grande"/>
            </a:endParaRPr>
          </a:p>
          <a:p>
            <a:endParaRPr lang="en-US" altLang="zh-CN" sz="1000" dirty="0">
              <a:latin typeface="Lucida Grande"/>
              <a:ea typeface="Lucida Grande"/>
              <a:cs typeface="Lucida Grande"/>
              <a:sym typeface="Lucida Grande"/>
            </a:endParaRPr>
          </a:p>
          <a:p>
            <a:r>
              <a:rPr lang="zh-CN" altLang="en-US" sz="1000" dirty="0">
                <a:latin typeface="Lucida Grande"/>
                <a:ea typeface="Lucida Grande"/>
                <a:cs typeface="Lucida Grande"/>
                <a:sym typeface="Lucida Grande"/>
              </a:rPr>
              <a:t>一个二级数据结构（比如 </a:t>
            </a:r>
            <a:r>
              <a:rPr lang="en-US" altLang="zh-CN" sz="1000" dirty="0">
                <a:latin typeface="Lucida Grande"/>
                <a:ea typeface="Lucida Grande"/>
                <a:cs typeface="Lucida Grande"/>
                <a:sym typeface="Lucida Grande"/>
              </a:rPr>
              <a:t>hash</a:t>
            </a:r>
            <a:r>
              <a:rPr lang="zh-CN" altLang="en-US" sz="1000" dirty="0">
                <a:latin typeface="Lucida Grande"/>
                <a:ea typeface="Lucida Grande"/>
                <a:cs typeface="Lucida Grande"/>
                <a:sym typeface="Lucida Grande"/>
              </a:rPr>
              <a:t>、</a:t>
            </a:r>
            <a:r>
              <a:rPr lang="en-US" altLang="zh-CN" sz="1000" dirty="0">
                <a:latin typeface="Lucida Grande"/>
                <a:ea typeface="Lucida Grande"/>
                <a:cs typeface="Lucida Grande"/>
                <a:sym typeface="Lucida Grande"/>
              </a:rPr>
              <a:t>list</a:t>
            </a:r>
            <a:r>
              <a:rPr lang="zh-CN" altLang="en-US" sz="1000" dirty="0">
                <a:latin typeface="Lucida Grande"/>
                <a:ea typeface="Lucida Grande"/>
                <a:cs typeface="Lucida Grande"/>
                <a:sym typeface="Lucida Grande"/>
              </a:rPr>
              <a:t>、</a:t>
            </a:r>
            <a:r>
              <a:rPr lang="en-US" altLang="zh-CN" sz="1000" dirty="0">
                <a:latin typeface="Lucida Grande"/>
                <a:ea typeface="Lucida Grande"/>
                <a:cs typeface="Lucida Grande"/>
                <a:sym typeface="Lucida Grande"/>
              </a:rPr>
              <a:t>set </a:t>
            </a:r>
            <a:r>
              <a:rPr lang="zh-CN" altLang="en-US" sz="1000" dirty="0">
                <a:latin typeface="Lucida Grande"/>
                <a:ea typeface="Lucida Grande"/>
                <a:cs typeface="Lucida Grande"/>
                <a:sym typeface="Lucida Grande"/>
              </a:rPr>
              <a:t>、</a:t>
            </a:r>
            <a:r>
              <a:rPr lang="en-US" altLang="zh-CN" sz="1000" dirty="0" err="1">
                <a:latin typeface="Lucida Grande"/>
                <a:ea typeface="Lucida Grande"/>
                <a:cs typeface="Lucida Grande"/>
                <a:sym typeface="Lucida Grande"/>
              </a:rPr>
              <a:t>zset</a:t>
            </a:r>
            <a:r>
              <a:rPr lang="zh-CN" altLang="en-US" sz="1000" dirty="0">
                <a:latin typeface="Lucida Grande"/>
                <a:ea typeface="Lucida Grande"/>
                <a:cs typeface="Lucida Grande"/>
                <a:sym typeface="Lucida Grande"/>
              </a:rPr>
              <a:t>）大概可以存</a:t>
            </a:r>
            <a:r>
              <a:rPr lang="en-US" altLang="zh-CN" sz="1000" dirty="0">
                <a:latin typeface="Lucida Grande"/>
                <a:ea typeface="Lucida Grande"/>
                <a:cs typeface="Lucida Grande"/>
                <a:sym typeface="Lucida Grande"/>
              </a:rPr>
              <a:t>40</a:t>
            </a:r>
            <a:r>
              <a:rPr lang="zh-CN" altLang="en-US" sz="1000" dirty="0">
                <a:latin typeface="Lucida Grande"/>
                <a:ea typeface="Lucida Grande"/>
                <a:cs typeface="Lucida Grande"/>
                <a:sym typeface="Lucida Grande"/>
              </a:rPr>
              <a:t>亿数据（</a:t>
            </a:r>
            <a:r>
              <a:rPr lang="en-US" altLang="zh-CN" sz="1000" dirty="0">
                <a:latin typeface="Lucida Grande"/>
                <a:ea typeface="Lucida Grande"/>
                <a:cs typeface="Lucida Grande"/>
                <a:sym typeface="Lucida Grande"/>
              </a:rPr>
              <a:t>2^32-1</a:t>
            </a:r>
            <a:r>
              <a:rPr lang="zh-CN" altLang="en-US" sz="1000" dirty="0">
                <a:latin typeface="Lucida Grande"/>
                <a:ea typeface="Lucida Grande"/>
                <a:cs typeface="Lucida Grande"/>
                <a:sym typeface="Lucida Grande"/>
              </a:rPr>
              <a:t>）</a:t>
            </a:r>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000" dirty="0">
              <a:latin typeface="Lucida Grande"/>
              <a:ea typeface="Lucida Grande"/>
              <a:cs typeface="Lucida Grande"/>
              <a:sym typeface="Lucida Grande"/>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17" name="图片 1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151" y="0"/>
            <a:ext cx="12249151"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809981" y="1155700"/>
            <a:ext cx="8399887" cy="863600"/>
          </a:xfrm>
        </p:spPr>
        <p:txBody>
          <a:bodyPr/>
          <a:lstStyle>
            <a:lvl1pPr>
              <a:defRPr kumimoji="1" lang="zh-CN" altLang="en-US" sz="4000" b="1" kern="1200" dirty="0">
                <a:solidFill>
                  <a:schemeClr val="bg1"/>
                </a:solidFill>
                <a:latin typeface="微软雅黑" panose="020B0503020204020204" charset="-122"/>
                <a:ea typeface="微软雅黑" panose="020B0503020204020204" charset="-122"/>
                <a:cs typeface="YaHei IKEA"/>
              </a:defRPr>
            </a:lvl1pPr>
          </a:lstStyle>
          <a:p>
            <a:r>
              <a:rPr kumimoji="1" lang="zh-CN" altLang="en-US" dirty="0"/>
              <a:t>单击此处编辑母版标题样式</a:t>
            </a:r>
            <a:endParaRPr kumimoji="1" lang="zh-CN" altLang="en-US" dirty="0"/>
          </a:p>
        </p:txBody>
      </p:sp>
      <p:sp>
        <p:nvSpPr>
          <p:cNvPr id="3" name="副标题 2"/>
          <p:cNvSpPr>
            <a:spLocks noGrp="1"/>
          </p:cNvSpPr>
          <p:nvPr>
            <p:ph type="subTitle" idx="1"/>
          </p:nvPr>
        </p:nvSpPr>
        <p:spPr>
          <a:xfrm>
            <a:off x="2809980" y="2324100"/>
            <a:ext cx="8534400" cy="863600"/>
          </a:xfrm>
        </p:spPr>
        <p:txBody>
          <a:bodyPr>
            <a:normAutofit/>
          </a:bodyPr>
          <a:lstStyle>
            <a:lvl1pPr marL="0" indent="0" algn="l">
              <a:buNone/>
              <a:defRPr kumimoji="1" lang="zh-CN" altLang="en-US" sz="3200" kern="1200" dirty="0">
                <a:solidFill>
                  <a:srgbClr val="FFFFFF"/>
                </a:solidFill>
                <a:latin typeface="微软雅黑" panose="020B0503020204020204" charset="-122"/>
                <a:ea typeface="微软雅黑" panose="020B0503020204020204" charset="-122"/>
                <a:cs typeface="YaHei IK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a:t>单击此处编辑母版副标题样式</a:t>
            </a:r>
            <a:endParaRPr kumimoji="1" lang="zh-CN" altLang="en-US" dirty="0"/>
          </a:p>
        </p:txBody>
      </p:sp>
      <p:sp>
        <p:nvSpPr>
          <p:cNvPr id="15" name="文本占位符 19"/>
          <p:cNvSpPr>
            <a:spLocks noGrp="1"/>
          </p:cNvSpPr>
          <p:nvPr>
            <p:ph type="body" sz="quarter" idx="13" hasCustomPrompt="1"/>
          </p:nvPr>
        </p:nvSpPr>
        <p:spPr>
          <a:xfrm>
            <a:off x="2809980" y="3611480"/>
            <a:ext cx="4328695" cy="851568"/>
          </a:xfrm>
        </p:spPr>
        <p:txBody>
          <a:bodyPr>
            <a:normAutofit/>
          </a:bodyPr>
          <a:lstStyle>
            <a:lvl1pPr marL="0" indent="0" algn="l" defTabSz="457200" rtl="0" eaLnBrk="1" latinLnBrk="0" hangingPunct="1">
              <a:spcBef>
                <a:spcPts val="600"/>
              </a:spcBef>
              <a:buNone/>
              <a:defRPr kumimoji="1" lang="zh-CN" altLang="en-US" sz="2000" kern="1200" dirty="0" smtClean="0">
                <a:solidFill>
                  <a:srgbClr val="FFFFFF"/>
                </a:solidFill>
                <a:latin typeface="微软雅黑" panose="020B0503020204020204" charset="-122"/>
                <a:ea typeface="微软雅黑" panose="020B0503020204020204" charset="-122"/>
                <a:cs typeface="YaHei IKEA"/>
              </a:defRPr>
            </a:lvl1pPr>
          </a:lstStyle>
          <a:p>
            <a:pPr lvl="0"/>
            <a:r>
              <a:rPr lang="zh-CN" altLang="en-US" dirty="0"/>
              <a:t>更改部门和时间</a:t>
            </a:r>
            <a:endParaRPr lang="en-US" altLang="zh-CN" dirty="0"/>
          </a:p>
        </p:txBody>
      </p:sp>
      <p:sp>
        <p:nvSpPr>
          <p:cNvPr id="16" name="文本占位符 19"/>
          <p:cNvSpPr>
            <a:spLocks noGrp="1"/>
          </p:cNvSpPr>
          <p:nvPr>
            <p:ph type="body" sz="quarter" idx="14" hasCustomPrompt="1"/>
          </p:nvPr>
        </p:nvSpPr>
        <p:spPr>
          <a:xfrm>
            <a:off x="9948655" y="3611480"/>
            <a:ext cx="1561995" cy="417595"/>
          </a:xfrm>
        </p:spPr>
        <p:txBody>
          <a:bodyPr>
            <a:normAutofit/>
          </a:bodyPr>
          <a:lstStyle>
            <a:lvl1pPr marL="0" indent="0" algn="ctr" defTabSz="457200" rtl="0" eaLnBrk="1" latinLnBrk="0" hangingPunct="1">
              <a:spcBef>
                <a:spcPts val="600"/>
              </a:spcBef>
              <a:buNone/>
              <a:defRPr kumimoji="1" lang="zh-CN" altLang="en-US" sz="2000" kern="1200" dirty="0" smtClean="0">
                <a:solidFill>
                  <a:srgbClr val="FFFFFF"/>
                </a:solidFill>
                <a:latin typeface="微软雅黑" panose="020B0503020204020204" charset="-122"/>
                <a:ea typeface="微软雅黑" panose="020B0503020204020204" charset="-122"/>
                <a:cs typeface="YaHei IKEA"/>
              </a:defRPr>
            </a:lvl1pPr>
          </a:lstStyle>
          <a:p>
            <a:pPr lvl="0"/>
            <a:r>
              <a:rPr lang="zh-CN" altLang="en-US" dirty="0"/>
              <a:t>更改姓名</a:t>
            </a:r>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cstate="email"/>
          <a:stretch>
            <a:fillRect/>
          </a:stretch>
        </p:blipFill>
        <p:spPr>
          <a:xfrm>
            <a:off x="0" y="0"/>
            <a:ext cx="12192000" cy="6858000"/>
          </a:xfrm>
          <a:prstGeom prst="rect">
            <a:avLst/>
          </a:prstGeom>
        </p:spPr>
      </p:pic>
      <p:pic>
        <p:nvPicPr>
          <p:cNvPr id="8" name="图片 7"/>
          <p:cNvPicPr>
            <a:picLocks noChangeAspect="1"/>
          </p:cNvPicPr>
          <p:nvPr userDrawn="1"/>
        </p:nvPicPr>
        <p:blipFill>
          <a:blip r:embed="rId3"/>
          <a:stretch>
            <a:fillRect/>
          </a:stretch>
        </p:blipFill>
        <p:spPr>
          <a:xfrm>
            <a:off x="10277382" y="98238"/>
            <a:ext cx="1704872" cy="583079"/>
          </a:xfrm>
          <a:prstGeom prst="rect">
            <a:avLst/>
          </a:prstGeom>
        </p:spPr>
      </p:pic>
      <p:sp>
        <p:nvSpPr>
          <p:cNvPr id="16" name="标题 15"/>
          <p:cNvSpPr>
            <a:spLocks noGrp="1"/>
          </p:cNvSpPr>
          <p:nvPr>
            <p:ph type="title"/>
          </p:nvPr>
        </p:nvSpPr>
        <p:spPr>
          <a:xfrm>
            <a:off x="614218" y="152007"/>
            <a:ext cx="8753717" cy="583080"/>
          </a:xfrm>
        </p:spPr>
        <p:txBody>
          <a:bodyPr>
            <a:noAutofit/>
          </a:bodyPr>
          <a:lstStyle>
            <a:lvl1pPr>
              <a:defRPr sz="3200" b="1">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内容占位符 2"/>
          <p:cNvSpPr>
            <a:spLocks noGrp="1"/>
          </p:cNvSpPr>
          <p:nvPr>
            <p:ph sz="quarter" idx="10"/>
          </p:nvPr>
        </p:nvSpPr>
        <p:spPr>
          <a:xfrm>
            <a:off x="1123156" y="1249399"/>
            <a:ext cx="9945688" cy="50942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结尾">
    <p:spTree>
      <p:nvGrpSpPr>
        <p:cNvPr id="1" name=""/>
        <p:cNvGrpSpPr/>
        <p:nvPr/>
      </p:nvGrpSpPr>
      <p:grpSpPr>
        <a:xfrm>
          <a:off x="0" y="0"/>
          <a:ext cx="0" cy="0"/>
          <a:chOff x="0" y="0"/>
          <a:chExt cx="0" cy="0"/>
        </a:xfrm>
      </p:grpSpPr>
      <p:pic>
        <p:nvPicPr>
          <p:cNvPr id="6" name="图片 5" descr="20160601_PPT-15.png"/>
          <p:cNvPicPr>
            <a:picLocks noChangeAspect="1"/>
          </p:cNvPicPr>
          <p:nvPr userDrawn="1"/>
        </p:nvPicPr>
        <p:blipFill>
          <a:blip r:embed="rId2" cstate="email"/>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76A2D-A3F0-47DD-B7A9-90BCD9BF8DF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FD7F9-8D41-445E-89BC-468BD16790F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3.emf"/><Relationship Id="rId4" Type="http://schemas.openxmlformats.org/officeDocument/2006/relationships/oleObject" Target="../embeddings/oleObject2.bin"/><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5.bin"/><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latin typeface="微软雅黑" panose="020B0503020204020204" charset="-122"/>
                <a:ea typeface="微软雅黑" panose="020B0503020204020204" charset="-122"/>
                <a:sym typeface="微软雅黑" panose="020B0503020204020204" charset="-122"/>
              </a:rPr>
              <a:t>Mysql</a:t>
            </a:r>
            <a:r>
              <a:rPr dirty="0">
                <a:latin typeface="微软雅黑" panose="020B0503020204020204" charset="-122"/>
                <a:ea typeface="微软雅黑" panose="020B0503020204020204" charset="-122"/>
                <a:sym typeface="微软雅黑" panose="020B0503020204020204" charset="-122"/>
              </a:rPr>
              <a:t>锁的分类及使用</a:t>
            </a:r>
            <a:endParaRPr dirty="0">
              <a:latin typeface="微软雅黑" panose="020B0503020204020204" charset="-122"/>
              <a:ea typeface="微软雅黑" panose="020B0503020204020204" charset="-122"/>
              <a:sym typeface="微软雅黑" panose="020B0503020204020204" charset="-122"/>
            </a:endParaRPr>
          </a:p>
        </p:txBody>
      </p:sp>
      <p:sp>
        <p:nvSpPr>
          <p:cNvPr id="6" name="文本占位符 5"/>
          <p:cNvSpPr>
            <a:spLocks noGrp="1"/>
          </p:cNvSpPr>
          <p:nvPr>
            <p:ph type="body" sz="quarter" idx="13"/>
          </p:nvPr>
        </p:nvSpPr>
        <p:spPr/>
        <p:txBody>
          <a:bodyPr/>
          <a:lstStyle/>
          <a:p>
            <a:r>
              <a:rPr lang="zh-CN" altLang="en-US" dirty="0">
                <a:latin typeface="微软雅黑" panose="020B0503020204020204" charset="-122"/>
                <a:ea typeface="微软雅黑" panose="020B0503020204020204" charset="-122"/>
              </a:rPr>
              <a:t>金融</a:t>
            </a:r>
            <a:r>
              <a:rPr lang="en-US" altLang="zh-CN" dirty="0">
                <a:latin typeface="微软雅黑" panose="020B0503020204020204" charset="-122"/>
                <a:ea typeface="微软雅黑" panose="020B0503020204020204" charset="-122"/>
              </a:rPr>
              <a:t> | </a:t>
            </a:r>
            <a:r>
              <a:rPr lang="zh-CN" altLang="en-US" dirty="0">
                <a:latin typeface="微软雅黑" panose="020B0503020204020204" charset="-122"/>
                <a:ea typeface="微软雅黑" panose="020B0503020204020204" charset="-122"/>
              </a:rPr>
              <a:t>技术中心 </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平台技术部</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2021</a:t>
            </a:r>
            <a:r>
              <a:rPr lang="zh-CN" altLang="en-US" dirty="0">
                <a:latin typeface="微软雅黑" panose="020B0503020204020204" charset="-122"/>
                <a:ea typeface="微软雅黑" panose="020B0503020204020204" charset="-122"/>
              </a:rPr>
              <a:t>年</a:t>
            </a:r>
            <a:r>
              <a:rPr lang="en-US" altLang="zh-CN" dirty="0">
                <a:latin typeface="微软雅黑" panose="020B0503020204020204" charset="-122"/>
                <a:ea typeface="微软雅黑" panose="020B0503020204020204" charset="-122"/>
              </a:rPr>
              <a:t>6</a:t>
            </a:r>
            <a:r>
              <a:rPr lang="zh-CN" altLang="en-US" dirty="0">
                <a:latin typeface="微软雅黑" panose="020B0503020204020204" charset="-122"/>
                <a:ea typeface="微软雅黑" panose="020B0503020204020204" charset="-122"/>
              </a:rPr>
              <a:t>月</a:t>
            </a:r>
            <a:r>
              <a:rPr lang="en-US" altLang="zh-CN" dirty="0">
                <a:latin typeface="微软雅黑" panose="020B0503020204020204" charset="-122"/>
                <a:ea typeface="微软雅黑" panose="020B0503020204020204" charset="-122"/>
              </a:rPr>
              <a:t>14</a:t>
            </a:r>
            <a:r>
              <a:rPr lang="zh-CN" altLang="en-US" dirty="0">
                <a:latin typeface="微软雅黑" panose="020B0503020204020204" charset="-122"/>
                <a:ea typeface="微软雅黑" panose="020B0503020204020204" charset="-122"/>
              </a:rPr>
              <a:t>日</a:t>
            </a:r>
            <a:endParaRPr lang="en-US" altLang="zh-CN" dirty="0">
              <a:latin typeface="微软雅黑" panose="020B0503020204020204" charset="-122"/>
              <a:ea typeface="微软雅黑" panose="020B0503020204020204" charset="-122"/>
            </a:endParaRPr>
          </a:p>
        </p:txBody>
      </p:sp>
      <p:sp>
        <p:nvSpPr>
          <p:cNvPr id="7" name="文本占位符 6"/>
          <p:cNvSpPr>
            <a:spLocks noGrp="1"/>
          </p:cNvSpPr>
          <p:nvPr>
            <p:ph type="body" sz="quarter" idx="14"/>
          </p:nvPr>
        </p:nvSpPr>
        <p:spPr>
          <a:xfrm>
            <a:off x="9629775" y="3611480"/>
            <a:ext cx="2057400" cy="417595"/>
          </a:xfrm>
        </p:spPr>
        <p:txBody>
          <a:bodyPr anchor="ctr">
            <a:normAutofit/>
          </a:bodyPr>
          <a:lstStyle/>
          <a:p>
            <a:r>
              <a:rPr lang="zh-CN" altLang="en-US" dirty="0">
                <a:latin typeface="微软雅黑" panose="020B0503020204020204" charset="-122"/>
                <a:ea typeface="微软雅黑" panose="020B0503020204020204" charset="-122"/>
              </a:rPr>
              <a:t>分享人：吕东杰</a:t>
            </a:r>
            <a:endParaRPr lang="en-US" altLang="zh-CN" dirty="0">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err="1"/>
              <a:t>事务分类</a:t>
            </a:r>
            <a:r>
              <a:rPr lang="en-US" altLang="zh-CN" dirty="0" err="1"/>
              <a:t>-</a:t>
            </a:r>
            <a:r>
              <a:rPr lang="zh-CN" altLang="en-US" dirty="0" err="1">
                <a:solidFill>
                  <a:srgbClr val="FF0000"/>
                </a:solidFill>
              </a:rPr>
              <a:t>分布式事务</a:t>
            </a:r>
            <a:endParaRPr lang="zh-CN" altLang="en-US" dirty="0" err="1">
              <a:solidFill>
                <a:srgbClr val="FF0000"/>
              </a:solidFill>
            </a:endParaRPr>
          </a:p>
        </p:txBody>
      </p:sp>
      <p:sp>
        <p:nvSpPr>
          <p:cNvPr id="3" name="内容占位符 2"/>
          <p:cNvSpPr>
            <a:spLocks noGrp="1"/>
          </p:cNvSpPr>
          <p:nvPr>
            <p:ph sz="quarter" idx="10"/>
          </p:nvPr>
        </p:nvSpPr>
        <p:spPr>
          <a:xfrm>
            <a:off x="614045" y="970280"/>
            <a:ext cx="11273155" cy="1187450"/>
          </a:xfrm>
        </p:spPr>
        <p:txBody>
          <a:bodyPr>
            <a:normAutofit/>
          </a:bodyPr>
          <a:lstStyle/>
          <a:p>
            <a:pPr lvl="1"/>
            <a:r>
              <a:rPr lang="zh-CN" altLang="en-US" sz="2000" dirty="0">
                <a:latin typeface="微软雅黑 Light" panose="020B0502040204020203" pitchFamily="34" charset="-122"/>
                <a:ea typeface="微软雅黑 Light" panose="020B0502040204020203" pitchFamily="34" charset="-122"/>
                <a:cs typeface="Lucida Grande"/>
                <a:sym typeface="Lucida Grande"/>
              </a:rPr>
              <a:t>在分布式环境下运行的扁平事务，允许多个独立事务资源参与到一个全局事务中</a:t>
            </a:r>
            <a:endParaRPr lang="zh-CN" altLang="en-US" sz="2000" dirty="0">
              <a:latin typeface="微软雅黑 Light" panose="020B0502040204020203" pitchFamily="34" charset="-122"/>
              <a:ea typeface="微软雅黑 Light" panose="020B0502040204020203" pitchFamily="34" charset="-122"/>
              <a:cs typeface="Lucida Grande"/>
              <a:sym typeface="Lucida Grande"/>
            </a:endParaRPr>
          </a:p>
          <a:p>
            <a:pPr lvl="1"/>
            <a:endParaRPr lang="en-US" altLang="zh-CN" sz="2000" dirty="0">
              <a:latin typeface="微软雅黑 Light" panose="020B0502040204020203" pitchFamily="34" charset="-122"/>
              <a:ea typeface="微软雅黑 Light" panose="020B0502040204020203" pitchFamily="34" charset="-122"/>
              <a:cs typeface="Lucida Grande"/>
              <a:sym typeface="Lucida Grande"/>
            </a:endParaRPr>
          </a:p>
          <a:p>
            <a:pPr lvl="1"/>
            <a:r>
              <a:rPr lang="en-US" altLang="zh-CN" sz="2000" dirty="0">
                <a:latin typeface="微软雅黑 Light" panose="020B0502040204020203" pitchFamily="34" charset="-122"/>
                <a:ea typeface="微软雅黑 Light" panose="020B0502040204020203" pitchFamily="34" charset="-122"/>
                <a:cs typeface="Lucida Grande"/>
                <a:sym typeface="Lucida Grande"/>
              </a:rPr>
              <a:t>Innodb </a:t>
            </a:r>
            <a:r>
              <a:rPr lang="zh-CN" altLang="en-US" sz="2000" dirty="0">
                <a:latin typeface="微软雅黑 Light" panose="020B0502040204020203" pitchFamily="34" charset="-122"/>
                <a:ea typeface="微软雅黑 Light" panose="020B0502040204020203" pitchFamily="34" charset="-122"/>
                <a:cs typeface="Lucida Grande"/>
                <a:sym typeface="Lucida Grande"/>
              </a:rPr>
              <a:t>提供了对</a:t>
            </a:r>
            <a:r>
              <a:rPr lang="en-US" altLang="zh-CN" sz="2000" dirty="0">
                <a:latin typeface="微软雅黑 Light" panose="020B0502040204020203" pitchFamily="34" charset="-122"/>
                <a:ea typeface="微软雅黑 Light" panose="020B0502040204020203" pitchFamily="34" charset="-122"/>
                <a:cs typeface="Lucida Grande"/>
                <a:sym typeface="Lucida Grande"/>
              </a:rPr>
              <a:t>XA</a:t>
            </a:r>
            <a:r>
              <a:rPr lang="zh-CN" altLang="en-US" sz="2000" dirty="0">
                <a:latin typeface="微软雅黑 Light" panose="020B0502040204020203" pitchFamily="34" charset="-122"/>
                <a:ea typeface="微软雅黑 Light" panose="020B0502040204020203" pitchFamily="34" charset="-122"/>
                <a:cs typeface="Lucida Grande"/>
                <a:sym typeface="Lucida Grande"/>
              </a:rPr>
              <a:t>事务的支持，并通过</a:t>
            </a:r>
            <a:r>
              <a:rPr lang="en-US" altLang="zh-CN" sz="2000" dirty="0">
                <a:latin typeface="微软雅黑 Light" panose="020B0502040204020203" pitchFamily="34" charset="-122"/>
                <a:ea typeface="微软雅黑 Light" panose="020B0502040204020203" pitchFamily="34" charset="-122"/>
                <a:cs typeface="Lucida Grande"/>
                <a:sym typeface="Lucida Grande"/>
              </a:rPr>
              <a:t>XA</a:t>
            </a:r>
            <a:r>
              <a:rPr lang="zh-CN" altLang="en-US" sz="2000" dirty="0">
                <a:latin typeface="微软雅黑 Light" panose="020B0502040204020203" pitchFamily="34" charset="-122"/>
                <a:ea typeface="微软雅黑 Light" panose="020B0502040204020203" pitchFamily="34" charset="-122"/>
                <a:cs typeface="Lucida Grande"/>
                <a:sym typeface="Lucida Grande"/>
              </a:rPr>
              <a:t>来支持分布式事务的实现</a:t>
            </a:r>
            <a:endParaRPr lang="zh-CN" altLang="en-US" sz="2000" dirty="0">
              <a:latin typeface="微软雅黑 Light" panose="020B0502040204020203" pitchFamily="34" charset="-122"/>
              <a:ea typeface="微软雅黑 Light" panose="020B0502040204020203" pitchFamily="34" charset="-122"/>
              <a:cs typeface="Lucida Grande"/>
              <a:sym typeface="Lucida Grande"/>
            </a:endParaRPr>
          </a:p>
          <a:p>
            <a:pPr lvl="1"/>
            <a:endParaRPr lang="zh-CN" altLang="en-US" sz="20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2000" dirty="0">
              <a:latin typeface="微软雅黑 Light" panose="020B0502040204020203" pitchFamily="34" charset="-122"/>
              <a:ea typeface="微软雅黑 Light" panose="020B0502040204020203" pitchFamily="34" charset="-122"/>
              <a:cs typeface="Lucida Grande"/>
              <a:sym typeface="Lucida Grande"/>
            </a:endParaRPr>
          </a:p>
        </p:txBody>
      </p:sp>
      <p:pic>
        <p:nvPicPr>
          <p:cNvPr id="5" name="图片 4"/>
          <p:cNvPicPr>
            <a:picLocks noChangeAspect="1"/>
          </p:cNvPicPr>
          <p:nvPr/>
        </p:nvPicPr>
        <p:blipFill>
          <a:blip r:embed="rId1"/>
          <a:stretch>
            <a:fillRect/>
          </a:stretch>
        </p:blipFill>
        <p:spPr>
          <a:xfrm>
            <a:off x="5859780" y="2316480"/>
            <a:ext cx="6233160" cy="3550920"/>
          </a:xfrm>
          <a:prstGeom prst="rect">
            <a:avLst/>
          </a:prstGeom>
        </p:spPr>
      </p:pic>
      <p:sp>
        <p:nvSpPr>
          <p:cNvPr id="6" name="文本框 5"/>
          <p:cNvSpPr txBox="1"/>
          <p:nvPr/>
        </p:nvSpPr>
        <p:spPr>
          <a:xfrm>
            <a:off x="1242060" y="2316480"/>
            <a:ext cx="4617720" cy="2861310"/>
          </a:xfrm>
          <a:prstGeom prst="rect">
            <a:avLst/>
          </a:prstGeom>
          <a:noFill/>
        </p:spPr>
        <p:txBody>
          <a:bodyPr wrap="square" rtlCol="0">
            <a:spAutoFit/>
          </a:bodyPr>
          <a:p>
            <a:pPr marL="0" lvl="1"/>
            <a:r>
              <a:rPr lang="en-US" altLang="zh-CN" dirty="0">
                <a:latin typeface="微软雅黑 Light" panose="020B0502040204020203" pitchFamily="34" charset="-122"/>
                <a:ea typeface="微软雅黑 Light" panose="020B0502040204020203" pitchFamily="34" charset="-122"/>
                <a:cs typeface="Lucida Grande"/>
                <a:sym typeface="Lucida Grande"/>
              </a:rPr>
              <a:t>XA</a:t>
            </a:r>
            <a:r>
              <a:rPr lang="zh-CN" altLang="en-US" dirty="0">
                <a:latin typeface="微软雅黑 Light" panose="020B0502040204020203" pitchFamily="34" charset="-122"/>
                <a:ea typeface="微软雅黑 Light" panose="020B0502040204020203" pitchFamily="34" charset="-122"/>
                <a:cs typeface="Lucida Grande"/>
                <a:sym typeface="Lucida Grande"/>
              </a:rPr>
              <a:t>事务：由资源管理器、事务管理器和应用程序组成</a:t>
            </a:r>
            <a:endParaRPr lang="zh-CN" altLang="en-US" dirty="0">
              <a:latin typeface="微软雅黑 Light" panose="020B0502040204020203" pitchFamily="34" charset="-122"/>
              <a:ea typeface="微软雅黑 Light" panose="020B0502040204020203" pitchFamily="34" charset="-122"/>
              <a:cs typeface="Lucida Grande"/>
              <a:sym typeface="Lucida Grande"/>
            </a:endParaRPr>
          </a:p>
          <a:p>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资源管理器：提供访问事务资源的方法，</a:t>
            </a: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rPr>
              <a:t>mysql</a:t>
            </a: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中就是</a:t>
            </a: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rPr>
              <a:t>mysql</a:t>
            </a:r>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本身</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事务管理器：协调参与全局中的事务</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应用程序：定义事务的边界，指全局职务中的操作</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err="1"/>
              <a:t>事务分类</a:t>
            </a:r>
            <a:r>
              <a:rPr lang="en-US" altLang="zh-CN" dirty="0" err="1"/>
              <a:t>-</a:t>
            </a:r>
            <a:r>
              <a:rPr lang="zh-CN" altLang="en-US" dirty="0" err="1">
                <a:solidFill>
                  <a:srgbClr val="FF0000"/>
                </a:solidFill>
              </a:rPr>
              <a:t>分布式事务</a:t>
            </a:r>
            <a:endParaRPr lang="zh-CN" altLang="en-US" dirty="0" err="1">
              <a:solidFill>
                <a:srgbClr val="FF0000"/>
              </a:solidFill>
            </a:endParaRPr>
          </a:p>
        </p:txBody>
      </p:sp>
      <p:sp>
        <p:nvSpPr>
          <p:cNvPr id="3" name="内容占位符 2"/>
          <p:cNvSpPr>
            <a:spLocks noGrp="1"/>
          </p:cNvSpPr>
          <p:nvPr>
            <p:ph sz="quarter" idx="10"/>
          </p:nvPr>
        </p:nvSpPr>
        <p:spPr>
          <a:xfrm>
            <a:off x="614045" y="970280"/>
            <a:ext cx="11273155" cy="5537835"/>
          </a:xfrm>
        </p:spPr>
        <p:txBody>
          <a:bodyPr>
            <a:normAutofit lnSpcReduction="20000"/>
          </a:bodyPr>
          <a:lstStyle/>
          <a:p>
            <a:pPr lvl="1"/>
            <a:endParaRPr lang="zh-CN" altLang="en-US" sz="20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2000" dirty="0">
                <a:latin typeface="微软雅黑 Light" panose="020B0502040204020203" pitchFamily="34" charset="-122"/>
                <a:ea typeface="微软雅黑 Light" panose="020B0502040204020203" pitchFamily="34" charset="-122"/>
                <a:cs typeface="Lucida Grande"/>
                <a:sym typeface="Lucida Grande"/>
              </a:rPr>
              <a:t>两段式提交</a:t>
            </a:r>
            <a:endParaRPr lang="zh-CN" altLang="en-US" sz="20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16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600" dirty="0">
                <a:latin typeface="微软雅黑 Light" panose="020B0502040204020203" pitchFamily="34" charset="-122"/>
                <a:ea typeface="微软雅黑 Light" panose="020B0502040204020203" pitchFamily="34" charset="-122"/>
                <a:cs typeface="Lucida Grande"/>
                <a:sym typeface="Lucida Grande"/>
              </a:rPr>
              <a:t>第一阶段：准备阶段，所有参与事务的节点都开始准备，告诉事务管理器准备好提交了</a:t>
            </a:r>
            <a:endParaRPr lang="zh-CN" altLang="en-US" sz="16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16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600" dirty="0">
                <a:latin typeface="微软雅黑 Light" panose="020B0502040204020203" pitchFamily="34" charset="-122"/>
                <a:ea typeface="微软雅黑 Light" panose="020B0502040204020203" pitchFamily="34" charset="-122"/>
                <a:cs typeface="Lucida Grande"/>
                <a:sym typeface="Lucida Grande"/>
              </a:rPr>
              <a:t>第二阶段：提交阶段，当transaction manager确认所有参与者都ready后，向所有参与者发送commit或</a:t>
            </a:r>
            <a:r>
              <a:rPr lang="en-US" altLang="zh-CN" sz="1600" dirty="0">
                <a:latin typeface="微软雅黑 Light" panose="020B0502040204020203" pitchFamily="34" charset="-122"/>
                <a:ea typeface="微软雅黑 Light" panose="020B0502040204020203" pitchFamily="34" charset="-122"/>
                <a:cs typeface="Lucida Grande"/>
                <a:sym typeface="Lucida Grande"/>
              </a:rPr>
              <a:t>rollback</a:t>
            </a:r>
            <a:r>
              <a:rPr lang="zh-CN" altLang="en-US" sz="1600" dirty="0">
                <a:latin typeface="微软雅黑 Light" panose="020B0502040204020203" pitchFamily="34" charset="-122"/>
                <a:ea typeface="微软雅黑 Light" panose="020B0502040204020203" pitchFamily="34" charset="-122"/>
                <a:cs typeface="Lucida Grande"/>
                <a:sym typeface="Lucida Grande"/>
              </a:rPr>
              <a:t>命令</a:t>
            </a:r>
            <a:endParaRPr lang="zh-CN" altLang="en-US" sz="16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16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en-US" altLang="zh-CN" sz="1600" dirty="0">
                <a:latin typeface="微软雅黑 Light" panose="020B0502040204020203" pitchFamily="34" charset="-122"/>
                <a:ea typeface="微软雅黑 Light" panose="020B0502040204020203" pitchFamily="34" charset="-122"/>
                <a:cs typeface="Lucida Grande"/>
                <a:sym typeface="Lucida Grande"/>
              </a:rPr>
              <a:t>XA</a:t>
            </a:r>
            <a:r>
              <a:rPr lang="zh-CN" altLang="en-US" sz="1600" dirty="0">
                <a:latin typeface="微软雅黑 Light" panose="020B0502040204020203" pitchFamily="34" charset="-122"/>
                <a:ea typeface="微软雅黑 Light" panose="020B0502040204020203" pitchFamily="34" charset="-122"/>
                <a:cs typeface="Lucida Grande"/>
                <a:sym typeface="Lucida Grande"/>
              </a:rPr>
              <a:t>事务</a:t>
            </a:r>
            <a:r>
              <a:rPr lang="en-US" altLang="zh-CN" sz="1600" dirty="0">
                <a:latin typeface="微软雅黑 Light" panose="020B0502040204020203" pitchFamily="34" charset="-122"/>
                <a:ea typeface="微软雅黑 Light" panose="020B0502040204020203" pitchFamily="34" charset="-122"/>
                <a:cs typeface="Lucida Grande"/>
                <a:sym typeface="Lucida Grande"/>
              </a:rPr>
              <a:t> </a:t>
            </a:r>
            <a:r>
              <a:rPr lang="zh-CN" altLang="en-US" sz="1600" dirty="0">
                <a:latin typeface="微软雅黑 Light" panose="020B0502040204020203" pitchFamily="34" charset="-122"/>
                <a:ea typeface="微软雅黑 Light" panose="020B0502040204020203" pitchFamily="34" charset="-122"/>
                <a:cs typeface="Lucida Grande"/>
                <a:sym typeface="Lucida Grande"/>
              </a:rPr>
              <a:t>状态转换图如图所示：</a:t>
            </a:r>
            <a:endParaRPr lang="zh-CN" altLang="en-US" sz="16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400" dirty="0">
                <a:latin typeface="微软雅黑 Light" panose="020B0502040204020203" pitchFamily="34" charset="-122"/>
                <a:ea typeface="微软雅黑 Light" panose="020B0502040204020203" pitchFamily="34" charset="-122"/>
                <a:cs typeface="Lucida Grande"/>
                <a:sym typeface="Lucida Grande"/>
              </a:rPr>
              <a:t>XA START/BEGIN启动事务并定义其全局事务标识符。</a:t>
            </a:r>
            <a:endParaRPr lang="zh-CN" altLang="en-US" sz="14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9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400" dirty="0">
                <a:latin typeface="微软雅黑 Light" panose="020B0502040204020203" pitchFamily="34" charset="-122"/>
                <a:ea typeface="微软雅黑 Light" panose="020B0502040204020203" pitchFamily="34" charset="-122"/>
                <a:cs typeface="Lucida Grande"/>
                <a:sym typeface="Lucida Grande"/>
              </a:rPr>
              <a:t>XA END指定活动事务的结束。</a:t>
            </a:r>
            <a:endParaRPr lang="zh-CN" altLang="en-US" sz="14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9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400" dirty="0">
                <a:latin typeface="微软雅黑 Light" panose="020B0502040204020203" pitchFamily="34" charset="-122"/>
                <a:ea typeface="微软雅黑 Light" panose="020B0502040204020203" pitchFamily="34" charset="-122"/>
                <a:cs typeface="Lucida Grande"/>
                <a:sym typeface="Lucida Grande"/>
              </a:rPr>
              <a:t>XA PREPARE准备提交事务。</a:t>
            </a:r>
            <a:endParaRPr lang="zh-CN" altLang="en-US" sz="14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9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400" dirty="0">
                <a:latin typeface="微软雅黑 Light" panose="020B0502040204020203" pitchFamily="34" charset="-122"/>
                <a:ea typeface="微软雅黑 Light" panose="020B0502040204020203" pitchFamily="34" charset="-122"/>
                <a:cs typeface="Lucida Grande"/>
                <a:sym typeface="Lucida Grande"/>
              </a:rPr>
              <a:t>XA COMMIT [ONE PHASE]提交并终止准备好的事务。</a:t>
            </a:r>
            <a:endParaRPr lang="zh-CN" altLang="en-US" sz="14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9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400" dirty="0">
                <a:latin typeface="微软雅黑 Light" panose="020B0502040204020203" pitchFamily="34" charset="-122"/>
                <a:ea typeface="微软雅黑 Light" panose="020B0502040204020203" pitchFamily="34" charset="-122"/>
                <a:cs typeface="Lucida Grande"/>
                <a:sym typeface="Lucida Grande"/>
              </a:rPr>
              <a:t>在ONE PHASE选项的情况下，准备和提交在单步结束事务中执行。</a:t>
            </a:r>
            <a:endParaRPr lang="zh-CN" altLang="en-US" sz="14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9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400" dirty="0">
                <a:latin typeface="微软雅黑 Light" panose="020B0502040204020203" pitchFamily="34" charset="-122"/>
                <a:ea typeface="微软雅黑 Light" panose="020B0502040204020203" pitchFamily="34" charset="-122"/>
                <a:cs typeface="Lucida Grande"/>
                <a:sym typeface="Lucida Grande"/>
              </a:rPr>
              <a:t>XA ROLLBACK 回滚并终止事务。</a:t>
            </a:r>
            <a:endParaRPr lang="zh-CN" altLang="en-US" sz="14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9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400" dirty="0">
                <a:latin typeface="微软雅黑 Light" panose="020B0502040204020203" pitchFamily="34" charset="-122"/>
                <a:ea typeface="微软雅黑 Light" panose="020B0502040204020203" pitchFamily="34" charset="-122"/>
                <a:cs typeface="Lucida Grande"/>
                <a:sym typeface="Lucida Grande"/>
              </a:rPr>
              <a:t>XA RECOVER显示有关所有PREPARED事务的信息。</a:t>
            </a:r>
            <a:endParaRPr lang="zh-CN" altLang="en-US" sz="14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14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1400" dirty="0">
              <a:latin typeface="微软雅黑 Light" panose="020B0502040204020203" pitchFamily="34" charset="-122"/>
              <a:ea typeface="微软雅黑 Light" panose="020B0502040204020203" pitchFamily="34" charset="-122"/>
              <a:cs typeface="Lucida Grande"/>
              <a:sym typeface="Lucida Grande"/>
            </a:endParaRPr>
          </a:p>
          <a:p>
            <a:pPr marL="0" lvl="1" indent="0">
              <a:buNone/>
            </a:pPr>
            <a:r>
              <a:rPr lang="zh-CN" altLang="en-US" sz="1200" dirty="0">
                <a:solidFill>
                  <a:srgbClr val="FF0000"/>
                </a:solidFill>
                <a:latin typeface="微软雅黑 Light" panose="020B0502040204020203" pitchFamily="34" charset="-122"/>
                <a:ea typeface="微软雅黑 Light" panose="020B0502040204020203" pitchFamily="34" charset="-122"/>
                <a:cs typeface="Lucida Grande"/>
                <a:sym typeface="Lucida Grande"/>
              </a:rPr>
              <a:t>XA START将事务置于 ACTIVE 状态。一旦活动事务执行了所有语句，就会发出XA_END语句，将事务置于 IDLE 状态。对于 IDLE 事务，可以发出XA PREPARE或XA </a:t>
            </a:r>
            <a:endParaRPr lang="zh-CN" altLang="en-US" sz="1200" dirty="0">
              <a:solidFill>
                <a:srgbClr val="FF0000"/>
              </a:solidFill>
              <a:latin typeface="微软雅黑 Light" panose="020B0502040204020203" pitchFamily="34" charset="-122"/>
              <a:ea typeface="微软雅黑 Light" panose="020B0502040204020203" pitchFamily="34" charset="-122"/>
              <a:cs typeface="Lucida Grande"/>
              <a:sym typeface="Lucida Grande"/>
            </a:endParaRPr>
          </a:p>
          <a:p>
            <a:pPr marL="0" lvl="1" indent="0">
              <a:buNone/>
            </a:pPr>
            <a:r>
              <a:rPr lang="zh-CN" altLang="en-US" sz="1200" dirty="0">
                <a:solidFill>
                  <a:srgbClr val="FF0000"/>
                </a:solidFill>
                <a:latin typeface="微软雅黑 Light" panose="020B0502040204020203" pitchFamily="34" charset="-122"/>
                <a:ea typeface="微软雅黑 Light" panose="020B0502040204020203" pitchFamily="34" charset="-122"/>
                <a:cs typeface="Lucida Grande"/>
                <a:sym typeface="Lucida Grande"/>
              </a:rPr>
              <a:t>COMMIT ONE PHASE。XA PREPARE 将事务置于 PREPARED 状态。然而，XA COMMIT ONE PHASE准备并提交事务。对于 PREPARED XA 事务，发出XA COMMIT</a:t>
            </a:r>
            <a:endParaRPr lang="zh-CN" altLang="en-US" sz="1200" dirty="0">
              <a:solidFill>
                <a:srgbClr val="FF0000"/>
              </a:solidFill>
              <a:latin typeface="微软雅黑 Light" panose="020B0502040204020203" pitchFamily="34" charset="-122"/>
              <a:ea typeface="微软雅黑 Light" panose="020B0502040204020203" pitchFamily="34" charset="-122"/>
              <a:cs typeface="Lucida Grande"/>
              <a:sym typeface="Lucida Grande"/>
            </a:endParaRPr>
          </a:p>
          <a:p>
            <a:pPr marL="0" lvl="1" indent="0">
              <a:buNone/>
            </a:pPr>
            <a:r>
              <a:rPr lang="zh-CN" altLang="en-US" sz="1200" dirty="0">
                <a:solidFill>
                  <a:srgbClr val="FF0000"/>
                </a:solidFill>
                <a:latin typeface="微软雅黑 Light" panose="020B0502040204020203" pitchFamily="34" charset="-122"/>
                <a:ea typeface="微软雅黑 Light" panose="020B0502040204020203" pitchFamily="34" charset="-122"/>
                <a:cs typeface="Lucida Grande"/>
                <a:sym typeface="Lucida Grande"/>
              </a:rPr>
              <a:t>以提交结束事务。</a:t>
            </a:r>
            <a:endParaRPr lang="zh-CN" altLang="en-US" sz="1200" dirty="0">
              <a:solidFill>
                <a:srgbClr val="FF0000"/>
              </a:solidFill>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1200" dirty="0">
              <a:solidFill>
                <a:srgbClr val="FF0000"/>
              </a:solidFill>
              <a:latin typeface="微软雅黑 Light" panose="020B0502040204020203" pitchFamily="34" charset="-122"/>
              <a:ea typeface="微软雅黑 Light" panose="020B0502040204020203" pitchFamily="34" charset="-122"/>
              <a:cs typeface="Lucida Grande"/>
              <a:sym typeface="Lucida Grande"/>
            </a:endParaRPr>
          </a:p>
        </p:txBody>
      </p:sp>
      <p:pic>
        <p:nvPicPr>
          <p:cNvPr id="4" name="图片 3"/>
          <p:cNvPicPr>
            <a:picLocks noChangeAspect="1"/>
          </p:cNvPicPr>
          <p:nvPr/>
        </p:nvPicPr>
        <p:blipFill>
          <a:blip r:embed="rId1"/>
          <a:stretch>
            <a:fillRect/>
          </a:stretch>
        </p:blipFill>
        <p:spPr>
          <a:xfrm>
            <a:off x="7246620" y="2651760"/>
            <a:ext cx="4305300" cy="3144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err="1"/>
              <a:t>事务分类</a:t>
            </a:r>
            <a:r>
              <a:rPr lang="en-US" altLang="zh-CN" dirty="0" err="1"/>
              <a:t>-</a:t>
            </a:r>
            <a:r>
              <a:rPr lang="zh-CN" altLang="en-US" dirty="0" err="1">
                <a:solidFill>
                  <a:srgbClr val="FF0000"/>
                </a:solidFill>
              </a:rPr>
              <a:t>分布式事务</a:t>
            </a:r>
            <a:endParaRPr lang="zh-CN" altLang="en-US" dirty="0" err="1">
              <a:solidFill>
                <a:srgbClr val="FF0000"/>
              </a:solidFill>
            </a:endParaRPr>
          </a:p>
        </p:txBody>
      </p:sp>
      <p:sp>
        <p:nvSpPr>
          <p:cNvPr id="3" name="内容占位符 2"/>
          <p:cNvSpPr>
            <a:spLocks noGrp="1"/>
          </p:cNvSpPr>
          <p:nvPr>
            <p:ph sz="quarter" idx="10"/>
          </p:nvPr>
        </p:nvSpPr>
        <p:spPr>
          <a:xfrm>
            <a:off x="614045" y="970280"/>
            <a:ext cx="11273155" cy="5537835"/>
          </a:xfrm>
        </p:spPr>
        <p:txBody>
          <a:bodyPr>
            <a:normAutofit/>
          </a:bodyPr>
          <a:lstStyle/>
          <a:p>
            <a:pPr lvl="1"/>
            <a:endParaRPr lang="zh-CN" altLang="en-US" sz="2000" dirty="0">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以上介绍的是外部</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XA</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事务，除此之外</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mysql</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还存在另一种分布式事务，其在存储引擎和插件本身，又或者在存储引擎与存储引擎之间，称之为内部</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XA</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事务。</a:t>
            </a:r>
            <a:endPar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最常见的是</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binlog</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和</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innodb</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之间，主从同步时，在事务提交时先写</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binlog</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再写</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redolog,</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这个操作需要是原子的，必须同时写入。</a:t>
            </a:r>
            <a:endPar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若</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binlog</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先写了，在写入</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innodb</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时，发生宕机，那么</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slave</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可能收到</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master</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传过去的</a:t>
            </a:r>
            <a:r>
              <a:rPr lang="en-US" altLang="zh-CN"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binlog</a:t>
            </a:r>
            <a:r>
              <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rPr>
              <a:t>并执行，最终造成主从不一致，如下图：</a:t>
            </a:r>
            <a:endPar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endParaRPr>
          </a:p>
          <a:p>
            <a:pPr marL="457200" lvl="1" indent="0">
              <a:buNone/>
            </a:pPr>
            <a:endParaRPr lang="zh-CN" altLang="en-US" sz="1600" dirty="0">
              <a:solidFill>
                <a:schemeClr val="tx1"/>
              </a:solidFill>
              <a:latin typeface="微软雅黑 Light" panose="020B0502040204020203" pitchFamily="34" charset="-122"/>
              <a:ea typeface="微软雅黑 Light" panose="020B0502040204020203" pitchFamily="34" charset="-122"/>
              <a:cs typeface="Lucida Grande"/>
              <a:sym typeface="Lucida Grande"/>
            </a:endParaRPr>
          </a:p>
        </p:txBody>
      </p:sp>
      <p:pic>
        <p:nvPicPr>
          <p:cNvPr id="5" name="图片 4"/>
          <p:cNvPicPr>
            <a:picLocks noChangeAspect="1"/>
          </p:cNvPicPr>
          <p:nvPr>
            <p:custDataLst>
              <p:tags r:id="rId1"/>
            </p:custDataLst>
          </p:nvPr>
        </p:nvPicPr>
        <p:blipFill>
          <a:blip r:embed="rId2"/>
          <a:stretch>
            <a:fillRect/>
          </a:stretch>
        </p:blipFill>
        <p:spPr>
          <a:xfrm>
            <a:off x="1207770" y="3040380"/>
            <a:ext cx="4320540" cy="2453640"/>
          </a:xfrm>
          <a:prstGeom prst="rect">
            <a:avLst/>
          </a:prstGeom>
        </p:spPr>
      </p:pic>
      <p:pic>
        <p:nvPicPr>
          <p:cNvPr id="6" name="图片 5"/>
          <p:cNvPicPr>
            <a:picLocks noChangeAspect="1"/>
          </p:cNvPicPr>
          <p:nvPr/>
        </p:nvPicPr>
        <p:blipFill>
          <a:blip r:embed="rId3"/>
          <a:stretch>
            <a:fillRect/>
          </a:stretch>
        </p:blipFill>
        <p:spPr>
          <a:xfrm>
            <a:off x="6861810" y="2903220"/>
            <a:ext cx="4518660" cy="2590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err="1"/>
              <a:t>事务实现</a:t>
            </a:r>
            <a:endParaRPr lang="zh-CN" dirty="0"/>
          </a:p>
        </p:txBody>
      </p:sp>
      <p:sp>
        <p:nvSpPr>
          <p:cNvPr id="3" name="内容占位符 2"/>
          <p:cNvSpPr>
            <a:spLocks noGrp="1"/>
          </p:cNvSpPr>
          <p:nvPr>
            <p:ph sz="quarter" idx="10"/>
          </p:nvPr>
        </p:nvSpPr>
        <p:spPr>
          <a:xfrm>
            <a:off x="385618" y="977618"/>
            <a:ext cx="11272982" cy="5735995"/>
          </a:xfrm>
        </p:spPr>
        <p:txBody>
          <a:bodyPr>
            <a:normAutofit/>
          </a:bodyPr>
          <a:lstStyle/>
          <a:p>
            <a:pPr lvl="1"/>
            <a:endParaRPr lang="zh-CN" altLang="en-US" sz="2000" dirty="0">
              <a:latin typeface="微软雅黑 Light" panose="020B0502040204020203" pitchFamily="34" charset="-122"/>
              <a:ea typeface="微软雅黑 Light" panose="020B0502040204020203" pitchFamily="34" charset="-122"/>
            </a:endParaRPr>
          </a:p>
          <a:p>
            <a:pPr lvl="1"/>
            <a:r>
              <a:rPr lang="zh-CN" altLang="en-US" sz="2000" dirty="0">
                <a:latin typeface="微软雅黑 Light" panose="020B0502040204020203" pitchFamily="34" charset="-122"/>
                <a:ea typeface="微软雅黑 Light" panose="020B0502040204020203" pitchFamily="34" charset="-122"/>
              </a:rPr>
              <a:t>锁</a:t>
            </a:r>
            <a:r>
              <a:rPr lang="en-US" altLang="zh-CN" sz="2000" dirty="0">
                <a:latin typeface="微软雅黑 Light" panose="020B0502040204020203" pitchFamily="34" charset="-122"/>
                <a:ea typeface="微软雅黑 Light" panose="020B0502040204020203" pitchFamily="34" charset="-122"/>
              </a:rPr>
              <a:t>+MVCC</a:t>
            </a:r>
            <a:r>
              <a:rPr lang="zh-CN" altLang="en-US" sz="2000" dirty="0">
                <a:latin typeface="微软雅黑 Light" panose="020B0502040204020203" pitchFamily="34" charset="-122"/>
                <a:ea typeface="微软雅黑 Light" panose="020B0502040204020203" pitchFamily="34" charset="-122"/>
              </a:rPr>
              <a:t>：保证了隔离性</a:t>
            </a:r>
            <a:endParaRPr lang="zh-CN" altLang="en-US" sz="2000" dirty="0">
              <a:latin typeface="微软雅黑 Light" panose="020B0502040204020203" pitchFamily="34" charset="-122"/>
              <a:ea typeface="微软雅黑 Light" panose="020B0502040204020203" pitchFamily="34" charset="-122"/>
            </a:endParaRPr>
          </a:p>
          <a:p>
            <a:pPr lvl="1"/>
            <a:endParaRPr lang="zh-CN" altLang="en-US" sz="2000" dirty="0">
              <a:latin typeface="微软雅黑 Light" panose="020B0502040204020203" pitchFamily="34" charset="-122"/>
              <a:ea typeface="微软雅黑 Light" panose="020B0502040204020203" pitchFamily="34" charset="-122"/>
            </a:endParaRPr>
          </a:p>
          <a:p>
            <a:pPr lvl="1"/>
            <a:r>
              <a:rPr lang="en-US" altLang="zh-CN" sz="2000" dirty="0">
                <a:latin typeface="微软雅黑 Light" panose="020B0502040204020203" pitchFamily="34" charset="-122"/>
                <a:ea typeface="微软雅黑 Light" panose="020B0502040204020203" pitchFamily="34" charset="-122"/>
              </a:rPr>
              <a:t>redo log</a:t>
            </a:r>
            <a:r>
              <a:rPr lang="zh-CN" altLang="en-US"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保证了事务的原子性和持久性</a:t>
            </a:r>
            <a:endParaRPr lang="zh-CN" altLang="en-US" sz="2000" dirty="0">
              <a:latin typeface="微软雅黑 Light" panose="020B0502040204020203" pitchFamily="34" charset="-122"/>
              <a:ea typeface="微软雅黑 Light" panose="020B0502040204020203" pitchFamily="34" charset="-122"/>
            </a:endParaRPr>
          </a:p>
          <a:p>
            <a:pPr marL="457200" lvl="1" indent="0">
              <a:buNone/>
            </a:pPr>
            <a:r>
              <a:rPr lang="zh-CN" altLang="en-US" sz="2000" dirty="0">
                <a:latin typeface="微软雅黑 Light" panose="020B0502040204020203" pitchFamily="34" charset="-122"/>
                <a:ea typeface="微软雅黑 Light" panose="020B0502040204020203" pitchFamily="34" charset="-122"/>
              </a:rPr>
              <a:t> </a:t>
            </a:r>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恢复提交的事务修改的页操作，是一种物理日志</a:t>
            </a:r>
            <a:endParaRPr lang="zh-CN" altLang="en-US" sz="2000" dirty="0">
              <a:latin typeface="微软雅黑 Light" panose="020B0502040204020203" pitchFamily="34" charset="-122"/>
              <a:ea typeface="微软雅黑 Light" panose="020B0502040204020203" pitchFamily="34" charset="-122"/>
            </a:endParaRPr>
          </a:p>
          <a:p>
            <a:pPr lvl="1"/>
            <a:endParaRPr lang="zh-CN" altLang="en-US" sz="2000" dirty="0">
              <a:latin typeface="微软雅黑 Light" panose="020B0502040204020203" pitchFamily="34" charset="-122"/>
              <a:ea typeface="微软雅黑 Light" panose="020B0502040204020203" pitchFamily="34" charset="-122"/>
            </a:endParaRPr>
          </a:p>
          <a:p>
            <a:pPr lvl="1"/>
            <a:r>
              <a:rPr lang="en-US" altLang="zh-CN" sz="2000" dirty="0">
                <a:latin typeface="微软雅黑 Light" panose="020B0502040204020203" pitchFamily="34" charset="-122"/>
                <a:ea typeface="微软雅黑 Light" panose="020B0502040204020203" pitchFamily="34" charset="-122"/>
              </a:rPr>
              <a:t>undo log</a:t>
            </a:r>
            <a:r>
              <a:rPr lang="zh-CN" altLang="en-US" sz="2000" dirty="0">
                <a:latin typeface="微软雅黑 Light" panose="020B0502040204020203" pitchFamily="34" charset="-122"/>
                <a:ea typeface="微软雅黑 Light" panose="020B0502040204020203" pitchFamily="34" charset="-122"/>
              </a:rPr>
              <a:t>：保证了事务的一致性</a:t>
            </a:r>
            <a:endParaRPr lang="zh-CN" altLang="en-US" sz="2000" dirty="0">
              <a:latin typeface="微软雅黑 Light" panose="020B0502040204020203" pitchFamily="34" charset="-122"/>
              <a:ea typeface="微软雅黑 Light" panose="020B0502040204020203" pitchFamily="34" charset="-122"/>
            </a:endParaRPr>
          </a:p>
          <a:p>
            <a:pPr marL="457200" lvl="1" indent="0">
              <a:buNone/>
            </a:pPr>
            <a:r>
              <a:rPr lang="en-US" altLang="zh-CN" sz="2000" dirty="0">
                <a:latin typeface="微软雅黑 Light" panose="020B0502040204020203" pitchFamily="34" charset="-122"/>
                <a:ea typeface="微软雅黑 Light" panose="020B0502040204020203" pitchFamily="34" charset="-122"/>
              </a:rPr>
              <a:t>                     </a:t>
            </a:r>
            <a:r>
              <a:rPr lang="zh-CN" altLang="en-US" sz="2000" dirty="0">
                <a:latin typeface="微软雅黑 Light" panose="020B0502040204020203" pitchFamily="34" charset="-122"/>
                <a:ea typeface="微软雅黑 Light" panose="020B0502040204020203" pitchFamily="34" charset="-122"/>
              </a:rPr>
              <a:t>回滚记录到某个特定的版本，是一种逻辑日志</a:t>
            </a:r>
            <a:endParaRPr lang="zh-CN" altLang="en-US" sz="2000"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ym typeface="+mn-ea"/>
              </a:rPr>
              <a:t>事务并发三大问题</a:t>
            </a:r>
            <a:r>
              <a:rPr lang="en-US" altLang="zh-CN" dirty="0">
                <a:sym typeface="+mn-ea"/>
              </a:rPr>
              <a:t>-</a:t>
            </a:r>
            <a:r>
              <a:rPr lang="zh-CN" altLang="en-US" dirty="0">
                <a:solidFill>
                  <a:srgbClr val="FF0000"/>
                </a:solidFill>
                <a:sym typeface="+mn-ea"/>
              </a:rPr>
              <a:t>脏读</a:t>
            </a:r>
            <a:endParaRPr lang="zh-CN" altLang="en-US" dirty="0">
              <a:solidFill>
                <a:srgbClr val="FF0000"/>
              </a:solidFill>
              <a:sym typeface="+mn-ea"/>
            </a:endParaRPr>
          </a:p>
        </p:txBody>
      </p:sp>
      <p:sp>
        <p:nvSpPr>
          <p:cNvPr id="3" name="内容占位符 2"/>
          <p:cNvSpPr/>
          <p:nvPr>
            <p:ph sz="quarter" idx="10"/>
          </p:nvPr>
        </p:nvSpPr>
        <p:spPr/>
        <p:txBody>
          <a:bodyPr/>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一个事务读取了另一个事务未提交的数据</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aphicFrame>
        <p:nvGraphicFramePr>
          <p:cNvPr id="6" name="表格 5"/>
          <p:cNvGraphicFramePr/>
          <p:nvPr>
            <p:custDataLst>
              <p:tags r:id="rId1"/>
            </p:custDataLst>
          </p:nvPr>
        </p:nvGraphicFramePr>
        <p:xfrm>
          <a:off x="1199515" y="2194560"/>
          <a:ext cx="10157460" cy="3947160"/>
        </p:xfrm>
        <a:graphic>
          <a:graphicData uri="http://schemas.openxmlformats.org/drawingml/2006/table">
            <a:tbl>
              <a:tblPr firstRow="1" firstCol="1" lastRow="1" lastCol="1" bandRow="1" bandCol="1">
                <a:tableStyleId>{5940675A-B579-460E-94D1-54222C63F5DA}</a:tableStyleId>
              </a:tblPr>
              <a:tblGrid>
                <a:gridCol w="710565"/>
                <a:gridCol w="2641595"/>
                <a:gridCol w="3586077"/>
                <a:gridCol w="3219019"/>
              </a:tblGrid>
              <a:tr h="506730">
                <a:tc>
                  <a:txBody>
                    <a:bodyPr/>
                    <a:p>
                      <a:pPr algn="ctr">
                        <a:buNone/>
                      </a:pPr>
                      <a:r>
                        <a:rPr lang="zh-CN" altLang="en-US" sz="1600"/>
                        <a:t>步骤</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结果</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t>
                      </a:r>
                      <a:r>
                        <a:rPr lang="en-US" altLang="zh-CN" sz="1600"/>
                        <a:t>B</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6730">
                <a:tc>
                  <a:txBody>
                    <a:bodyPr/>
                    <a:p>
                      <a:pPr algn="ctr">
                        <a:buNone/>
                      </a:pPr>
                      <a:r>
                        <a:rPr lang="en-US" altLang="zh-CN" sz="1600"/>
                        <a:t>1</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begin</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6730">
                <a:tc>
                  <a:txBody>
                    <a:bodyPr/>
                    <a:p>
                      <a:pPr algn="ctr">
                        <a:buNone/>
                      </a:pPr>
                      <a:r>
                        <a:rPr lang="en-US" altLang="zh-CN" sz="1600"/>
                        <a:t>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begin</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6730">
                <a:tc>
                  <a:txBody>
                    <a:bodyPr/>
                    <a:p>
                      <a:pPr algn="ctr">
                        <a:buNone/>
                      </a:pPr>
                      <a:r>
                        <a:rPr lang="en-US" altLang="zh-CN" sz="1600"/>
                        <a:t>3</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update student set  name='小花' where id =2;</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640080">
                <a:tc>
                  <a:txBody>
                    <a:bodyPr/>
                    <a:p>
                      <a:pPr algn="ctr">
                        <a:buNone/>
                      </a:pPr>
                      <a:r>
                        <a:rPr lang="en-US" altLang="zh-CN" sz="1600"/>
                        <a:t>4</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6730">
                <a:tc>
                  <a:txBody>
                    <a:bodyPr/>
                    <a:p>
                      <a:pPr algn="ctr">
                        <a:buNone/>
                      </a:pPr>
                      <a:r>
                        <a:rPr lang="en-US" altLang="zh-CN" sz="1600"/>
                        <a:t>5</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rollback ;</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6730">
                <a:tc>
                  <a:txBody>
                    <a:bodyPr/>
                    <a:p>
                      <a:pPr algn="ctr">
                        <a:buNone/>
                      </a:pPr>
                      <a:r>
                        <a:rPr lang="en-US" altLang="zh-CN" sz="1600"/>
                        <a:t>6</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a:solidFill>
                        <a:schemeClr val="tx1"/>
                      </a:solidFill>
                      <a:prstDash val="solid"/>
                    </a:lnB>
                    <a:solidFill>
                      <a:schemeClr val="accent1">
                        <a:lumMod val="40000"/>
                        <a:lumOff val="60000"/>
                      </a:schemeClr>
                    </a:solidFill>
                  </a:tcPr>
                </a:tc>
              </a:tr>
            </a:tbl>
          </a:graphicData>
        </a:graphic>
      </p:graphicFrame>
      <p:graphicFrame>
        <p:nvGraphicFramePr>
          <p:cNvPr id="9" name="对象 8"/>
          <p:cNvGraphicFramePr/>
          <p:nvPr/>
        </p:nvGraphicFramePr>
        <p:xfrm>
          <a:off x="4799965" y="3376295"/>
          <a:ext cx="3145790" cy="382905"/>
        </p:xfrm>
        <a:graphic>
          <a:graphicData uri="http://schemas.openxmlformats.org/presentationml/2006/ole">
            <mc:AlternateContent xmlns:mc="http://schemas.openxmlformats.org/markup-compatibility/2006">
              <mc:Choice xmlns:v="urn:schemas-microsoft-com:vml" Requires="v">
                <p:oleObj spid="_x0000_s10" name="" r:id="rId2" imgW="2170430" imgH="306705" progId="Visio.Drawing.15">
                  <p:embed/>
                </p:oleObj>
              </mc:Choice>
              <mc:Fallback>
                <p:oleObj name="" r:id="rId2" imgW="2170430" imgH="306705" progId="Visio.Drawing.15">
                  <p:embed/>
                  <p:pic>
                    <p:nvPicPr>
                      <p:cNvPr id="0" name="图片 9"/>
                      <p:cNvPicPr/>
                      <p:nvPr/>
                    </p:nvPicPr>
                    <p:blipFill>
                      <a:blip r:embed="rId3"/>
                      <a:stretch>
                        <a:fillRect/>
                      </a:stretch>
                    </p:blipFill>
                    <p:spPr>
                      <a:xfrm>
                        <a:off x="4799965" y="3376295"/>
                        <a:ext cx="3145790" cy="382905"/>
                      </a:xfrm>
                      <a:prstGeom prst="rect">
                        <a:avLst/>
                      </a:prstGeom>
                    </p:spPr>
                  </p:pic>
                </p:oleObj>
              </mc:Fallback>
            </mc:AlternateContent>
          </a:graphicData>
        </a:graphic>
      </p:graphicFrame>
      <p:graphicFrame>
        <p:nvGraphicFramePr>
          <p:cNvPr id="12" name="对象 11"/>
          <p:cNvGraphicFramePr/>
          <p:nvPr/>
        </p:nvGraphicFramePr>
        <p:xfrm>
          <a:off x="4799965" y="4538345"/>
          <a:ext cx="3214370" cy="387985"/>
        </p:xfrm>
        <a:graphic>
          <a:graphicData uri="http://schemas.openxmlformats.org/presentationml/2006/ole">
            <mc:AlternateContent xmlns:mc="http://schemas.openxmlformats.org/markup-compatibility/2006">
              <mc:Choice xmlns:v="urn:schemas-microsoft-com:vml" Requires="v">
                <p:oleObj spid="_x0000_s13" name="" r:id="rId4" imgW="2245360" imgH="300990" progId="Visio.Drawing.15">
                  <p:embed/>
                </p:oleObj>
              </mc:Choice>
              <mc:Fallback>
                <p:oleObj name="" r:id="rId4" imgW="2245360" imgH="300990" progId="Visio.Drawing.15">
                  <p:embed/>
                  <p:pic>
                    <p:nvPicPr>
                      <p:cNvPr id="0" name="图片 12"/>
                      <p:cNvPicPr/>
                      <p:nvPr/>
                    </p:nvPicPr>
                    <p:blipFill>
                      <a:blip r:embed="rId5"/>
                      <a:stretch>
                        <a:fillRect/>
                      </a:stretch>
                    </p:blipFill>
                    <p:spPr>
                      <a:xfrm>
                        <a:off x="4799965" y="4538345"/>
                        <a:ext cx="3214370" cy="387985"/>
                      </a:xfrm>
                      <a:prstGeom prst="rect">
                        <a:avLst/>
                      </a:prstGeom>
                    </p:spPr>
                  </p:pic>
                </p:oleObj>
              </mc:Fallback>
            </mc:AlternateContent>
          </a:graphicData>
        </a:graphic>
      </p:graphicFrame>
      <p:graphicFrame>
        <p:nvGraphicFramePr>
          <p:cNvPr id="16" name="对象 15"/>
          <p:cNvGraphicFramePr/>
          <p:nvPr/>
        </p:nvGraphicFramePr>
        <p:xfrm>
          <a:off x="4732020" y="5614035"/>
          <a:ext cx="3213735" cy="390525"/>
        </p:xfrm>
        <a:graphic>
          <a:graphicData uri="http://schemas.openxmlformats.org/presentationml/2006/ole">
            <mc:AlternateContent xmlns:mc="http://schemas.openxmlformats.org/markup-compatibility/2006">
              <mc:Choice xmlns:v="urn:schemas-microsoft-com:vml" Requires="v">
                <p:oleObj spid="_x0000_s17" name="" r:id="rId6" imgW="2170430" imgH="306705" progId="Visio.Drawing.15">
                  <p:embed/>
                </p:oleObj>
              </mc:Choice>
              <mc:Fallback>
                <p:oleObj name="" r:id="rId6" imgW="2170430" imgH="306705" progId="Visio.Drawing.15">
                  <p:embed/>
                  <p:pic>
                    <p:nvPicPr>
                      <p:cNvPr id="0" name="图片 9"/>
                      <p:cNvPicPr/>
                      <p:nvPr/>
                    </p:nvPicPr>
                    <p:blipFill>
                      <a:blip r:embed="rId3"/>
                      <a:stretch>
                        <a:fillRect/>
                      </a:stretch>
                    </p:blipFill>
                    <p:spPr>
                      <a:xfrm>
                        <a:off x="4732020" y="5614035"/>
                        <a:ext cx="3213735" cy="39052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ym typeface="+mn-ea"/>
              </a:rPr>
              <a:t>事务并发三大问题</a:t>
            </a:r>
            <a:r>
              <a:rPr lang="en-US" altLang="zh-CN" dirty="0">
                <a:sym typeface="+mn-ea"/>
              </a:rPr>
              <a:t>-</a:t>
            </a:r>
            <a:r>
              <a:rPr lang="zh-CN" altLang="en-US" dirty="0">
                <a:solidFill>
                  <a:srgbClr val="FF0000"/>
                </a:solidFill>
                <a:sym typeface="+mn-ea"/>
              </a:rPr>
              <a:t>不可重复读</a:t>
            </a:r>
            <a:endParaRPr lang="en-US" altLang="zh-CN" dirty="0"/>
          </a:p>
        </p:txBody>
      </p:sp>
      <p:sp>
        <p:nvSpPr>
          <p:cNvPr id="3" name="内容占位符 2"/>
          <p:cNvSpPr/>
          <p:nvPr>
            <p:ph sz="quarter" idx="10"/>
          </p:nvPr>
        </p:nvSpPr>
        <p:spPr/>
        <p:txBody>
          <a:bodyPr/>
          <a:p>
            <a:pPr marL="0" indent="0">
              <a:buNone/>
            </a:pPr>
            <a:r>
              <a:rPr lang="zh-CN" altLang="en-US" sz="1800">
                <a:latin typeface="微软雅黑 Light" panose="020B0502040204020203" pitchFamily="34" charset="-122"/>
                <a:ea typeface="微软雅黑 Light" panose="020B0502040204020203" pitchFamily="34" charset="-122"/>
              </a:rPr>
              <a:t>是指在一个事务内，多次读同一数据。在这个事务还没有结束时，另外一个事务也访问该同一数据。那么，在第一个事务中的两次读数据之间，由于第二个事务的修改，那么第一个事务两次读到的的数据可能是不一样的。这样就发生了在一个事务内两次读到的数据是不一样的，因此称为是不可重复读</a:t>
            </a:r>
            <a:endParaRPr lang="zh-CN" altLang="en-US" sz="1800">
              <a:latin typeface="微软雅黑 Light" panose="020B0502040204020203" pitchFamily="34" charset="-122"/>
              <a:ea typeface="微软雅黑 Light" panose="020B0502040204020203" pitchFamily="34" charset="-122"/>
            </a:endParaRPr>
          </a:p>
        </p:txBody>
      </p:sp>
      <p:graphicFrame>
        <p:nvGraphicFramePr>
          <p:cNvPr id="6" name="表格 5"/>
          <p:cNvGraphicFramePr/>
          <p:nvPr>
            <p:custDataLst>
              <p:tags r:id="rId1"/>
            </p:custDataLst>
          </p:nvPr>
        </p:nvGraphicFramePr>
        <p:xfrm>
          <a:off x="1123315" y="2736215"/>
          <a:ext cx="10157460" cy="3333115"/>
        </p:xfrm>
        <a:graphic>
          <a:graphicData uri="http://schemas.openxmlformats.org/drawingml/2006/table">
            <a:tbl>
              <a:tblPr firstRow="1" firstCol="1" lastRow="1" lastCol="1" bandRow="1" bandCol="1">
                <a:tableStyleId>{5940675A-B579-460E-94D1-54222C63F5DA}</a:tableStyleId>
              </a:tblPr>
              <a:tblGrid>
                <a:gridCol w="710565"/>
                <a:gridCol w="2641600"/>
                <a:gridCol w="3585845"/>
                <a:gridCol w="3219450"/>
              </a:tblGrid>
              <a:tr h="509270">
                <a:tc>
                  <a:txBody>
                    <a:bodyPr/>
                    <a:p>
                      <a:pPr algn="ctr">
                        <a:buNone/>
                      </a:pPr>
                      <a:r>
                        <a:rPr lang="zh-CN" altLang="en-US" sz="1600"/>
                        <a:t>步骤</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结果</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t>
                      </a:r>
                      <a:r>
                        <a:rPr lang="en-US" altLang="zh-CN" sz="1600"/>
                        <a:t>B</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8635">
                <a:tc>
                  <a:txBody>
                    <a:bodyPr/>
                    <a:p>
                      <a:pPr algn="ctr">
                        <a:buNone/>
                      </a:pPr>
                      <a:r>
                        <a:rPr lang="en-US" altLang="zh-CN" sz="1600"/>
                        <a:t>1</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begin</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81660">
                <a:tc>
                  <a:txBody>
                    <a:bodyPr/>
                    <a:p>
                      <a:pPr algn="ctr">
                        <a:buNone/>
                      </a:pPr>
                      <a:r>
                        <a:rPr lang="en-US" altLang="zh-CN" sz="1600"/>
                        <a:t>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begin</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81660">
                <a:tc>
                  <a:txBody>
                    <a:bodyPr/>
                    <a:p>
                      <a:pPr algn="ctr">
                        <a:buNone/>
                      </a:pPr>
                      <a:r>
                        <a:rPr lang="en-US" altLang="zh-CN" sz="1600"/>
                        <a:t>3</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update student set  name='小花' where id =2;</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9270">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commit</a:t>
                      </a:r>
                      <a:r>
                        <a:rPr lang="zh-CN" altLang="en-US" sz="1600"/>
                        <a:t>；</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642620">
                <a:tc>
                  <a:txBody>
                    <a:bodyPr/>
                    <a:p>
                      <a:pPr algn="ctr">
                        <a:buNone/>
                      </a:pPr>
                      <a:r>
                        <a:rPr lang="en-US" altLang="zh-CN" sz="1600"/>
                        <a:t>4</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bl>
          </a:graphicData>
        </a:graphic>
      </p:graphicFrame>
      <p:graphicFrame>
        <p:nvGraphicFramePr>
          <p:cNvPr id="9" name="对象 8"/>
          <p:cNvGraphicFramePr/>
          <p:nvPr/>
        </p:nvGraphicFramePr>
        <p:xfrm>
          <a:off x="4723765" y="3932555"/>
          <a:ext cx="3145790" cy="382905"/>
        </p:xfrm>
        <a:graphic>
          <a:graphicData uri="http://schemas.openxmlformats.org/presentationml/2006/ole">
            <mc:AlternateContent xmlns:mc="http://schemas.openxmlformats.org/markup-compatibility/2006">
              <mc:Choice xmlns:v="urn:schemas-microsoft-com:vml" Requires="v">
                <p:oleObj spid="_x0000_s10" name="" r:id="rId2" imgW="2170430" imgH="306705" progId="Visio.Drawing.15">
                  <p:embed/>
                </p:oleObj>
              </mc:Choice>
              <mc:Fallback>
                <p:oleObj name="" r:id="rId2" imgW="2170430" imgH="306705" progId="Visio.Drawing.15">
                  <p:embed/>
                  <p:pic>
                    <p:nvPicPr>
                      <p:cNvPr id="0" name="图片 9"/>
                      <p:cNvPicPr/>
                      <p:nvPr/>
                    </p:nvPicPr>
                    <p:blipFill>
                      <a:blip r:embed="rId3"/>
                      <a:stretch>
                        <a:fillRect/>
                      </a:stretch>
                    </p:blipFill>
                    <p:spPr>
                      <a:xfrm>
                        <a:off x="4723765" y="3932555"/>
                        <a:ext cx="3145790" cy="382905"/>
                      </a:xfrm>
                      <a:prstGeom prst="rect">
                        <a:avLst/>
                      </a:prstGeom>
                    </p:spPr>
                  </p:pic>
                </p:oleObj>
              </mc:Fallback>
            </mc:AlternateContent>
          </a:graphicData>
        </a:graphic>
      </p:graphicFrame>
      <p:graphicFrame>
        <p:nvGraphicFramePr>
          <p:cNvPr id="12" name="对象 11"/>
          <p:cNvGraphicFramePr/>
          <p:nvPr/>
        </p:nvGraphicFramePr>
        <p:xfrm>
          <a:off x="4655820" y="5544185"/>
          <a:ext cx="3214370" cy="387985"/>
        </p:xfrm>
        <a:graphic>
          <a:graphicData uri="http://schemas.openxmlformats.org/presentationml/2006/ole">
            <mc:AlternateContent xmlns:mc="http://schemas.openxmlformats.org/markup-compatibility/2006">
              <mc:Choice xmlns:v="urn:schemas-microsoft-com:vml" Requires="v">
                <p:oleObj spid="_x0000_s13" name="" r:id="rId4" imgW="2245360" imgH="300990" progId="Visio.Drawing.15">
                  <p:embed/>
                </p:oleObj>
              </mc:Choice>
              <mc:Fallback>
                <p:oleObj name="" r:id="rId4" imgW="2245360" imgH="300990" progId="Visio.Drawing.15">
                  <p:embed/>
                  <p:pic>
                    <p:nvPicPr>
                      <p:cNvPr id="0" name="图片 12"/>
                      <p:cNvPicPr/>
                      <p:nvPr/>
                    </p:nvPicPr>
                    <p:blipFill>
                      <a:blip r:embed="rId5"/>
                      <a:stretch>
                        <a:fillRect/>
                      </a:stretch>
                    </p:blipFill>
                    <p:spPr>
                      <a:xfrm>
                        <a:off x="4655820" y="5544185"/>
                        <a:ext cx="3214370" cy="38798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ym typeface="+mn-ea"/>
              </a:rPr>
              <a:t>事务并发三大问题</a:t>
            </a:r>
            <a:r>
              <a:rPr lang="en-US" altLang="zh-CN" dirty="0">
                <a:sym typeface="+mn-ea"/>
              </a:rPr>
              <a:t>-</a:t>
            </a:r>
            <a:r>
              <a:rPr lang="zh-CN" altLang="en-US" dirty="0">
                <a:solidFill>
                  <a:srgbClr val="FF0000"/>
                </a:solidFill>
                <a:sym typeface="+mn-ea"/>
              </a:rPr>
              <a:t>幻</a:t>
            </a:r>
            <a:r>
              <a:rPr lang="zh-CN" altLang="en-US" dirty="0">
                <a:solidFill>
                  <a:srgbClr val="FF0000"/>
                </a:solidFill>
                <a:sym typeface="+mn-ea"/>
              </a:rPr>
              <a:t>读</a:t>
            </a:r>
            <a:endParaRPr lang="en-US" altLang="zh-CN" dirty="0"/>
          </a:p>
        </p:txBody>
      </p:sp>
      <p:sp>
        <p:nvSpPr>
          <p:cNvPr id="3" name="内容占位符 2"/>
          <p:cNvSpPr/>
          <p:nvPr>
            <p:ph sz="quarter" idx="10"/>
          </p:nvPr>
        </p:nvSpPr>
        <p:spPr/>
        <p:txBody>
          <a:bodyPr/>
          <a:p>
            <a:pPr marL="0" indent="0">
              <a:buNone/>
            </a:pPr>
            <a:r>
              <a:rPr lang="zh-CN" altLang="en-US" sz="1800">
                <a:latin typeface="微软雅黑 Light" panose="020B0502040204020203" pitchFamily="34" charset="-122"/>
                <a:ea typeface="微软雅黑 Light" panose="020B0502040204020203" pitchFamily="34" charset="-122"/>
              </a:rPr>
              <a:t>在一次事务里面，多次查询之后，结果集的个数不一致的情况叫做幻读。而多或者少的那一行被叫做 幻行</a:t>
            </a:r>
            <a:endParaRPr lang="zh-CN" altLang="en-US" sz="1800">
              <a:latin typeface="微软雅黑 Light" panose="020B0502040204020203" pitchFamily="34" charset="-122"/>
              <a:ea typeface="微软雅黑 Light" panose="020B0502040204020203" pitchFamily="34" charset="-122"/>
            </a:endParaRPr>
          </a:p>
        </p:txBody>
      </p:sp>
      <p:graphicFrame>
        <p:nvGraphicFramePr>
          <p:cNvPr id="6" name="表格 5"/>
          <p:cNvGraphicFramePr/>
          <p:nvPr>
            <p:custDataLst>
              <p:tags r:id="rId1"/>
            </p:custDataLst>
          </p:nvPr>
        </p:nvGraphicFramePr>
        <p:xfrm>
          <a:off x="1123315" y="1821815"/>
          <a:ext cx="10157460" cy="3333115"/>
        </p:xfrm>
        <a:graphic>
          <a:graphicData uri="http://schemas.openxmlformats.org/drawingml/2006/table">
            <a:tbl>
              <a:tblPr firstRow="1" firstCol="1" lastRow="1" lastCol="1" bandRow="1" bandCol="1">
                <a:tableStyleId>{5940675A-B579-460E-94D1-54222C63F5DA}</a:tableStyleId>
              </a:tblPr>
              <a:tblGrid>
                <a:gridCol w="710565"/>
                <a:gridCol w="2641600"/>
                <a:gridCol w="3585845"/>
                <a:gridCol w="3219450"/>
              </a:tblGrid>
              <a:tr h="509270">
                <a:tc>
                  <a:txBody>
                    <a:bodyPr/>
                    <a:p>
                      <a:pPr algn="ctr">
                        <a:buNone/>
                      </a:pPr>
                      <a:r>
                        <a:rPr lang="zh-CN" altLang="en-US" sz="1600"/>
                        <a:t>步骤</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结果</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t>
                      </a:r>
                      <a:r>
                        <a:rPr lang="en-US" altLang="zh-CN" sz="1600"/>
                        <a:t>B</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8635">
                <a:tc>
                  <a:txBody>
                    <a:bodyPr/>
                    <a:p>
                      <a:pPr algn="ctr">
                        <a:buNone/>
                      </a:pPr>
                      <a:r>
                        <a:rPr lang="en-US" altLang="zh-CN" sz="1600"/>
                        <a:t>1</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begin</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81660">
                <a:tc>
                  <a:txBody>
                    <a:bodyPr/>
                    <a:p>
                      <a:pPr algn="ctr">
                        <a:buNone/>
                      </a:pPr>
                      <a:r>
                        <a:rPr lang="en-US" altLang="zh-CN" sz="1600"/>
                        <a:t>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&gt;1</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begin</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81660">
                <a:tc>
                  <a:txBody>
                    <a:bodyPr/>
                    <a:p>
                      <a:pPr algn="ctr">
                        <a:buNone/>
                      </a:pPr>
                      <a:r>
                        <a:rPr lang="en-US" altLang="zh-CN" sz="1600"/>
                        <a:t>3</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INSERT INTO student (id, age, name, tel, sex) VALUES (3, 20, '王五', '18001115533', 1);</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9270">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commit</a:t>
                      </a:r>
                      <a:r>
                        <a:rPr lang="zh-CN" altLang="en-US" sz="1600"/>
                        <a:t>；</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642620">
                <a:tc>
                  <a:txBody>
                    <a:bodyPr/>
                    <a:p>
                      <a:pPr algn="ctr">
                        <a:buNone/>
                      </a:pPr>
                      <a:r>
                        <a:rPr lang="en-US" altLang="zh-CN" sz="1600"/>
                        <a:t>4</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&gt;1</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bl>
          </a:graphicData>
        </a:graphic>
      </p:graphicFrame>
      <p:pic>
        <p:nvPicPr>
          <p:cNvPr id="4" name="图片 3"/>
          <p:cNvPicPr>
            <a:picLocks noChangeAspect="1"/>
          </p:cNvPicPr>
          <p:nvPr/>
        </p:nvPicPr>
        <p:blipFill>
          <a:blip r:embed="rId2"/>
          <a:stretch>
            <a:fillRect/>
          </a:stretch>
        </p:blipFill>
        <p:spPr>
          <a:xfrm>
            <a:off x="4681855" y="2941320"/>
            <a:ext cx="3040380" cy="426720"/>
          </a:xfrm>
          <a:prstGeom prst="rect">
            <a:avLst/>
          </a:prstGeom>
        </p:spPr>
      </p:pic>
      <p:pic>
        <p:nvPicPr>
          <p:cNvPr id="5" name="图片 4"/>
          <p:cNvPicPr>
            <a:picLocks noChangeAspect="1"/>
          </p:cNvPicPr>
          <p:nvPr/>
        </p:nvPicPr>
        <p:blipFill>
          <a:blip r:embed="rId3"/>
          <a:stretch>
            <a:fillRect/>
          </a:stretch>
        </p:blipFill>
        <p:spPr>
          <a:xfrm>
            <a:off x="4514850" y="4862830"/>
            <a:ext cx="3528060" cy="457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en-US" dirty="0"/>
              <a:t>Innodb</a:t>
            </a:r>
            <a:r>
              <a:rPr lang="zh-CN" altLang="en-US" dirty="0"/>
              <a:t>对事务隔离级别的支持程度</a:t>
            </a:r>
            <a:endParaRPr lang="zh-CN" altLang="en-US" dirty="0"/>
          </a:p>
        </p:txBody>
      </p:sp>
      <p:sp>
        <p:nvSpPr>
          <p:cNvPr id="3" name="内容占位符 2"/>
          <p:cNvSpPr>
            <a:spLocks noGrp="1"/>
          </p:cNvSpPr>
          <p:nvPr>
            <p:ph sz="quarter" idx="10"/>
          </p:nvPr>
        </p:nvSpPr>
        <p:spPr>
          <a:xfrm>
            <a:off x="1123156" y="1249399"/>
            <a:ext cx="10268744" cy="5253001"/>
          </a:xfrm>
        </p:spPr>
        <p:txBody>
          <a:bodyPr>
            <a:noAutofit/>
          </a:bodyPr>
          <a:lstStyle/>
          <a:p>
            <a:pPr marL="457200" lvl="1" indent="0">
              <a:buNone/>
            </a:pPr>
            <a:endParaRPr lang="en-US" altLang="zh-CN" sz="1600" dirty="0">
              <a:latin typeface="Lucida Grande"/>
              <a:ea typeface="Lucida Grande"/>
              <a:cs typeface="Lucida Grande"/>
              <a:sym typeface="Lucida Grande"/>
            </a:endParaRPr>
          </a:p>
          <a:p>
            <a:pPr marL="457200" lvl="1" indent="0">
              <a:buNone/>
            </a:pPr>
            <a:endParaRPr lang="en-US" altLang="zh-CN" sz="1600" dirty="0">
              <a:latin typeface="Lucida Grande"/>
              <a:ea typeface="Lucida Grande"/>
              <a:cs typeface="Lucida Grande"/>
              <a:sym typeface="Lucida Grande"/>
            </a:endParaRPr>
          </a:p>
          <a:p>
            <a:pPr marL="457200" lvl="1" indent="0">
              <a:buNone/>
            </a:pPr>
            <a:endParaRPr lang="zh-CN" altLang="en-US" sz="1600" dirty="0">
              <a:latin typeface="Lucida Grande"/>
              <a:ea typeface="Lucida Grande"/>
              <a:cs typeface="Lucida Grande"/>
              <a:sym typeface="Lucida Grande"/>
            </a:endParaRPr>
          </a:p>
        </p:txBody>
      </p:sp>
      <p:pic>
        <p:nvPicPr>
          <p:cNvPr id="4" name="图片 3"/>
          <p:cNvPicPr>
            <a:picLocks noChangeAspect="1"/>
          </p:cNvPicPr>
          <p:nvPr>
            <p:custDataLst>
              <p:tags r:id="rId1"/>
            </p:custDataLst>
          </p:nvPr>
        </p:nvPicPr>
        <p:blipFill>
          <a:blip r:embed="rId2"/>
          <a:stretch>
            <a:fillRect/>
          </a:stretch>
        </p:blipFill>
        <p:spPr>
          <a:xfrm>
            <a:off x="1375410" y="1844040"/>
            <a:ext cx="9441180" cy="31699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 事务隔离级别</a:t>
            </a:r>
            <a:r>
              <a:rPr lang="en-US" altLang="zh-CN" dirty="0"/>
              <a:t>-</a:t>
            </a:r>
            <a:r>
              <a:rPr lang="zh-CN" altLang="en-US" dirty="0">
                <a:solidFill>
                  <a:srgbClr val="FF0000"/>
                </a:solidFill>
              </a:rPr>
              <a:t>解决方案</a:t>
            </a:r>
            <a:endParaRPr lang="zh-CN" altLang="en-US" dirty="0">
              <a:solidFill>
                <a:srgbClr val="FF0000"/>
              </a:solidFill>
            </a:endParaRPr>
          </a:p>
        </p:txBody>
      </p:sp>
      <p:sp>
        <p:nvSpPr>
          <p:cNvPr id="5" name="内容占位符 4"/>
          <p:cNvSpPr>
            <a:spLocks noGrp="1"/>
          </p:cNvSpPr>
          <p:nvPr>
            <p:ph sz="quarter" idx="10"/>
          </p:nvPr>
        </p:nvSpPr>
        <p:spPr/>
        <p:txBody>
          <a:bodyPr/>
          <a:lstStyle/>
          <a:p>
            <a:endParaRPr lang="zh-CN" altLang="en-US" dirty="0"/>
          </a:p>
          <a:p>
            <a:r>
              <a:rPr lang="zh-CN" altLang="en-US" dirty="0"/>
              <a:t>第一种：在读取数据前，对其加锁，阻止其他事务对数据的修改（</a:t>
            </a:r>
            <a:r>
              <a:rPr lang="en-US" altLang="zh-CN" dirty="0"/>
              <a:t>LBCC</a:t>
            </a:r>
            <a:r>
              <a:rPr lang="zh-CN" altLang="en-US" dirty="0"/>
              <a:t>）</a:t>
            </a:r>
            <a:r>
              <a:rPr lang="en-US" altLang="zh-CN" dirty="0"/>
              <a:t> Lock Based Concurrency Conntrol</a:t>
            </a:r>
            <a:endParaRPr lang="en-US" altLang="zh-CN" dirty="0"/>
          </a:p>
          <a:p>
            <a:endParaRPr lang="en-US" altLang="zh-CN" dirty="0"/>
          </a:p>
          <a:p>
            <a:r>
              <a:rPr lang="zh-CN" altLang="en-US" dirty="0"/>
              <a:t>第二种：生成一个数据请求时间点的一致性数据快照，并用这个快照来提供一定级别（语句级或事务级）的一致性读取（</a:t>
            </a:r>
            <a:r>
              <a:rPr lang="en-US" altLang="zh-CN" dirty="0"/>
              <a:t>MVCC</a:t>
            </a:r>
            <a:r>
              <a:rPr lang="zh-CN" altLang="en-US" dirty="0"/>
              <a:t>）</a:t>
            </a:r>
            <a:r>
              <a:rPr lang="en-US" altLang="zh-CN" dirty="0"/>
              <a:t> Muti Version Concurrency Control</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en-US" altLang="zh-CN">
                <a:sym typeface="+mn-ea"/>
              </a:rPr>
              <a:t>Innodb </a:t>
            </a:r>
            <a:r>
              <a:rPr lang="zh-CN" altLang="en-US">
                <a:sym typeface="+mn-ea"/>
              </a:rPr>
              <a:t>锁的基本类型</a:t>
            </a:r>
            <a:endParaRPr lang="zh-CN" altLang="en-US" dirty="0"/>
          </a:p>
        </p:txBody>
      </p:sp>
      <p:sp>
        <p:nvSpPr>
          <p:cNvPr id="3" name="内容占位符 2"/>
          <p:cNvSpPr/>
          <p:nvPr>
            <p:ph sz="quarter" idx="10"/>
          </p:nvPr>
        </p:nvSpPr>
        <p:spPr/>
        <p:txBody>
          <a:bodyPr/>
          <a:p>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共享锁（行锁）</a:t>
            </a: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rPr>
              <a:t>Shared Locks</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sym typeface="+mn-ea"/>
              </a:rPr>
              <a:t>排他锁（行锁）</a:t>
            </a: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sym typeface="+mn-ea"/>
              </a:rPr>
              <a:t>Exclusive Locks</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意向共享锁（表锁）</a:t>
            </a: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rPr>
              <a:t>Intention Shared Locks</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sym typeface="+mn-ea"/>
              </a:rPr>
              <a:t>意向排他锁（表锁）</a:t>
            </a: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sym typeface="+mn-ea"/>
              </a:rPr>
              <a:t>Intention </a:t>
            </a:r>
            <a:r>
              <a:rPr lang="en-US" altLang="zh-CN">
                <a:latin typeface="微软雅黑 Light" panose="020B0502040204020203" pitchFamily="34" charset="-122"/>
                <a:ea typeface="微软雅黑 Light" panose="020B0502040204020203" pitchFamily="34" charset="-122"/>
                <a:cs typeface="微软雅黑 Light" panose="020B0502040204020203" pitchFamily="34" charset="-122"/>
                <a:sym typeface="+mn-ea"/>
              </a:rPr>
              <a:t>Exclusive Locks</a:t>
            </a:r>
            <a:endParaRPr lang="zh-CN" altLang="en-US"/>
          </a:p>
          <a:p>
            <a:pPr>
              <a:buNone/>
            </a:pPr>
            <a:endParaRPr lang="zh-CN" altLang="en-US" sz="1400">
              <a:latin typeface="微软雅黑 Light" panose="020B0502040204020203" pitchFamily="34" charset="-122"/>
              <a:ea typeface="微软雅黑 Light" panose="020B0502040204020203" pitchFamily="34" charset="-122"/>
            </a:endParaRPr>
          </a:p>
          <a:p>
            <a:pPr>
              <a:buNone/>
            </a:pPr>
            <a:r>
              <a:rPr lang="zh-CN" altLang="en-US" sz="2400">
                <a:latin typeface="微软雅黑 Light" panose="020B0502040204020203" pitchFamily="34" charset="-122"/>
                <a:ea typeface="微软雅黑 Light" panose="020B0502040204020203" pitchFamily="34" charset="-122"/>
              </a:rPr>
              <a:t>锁的兼容性如下所示：</a:t>
            </a:r>
            <a:endParaRPr lang="zh-CN" altLang="en-US" sz="2400">
              <a:latin typeface="微软雅黑 Light" panose="020B0502040204020203" pitchFamily="34" charset="-122"/>
              <a:ea typeface="微软雅黑 Light" panose="020B0502040204020203" pitchFamily="34" charset="-122"/>
            </a:endParaRPr>
          </a:p>
          <a:p>
            <a:pPr marL="0" indent="0">
              <a:buNone/>
            </a:pPr>
            <a:endParaRPr lang="zh-CN" altLang="en-US" sz="2400">
              <a:latin typeface="微软雅黑 Light" panose="020B0502040204020203" pitchFamily="34" charset="-122"/>
              <a:ea typeface="微软雅黑 Light" panose="020B0502040204020203" pitchFamily="34" charset="-122"/>
            </a:endParaRPr>
          </a:p>
        </p:txBody>
      </p:sp>
      <p:graphicFrame>
        <p:nvGraphicFramePr>
          <p:cNvPr id="5" name="表格 4"/>
          <p:cNvGraphicFramePr/>
          <p:nvPr>
            <p:custDataLst>
              <p:tags r:id="rId1"/>
            </p:custDataLst>
          </p:nvPr>
        </p:nvGraphicFramePr>
        <p:xfrm>
          <a:off x="1249680" y="4221480"/>
          <a:ext cx="8531225" cy="1981200"/>
        </p:xfrm>
        <a:graphic>
          <a:graphicData uri="http://schemas.openxmlformats.org/drawingml/2006/table">
            <a:tbl>
              <a:tblPr firstRow="1" bandRow="1">
                <a:tableStyleId>{5940675A-B579-460E-94D1-54222C63F5DA}</a:tableStyleId>
              </a:tblPr>
              <a:tblGrid>
                <a:gridCol w="1706245"/>
                <a:gridCol w="1706245"/>
                <a:gridCol w="1706245"/>
                <a:gridCol w="1706245"/>
                <a:gridCol w="1706245"/>
              </a:tblGrid>
              <a:tr h="396240">
                <a:tc>
                  <a:txBody>
                    <a:bodyPr/>
                    <a:p>
                      <a:pPr algn="ctr">
                        <a:buNone/>
                      </a:pPr>
                      <a:endParaRPr lang="zh-CN" altLang="en-US"/>
                    </a:p>
                  </a:txBody>
                  <a:tcPr anchor="ctr" anchorCtr="0"/>
                </a:tc>
                <a:tc>
                  <a:txBody>
                    <a:bodyPr/>
                    <a:p>
                      <a:pPr algn="ctr">
                        <a:buNone/>
                      </a:pPr>
                      <a:r>
                        <a:rPr lang="en-US" altLang="zh-CN"/>
                        <a:t>X</a:t>
                      </a:r>
                      <a:endParaRPr lang="en-US" altLang="zh-CN"/>
                    </a:p>
                  </a:txBody>
                  <a:tcPr anchor="ctr" anchorCtr="0"/>
                </a:tc>
                <a:tc>
                  <a:txBody>
                    <a:bodyPr/>
                    <a:p>
                      <a:pPr algn="ctr">
                        <a:buNone/>
                      </a:pPr>
                      <a:r>
                        <a:rPr lang="en-US" altLang="zh-CN" sz="1800">
                          <a:sym typeface="+mn-ea"/>
                        </a:rPr>
                        <a:t>IX</a:t>
                      </a:r>
                      <a:endParaRPr lang="zh-CN" altLang="en-US"/>
                    </a:p>
                  </a:txBody>
                  <a:tcPr anchor="ctr" anchorCtr="0"/>
                </a:tc>
                <a:tc>
                  <a:txBody>
                    <a:bodyPr/>
                    <a:p>
                      <a:pPr algn="ctr">
                        <a:buNone/>
                      </a:pPr>
                      <a:r>
                        <a:rPr lang="en-US" altLang="zh-CN" sz="1800">
                          <a:sym typeface="+mn-ea"/>
                        </a:rPr>
                        <a:t>S</a:t>
                      </a:r>
                      <a:endParaRPr lang="zh-CN" altLang="en-US"/>
                    </a:p>
                  </a:txBody>
                  <a:tcPr anchor="ctr" anchorCtr="0"/>
                </a:tc>
                <a:tc>
                  <a:txBody>
                    <a:bodyPr/>
                    <a:p>
                      <a:pPr algn="ctr">
                        <a:buNone/>
                      </a:pPr>
                      <a:r>
                        <a:rPr lang="en-US" altLang="zh-CN" sz="1800">
                          <a:sym typeface="+mn-ea"/>
                        </a:rPr>
                        <a:t>IS</a:t>
                      </a:r>
                      <a:endParaRPr lang="zh-CN" altLang="en-US"/>
                    </a:p>
                  </a:txBody>
                  <a:tcPr anchor="ctr" anchorCtr="0"/>
                </a:tc>
              </a:tr>
              <a:tr h="396240">
                <a:tc>
                  <a:txBody>
                    <a:bodyPr/>
                    <a:p>
                      <a:pPr algn="ctr">
                        <a:buNone/>
                      </a:pPr>
                      <a:r>
                        <a:rPr lang="en-US" altLang="zh-CN"/>
                        <a:t>X</a:t>
                      </a:r>
                      <a:endParaRPr lang="en-US" altLang="zh-CN"/>
                    </a:p>
                  </a:txBody>
                  <a:tcPr anchor="ctr" anchorCtr="0"/>
                </a:tc>
                <a:tc>
                  <a:txBody>
                    <a:bodyPr/>
                    <a:p>
                      <a:pPr algn="ctr">
                        <a:buNone/>
                      </a:pPr>
                      <a:r>
                        <a:rPr lang="zh-CN" altLang="en-US"/>
                        <a:t>冲突</a:t>
                      </a:r>
                      <a:endParaRPr lang="zh-CN" altLang="en-US"/>
                    </a:p>
                  </a:txBody>
                  <a:tcPr anchor="ctr" anchorCtr="0"/>
                </a:tc>
                <a:tc>
                  <a:txBody>
                    <a:bodyPr/>
                    <a:p>
                      <a:pPr algn="ctr">
                        <a:buNone/>
                      </a:pPr>
                      <a:r>
                        <a:rPr lang="zh-CN" altLang="en-US" sz="1800">
                          <a:sym typeface="+mn-ea"/>
                        </a:rPr>
                        <a:t>冲突</a:t>
                      </a:r>
                      <a:endParaRPr lang="zh-CN" altLang="en-US"/>
                    </a:p>
                  </a:txBody>
                  <a:tcPr anchor="ctr" anchorCtr="0"/>
                </a:tc>
                <a:tc>
                  <a:txBody>
                    <a:bodyPr/>
                    <a:p>
                      <a:pPr algn="ctr">
                        <a:buNone/>
                      </a:pPr>
                      <a:r>
                        <a:rPr lang="zh-CN" altLang="en-US" sz="1800">
                          <a:sym typeface="+mn-ea"/>
                        </a:rPr>
                        <a:t>冲突</a:t>
                      </a:r>
                      <a:endParaRPr lang="zh-CN" altLang="en-US"/>
                    </a:p>
                  </a:txBody>
                  <a:tcPr anchor="ctr" anchorCtr="0"/>
                </a:tc>
                <a:tc>
                  <a:txBody>
                    <a:bodyPr/>
                    <a:p>
                      <a:pPr algn="ctr">
                        <a:buNone/>
                      </a:pPr>
                      <a:r>
                        <a:rPr lang="zh-CN" altLang="en-US" sz="1800">
                          <a:sym typeface="+mn-ea"/>
                        </a:rPr>
                        <a:t>冲突</a:t>
                      </a:r>
                      <a:endParaRPr lang="zh-CN" altLang="en-US"/>
                    </a:p>
                  </a:txBody>
                  <a:tcPr anchor="ctr" anchorCtr="0"/>
                </a:tc>
              </a:tr>
              <a:tr h="396240">
                <a:tc>
                  <a:txBody>
                    <a:bodyPr/>
                    <a:p>
                      <a:pPr algn="ctr">
                        <a:buNone/>
                      </a:pPr>
                      <a:r>
                        <a:rPr lang="en-US" altLang="zh-CN"/>
                        <a:t>IX</a:t>
                      </a:r>
                      <a:endParaRPr lang="en-US" altLang="zh-CN"/>
                    </a:p>
                  </a:txBody>
                  <a:tcPr anchor="ctr" anchorCtr="0"/>
                </a:tc>
                <a:tc>
                  <a:txBody>
                    <a:bodyPr/>
                    <a:p>
                      <a:pPr algn="ctr">
                        <a:buNone/>
                      </a:pPr>
                      <a:r>
                        <a:rPr lang="zh-CN" altLang="en-US" sz="1800">
                          <a:sym typeface="+mn-ea"/>
                        </a:rPr>
                        <a:t>冲突</a:t>
                      </a:r>
                      <a:endParaRPr lang="zh-CN" altLang="en-US"/>
                    </a:p>
                  </a:txBody>
                  <a:tcPr anchor="ctr" anchorCtr="0"/>
                </a:tc>
                <a:tc>
                  <a:txBody>
                    <a:bodyPr/>
                    <a:p>
                      <a:pPr algn="ctr">
                        <a:buNone/>
                      </a:pPr>
                      <a:r>
                        <a:rPr lang="zh-CN" altLang="en-US"/>
                        <a:t>兼容</a:t>
                      </a:r>
                      <a:endParaRPr lang="zh-CN" altLang="en-US"/>
                    </a:p>
                  </a:txBody>
                  <a:tcPr anchor="ctr" anchorCtr="0"/>
                </a:tc>
                <a:tc>
                  <a:txBody>
                    <a:bodyPr/>
                    <a:p>
                      <a:pPr algn="ctr">
                        <a:buNone/>
                      </a:pPr>
                      <a:r>
                        <a:rPr lang="zh-CN" altLang="en-US" sz="1800">
                          <a:sym typeface="+mn-ea"/>
                        </a:rPr>
                        <a:t>冲突</a:t>
                      </a:r>
                      <a:endParaRPr lang="zh-CN" altLang="en-US"/>
                    </a:p>
                  </a:txBody>
                  <a:tcPr anchor="ctr" anchorCtr="0"/>
                </a:tc>
                <a:tc>
                  <a:txBody>
                    <a:bodyPr/>
                    <a:p>
                      <a:pPr algn="ctr">
                        <a:buNone/>
                      </a:pPr>
                      <a:r>
                        <a:rPr lang="zh-CN" altLang="en-US" sz="1800">
                          <a:sym typeface="+mn-ea"/>
                        </a:rPr>
                        <a:t>兼容</a:t>
                      </a:r>
                      <a:endParaRPr lang="zh-CN" altLang="en-US"/>
                    </a:p>
                  </a:txBody>
                  <a:tcPr anchor="ctr" anchorCtr="0"/>
                </a:tc>
              </a:tr>
              <a:tr h="396240">
                <a:tc>
                  <a:txBody>
                    <a:bodyPr/>
                    <a:p>
                      <a:pPr algn="ctr">
                        <a:buNone/>
                      </a:pPr>
                      <a:r>
                        <a:rPr lang="en-US" altLang="zh-CN"/>
                        <a:t>S</a:t>
                      </a:r>
                      <a:endParaRPr lang="en-US" altLang="zh-CN"/>
                    </a:p>
                  </a:txBody>
                  <a:tcPr anchor="ctr" anchorCtr="0"/>
                </a:tc>
                <a:tc>
                  <a:txBody>
                    <a:bodyPr/>
                    <a:p>
                      <a:pPr algn="ctr">
                        <a:buNone/>
                      </a:pPr>
                      <a:r>
                        <a:rPr lang="zh-CN" altLang="en-US" sz="1800">
                          <a:sym typeface="+mn-ea"/>
                        </a:rPr>
                        <a:t>冲突</a:t>
                      </a:r>
                      <a:endParaRPr lang="zh-CN" altLang="en-US"/>
                    </a:p>
                  </a:txBody>
                  <a:tcPr anchor="ctr" anchorCtr="0"/>
                </a:tc>
                <a:tc>
                  <a:txBody>
                    <a:bodyPr/>
                    <a:p>
                      <a:pPr algn="ctr">
                        <a:buNone/>
                      </a:pPr>
                      <a:r>
                        <a:rPr lang="zh-CN" altLang="en-US" sz="1800">
                          <a:sym typeface="+mn-ea"/>
                        </a:rPr>
                        <a:t>冲突</a:t>
                      </a:r>
                      <a:endParaRPr lang="zh-CN" altLang="en-US"/>
                    </a:p>
                  </a:txBody>
                  <a:tcPr anchor="ctr" anchorCtr="0"/>
                </a:tc>
                <a:tc>
                  <a:txBody>
                    <a:bodyPr/>
                    <a:p>
                      <a:pPr algn="ctr">
                        <a:buNone/>
                      </a:pPr>
                      <a:r>
                        <a:rPr lang="zh-CN" altLang="en-US" sz="1800">
                          <a:sym typeface="+mn-ea"/>
                        </a:rPr>
                        <a:t>兼容</a:t>
                      </a:r>
                      <a:endParaRPr lang="zh-CN" altLang="en-US"/>
                    </a:p>
                  </a:txBody>
                  <a:tcPr anchor="ctr" anchorCtr="0"/>
                </a:tc>
                <a:tc>
                  <a:txBody>
                    <a:bodyPr/>
                    <a:p>
                      <a:pPr algn="ctr">
                        <a:buNone/>
                      </a:pPr>
                      <a:r>
                        <a:rPr lang="zh-CN" altLang="en-US" sz="1800">
                          <a:sym typeface="+mn-ea"/>
                        </a:rPr>
                        <a:t>兼容</a:t>
                      </a:r>
                      <a:endParaRPr lang="zh-CN" altLang="en-US"/>
                    </a:p>
                  </a:txBody>
                  <a:tcPr anchor="ctr" anchorCtr="0"/>
                </a:tc>
              </a:tr>
              <a:tr h="396240">
                <a:tc>
                  <a:txBody>
                    <a:bodyPr/>
                    <a:p>
                      <a:pPr algn="ctr">
                        <a:buNone/>
                      </a:pPr>
                      <a:r>
                        <a:rPr lang="en-US" altLang="zh-CN"/>
                        <a:t>IS</a:t>
                      </a:r>
                      <a:endParaRPr lang="en-US" altLang="zh-CN"/>
                    </a:p>
                  </a:txBody>
                  <a:tcPr anchor="ctr" anchorCtr="0"/>
                </a:tc>
                <a:tc>
                  <a:txBody>
                    <a:bodyPr/>
                    <a:p>
                      <a:pPr algn="ctr">
                        <a:buNone/>
                      </a:pPr>
                      <a:r>
                        <a:rPr lang="zh-CN" altLang="en-US" sz="1800">
                          <a:sym typeface="+mn-ea"/>
                        </a:rPr>
                        <a:t>冲突</a:t>
                      </a:r>
                      <a:endParaRPr lang="zh-CN" altLang="en-US"/>
                    </a:p>
                  </a:txBody>
                  <a:tcPr anchor="ctr" anchorCtr="0"/>
                </a:tc>
                <a:tc>
                  <a:txBody>
                    <a:bodyPr/>
                    <a:p>
                      <a:pPr algn="ctr">
                        <a:buNone/>
                      </a:pPr>
                      <a:r>
                        <a:rPr lang="zh-CN" altLang="en-US" sz="1800">
                          <a:sym typeface="+mn-ea"/>
                        </a:rPr>
                        <a:t>兼容</a:t>
                      </a:r>
                      <a:endParaRPr lang="zh-CN" altLang="en-US"/>
                    </a:p>
                  </a:txBody>
                  <a:tcPr anchor="ctr" anchorCtr="0"/>
                </a:tc>
                <a:tc>
                  <a:txBody>
                    <a:bodyPr/>
                    <a:p>
                      <a:pPr algn="ctr">
                        <a:buNone/>
                      </a:pPr>
                      <a:r>
                        <a:rPr lang="zh-CN" altLang="en-US" sz="1800">
                          <a:sym typeface="+mn-ea"/>
                        </a:rPr>
                        <a:t>兼容</a:t>
                      </a:r>
                      <a:endParaRPr lang="zh-CN" altLang="en-US"/>
                    </a:p>
                  </a:txBody>
                  <a:tcPr anchor="ctr" anchorCtr="0"/>
                </a:tc>
                <a:tc>
                  <a:txBody>
                    <a:bodyPr/>
                    <a:p>
                      <a:pPr algn="ctr">
                        <a:buNone/>
                      </a:pPr>
                      <a:r>
                        <a:rPr lang="zh-CN" altLang="en-US" sz="1800">
                          <a:sym typeface="+mn-ea"/>
                        </a:rPr>
                        <a:t>兼容</a:t>
                      </a:r>
                      <a:endParaRPr lang="zh-CN" altLang="en-US"/>
                    </a:p>
                  </a:txBody>
                  <a:tcPr anchor="ctr"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931266" y="1845310"/>
            <a:ext cx="8399887" cy="863600"/>
          </a:xfrm>
        </p:spPr>
        <p:txBody>
          <a:bodyPr>
            <a:normAutofit/>
          </a:bodyPr>
          <a:lstStyle/>
          <a:p>
            <a:r>
              <a:rPr lang="en-US" altLang="zh-CN" dirty="0">
                <a:latin typeface="微软雅黑" panose="020B0503020204020204" charset="-122"/>
                <a:ea typeface="微软雅黑" panose="020B0503020204020204" charset="-122"/>
                <a:sym typeface="微软雅黑" panose="020B0503020204020204" charset="-122"/>
              </a:rPr>
              <a:t>1.</a:t>
            </a:r>
            <a:r>
              <a:rPr dirty="0">
                <a:latin typeface="微软雅黑" panose="020B0503020204020204" charset="-122"/>
                <a:ea typeface="微软雅黑" panose="020B0503020204020204" charset="-122"/>
                <a:sym typeface="微软雅黑" panose="020B0503020204020204" charset="-122"/>
              </a:rPr>
              <a:t>事务</a:t>
            </a:r>
            <a:endParaRPr dirty="0">
              <a:latin typeface="微软雅黑" panose="020B0503020204020204" charset="-122"/>
              <a:ea typeface="微软雅黑" panose="020B0503020204020204" charset="-122"/>
              <a:sym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行锁</a:t>
            </a:r>
            <a:r>
              <a:rPr lang="en-US" altLang="zh-CN" dirty="0"/>
              <a:t>-</a:t>
            </a:r>
            <a:r>
              <a:rPr lang="zh-CN" altLang="en-US" dirty="0">
                <a:solidFill>
                  <a:srgbClr val="FF0000"/>
                </a:solidFill>
              </a:rPr>
              <a:t>共享锁</a:t>
            </a:r>
            <a:endParaRPr lang="zh-CN" altLang="en-US" dirty="0">
              <a:solidFill>
                <a:srgbClr val="FF0000"/>
              </a:solidFill>
            </a:endParaRPr>
          </a:p>
        </p:txBody>
      </p:sp>
      <p:sp>
        <p:nvSpPr>
          <p:cNvPr id="3" name="内容占位符 2"/>
          <p:cNvSpPr/>
          <p:nvPr>
            <p:ph sz="quarter" idx="10"/>
          </p:nvPr>
        </p:nvSpPr>
        <p:spPr>
          <a:xfrm>
            <a:off x="772636" y="1081759"/>
            <a:ext cx="9945688" cy="5094288"/>
          </a:xfrm>
        </p:spPr>
        <p:txBody>
          <a:bodyPr/>
          <a:p>
            <a:pPr marL="0" indent="0">
              <a:buNone/>
            </a:pPr>
            <a:r>
              <a:rPr lang="zh-CN" altLang="en-US" sz="2000">
                <a:latin typeface="微软雅黑 Light" panose="020B0502040204020203" pitchFamily="34" charset="-122"/>
                <a:ea typeface="微软雅黑 Light" panose="020B0502040204020203" pitchFamily="34" charset="-122"/>
              </a:rPr>
              <a:t>共享锁：允许事务读取一行数据，也叫读锁。</a:t>
            </a:r>
            <a:endParaRPr lang="zh-CN" altLang="en-US" sz="2000">
              <a:latin typeface="微软雅黑 Light" panose="020B0502040204020203" pitchFamily="34" charset="-122"/>
              <a:ea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rPr>
              <a:t>加锁方式：可以用select …… lock in share mode;的方式手工加上一把读锁</a:t>
            </a:r>
            <a:endParaRPr lang="zh-CN" altLang="en-US" sz="2000">
              <a:latin typeface="微软雅黑 Light" panose="020B0502040204020203" pitchFamily="34" charset="-122"/>
              <a:ea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rPr>
              <a:t>锁兼容：若一个事务已经获得行</a:t>
            </a:r>
            <a:r>
              <a:rPr lang="en-US" altLang="zh-CN" sz="2000">
                <a:latin typeface="微软雅黑 Light" panose="020B0502040204020203" pitchFamily="34" charset="-122"/>
                <a:ea typeface="微软雅黑 Light" panose="020B0502040204020203" pitchFamily="34" charset="-122"/>
              </a:rPr>
              <a:t>R</a:t>
            </a:r>
            <a:r>
              <a:rPr lang="zh-CN" altLang="en-US" sz="2000">
                <a:latin typeface="微软雅黑 Light" panose="020B0502040204020203" pitchFamily="34" charset="-122"/>
                <a:ea typeface="微软雅黑 Light" panose="020B0502040204020203" pitchFamily="34" charset="-122"/>
              </a:rPr>
              <a:t>的共享锁，那么另外的事务</a:t>
            </a:r>
            <a:r>
              <a:rPr lang="en-US" altLang="zh-CN" sz="2000">
                <a:latin typeface="微软雅黑 Light" panose="020B0502040204020203" pitchFamily="34" charset="-122"/>
                <a:ea typeface="微软雅黑 Light" panose="020B0502040204020203" pitchFamily="34" charset="-122"/>
              </a:rPr>
              <a:t>T2</a:t>
            </a:r>
            <a:r>
              <a:rPr lang="zh-CN" altLang="en-US" sz="2000">
                <a:latin typeface="微软雅黑 Light" panose="020B0502040204020203" pitchFamily="34" charset="-122"/>
                <a:ea typeface="微软雅黑 Light" panose="020B0502040204020203" pitchFamily="34" charset="-122"/>
              </a:rPr>
              <a:t>可以立即获得行</a:t>
            </a:r>
            <a:r>
              <a:rPr lang="en-US" altLang="zh-CN" sz="2000">
                <a:latin typeface="微软雅黑 Light" panose="020B0502040204020203" pitchFamily="34" charset="-122"/>
                <a:ea typeface="微软雅黑 Light" panose="020B0502040204020203" pitchFamily="34" charset="-122"/>
              </a:rPr>
              <a:t>r</a:t>
            </a:r>
            <a:r>
              <a:rPr lang="zh-CN" altLang="en-US" sz="2000">
                <a:latin typeface="微软雅黑 Light" panose="020B0502040204020203" pitchFamily="34" charset="-122"/>
                <a:ea typeface="微软雅黑 Light" panose="020B0502040204020203" pitchFamily="34" charset="-122"/>
              </a:rPr>
              <a:t>的共享锁，因为读取并没有改变行</a:t>
            </a:r>
            <a:r>
              <a:rPr lang="en-US" altLang="zh-CN" sz="2000">
                <a:latin typeface="微软雅黑 Light" panose="020B0502040204020203" pitchFamily="34" charset="-122"/>
                <a:ea typeface="微软雅黑 Light" panose="020B0502040204020203" pitchFamily="34" charset="-122"/>
              </a:rPr>
              <a:t>r</a:t>
            </a:r>
            <a:r>
              <a:rPr lang="zh-CN" altLang="en-US" sz="2000">
                <a:latin typeface="微软雅黑 Light" panose="020B0502040204020203" pitchFamily="34" charset="-122"/>
                <a:ea typeface="微软雅黑 Light" panose="020B0502040204020203" pitchFamily="34" charset="-122"/>
              </a:rPr>
              <a:t>的数据</a:t>
            </a:r>
            <a:endParaRPr lang="zh-CN" altLang="en-US" sz="2000">
              <a:latin typeface="微软雅黑 Light" panose="020B0502040204020203" pitchFamily="34" charset="-122"/>
              <a:ea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rPr>
              <a:t>示例：</a:t>
            </a:r>
            <a:endParaRPr lang="zh-CN" altLang="en-US" sz="2000">
              <a:latin typeface="微软雅黑 Light" panose="020B0502040204020203" pitchFamily="34" charset="-122"/>
              <a:ea typeface="微软雅黑 Light" panose="020B0502040204020203" pitchFamily="34" charset="-122"/>
            </a:endParaRPr>
          </a:p>
          <a:p>
            <a:pPr marL="0" indent="0">
              <a:buNone/>
            </a:pPr>
            <a:endParaRPr lang="zh-CN" altLang="en-US" sz="2000">
              <a:latin typeface="微软雅黑 Light" panose="020B0502040204020203" pitchFamily="34" charset="-122"/>
              <a:ea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rPr>
              <a:t> </a:t>
            </a:r>
            <a:r>
              <a:rPr lang="en-US" altLang="zh-CN" sz="2000">
                <a:latin typeface="微软雅黑 Light" panose="020B0502040204020203" pitchFamily="34" charset="-122"/>
                <a:ea typeface="微软雅黑 Light" panose="020B0502040204020203" pitchFamily="34" charset="-122"/>
              </a:rPr>
              <a:t>   </a:t>
            </a:r>
            <a:endParaRPr lang="zh-CN" altLang="en-US" sz="2000">
              <a:latin typeface="微软雅黑 Light" panose="020B0502040204020203" pitchFamily="34" charset="-122"/>
              <a:ea typeface="微软雅黑 Light" panose="020B0502040204020203" pitchFamily="34" charset="-122"/>
            </a:endParaRPr>
          </a:p>
          <a:p>
            <a:pPr marL="0" indent="0">
              <a:buNone/>
            </a:pPr>
            <a:endParaRPr lang="zh-CN" altLang="en-US" sz="2000">
              <a:latin typeface="微软雅黑 Light" panose="020B0502040204020203" pitchFamily="34" charset="-122"/>
              <a:ea typeface="微软雅黑 Light" panose="020B0502040204020203" pitchFamily="34" charset="-122"/>
            </a:endParaRPr>
          </a:p>
          <a:p>
            <a:pPr marL="0" indent="0">
              <a:buNone/>
            </a:pPr>
            <a:endParaRPr lang="zh-CN" altLang="en-US" sz="2000">
              <a:latin typeface="微软雅黑 Light" panose="020B0502040204020203" pitchFamily="34" charset="-122"/>
              <a:ea typeface="微软雅黑 Light" panose="020B0502040204020203" pitchFamily="34" charset="-122"/>
            </a:endParaRPr>
          </a:p>
        </p:txBody>
      </p:sp>
      <p:graphicFrame>
        <p:nvGraphicFramePr>
          <p:cNvPr id="6" name="表格 5"/>
          <p:cNvGraphicFramePr/>
          <p:nvPr>
            <p:custDataLst>
              <p:tags r:id="rId1"/>
            </p:custDataLst>
          </p:nvPr>
        </p:nvGraphicFramePr>
        <p:xfrm>
          <a:off x="848995" y="2904490"/>
          <a:ext cx="10157460" cy="2835910"/>
        </p:xfrm>
        <a:graphic>
          <a:graphicData uri="http://schemas.openxmlformats.org/drawingml/2006/table">
            <a:tbl>
              <a:tblPr firstRow="1" firstCol="1" lastRow="1" lastCol="1" bandRow="1" bandCol="1">
                <a:tableStyleId>{5940675A-B579-460E-94D1-54222C63F5DA}</a:tableStyleId>
              </a:tblPr>
              <a:tblGrid>
                <a:gridCol w="710565"/>
                <a:gridCol w="2885440"/>
                <a:gridCol w="3303905"/>
                <a:gridCol w="3257550"/>
              </a:tblGrid>
              <a:tr h="335280">
                <a:tc>
                  <a:txBody>
                    <a:bodyPr/>
                    <a:p>
                      <a:pPr algn="ctr">
                        <a:buNone/>
                      </a:pPr>
                      <a:r>
                        <a:rPr lang="zh-CN" altLang="en-US" sz="1600"/>
                        <a:t>步骤</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结果</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t>
                      </a:r>
                      <a:r>
                        <a:rPr lang="en-US" altLang="zh-CN" sz="1600"/>
                        <a:t>B</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335280">
                <a:tc>
                  <a:txBody>
                    <a:bodyPr/>
                    <a:p>
                      <a:pPr algn="ctr">
                        <a:buNone/>
                      </a:pPr>
                      <a:r>
                        <a:rPr lang="en-US" altLang="zh-CN" sz="1600"/>
                        <a:t>1</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begin</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sym typeface="+mn-ea"/>
                        </a:rPr>
                        <a:t>begin</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79120">
                <a:tc>
                  <a:txBody>
                    <a:bodyPr/>
                    <a:p>
                      <a:pPr algn="ctr">
                        <a:buNone/>
                      </a:pPr>
                      <a:r>
                        <a:rPr lang="en-US" altLang="zh-CN" sz="1600"/>
                        <a:t>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=2 lock in share mode ;</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79120">
                <a:tc>
                  <a:txBody>
                    <a:bodyPr/>
                    <a:p>
                      <a:pPr algn="ctr">
                        <a:buNone/>
                      </a:pPr>
                      <a:r>
                        <a:rPr lang="en-US" altLang="zh-CN" sz="1600"/>
                        <a:t>3</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sym typeface="+mn-ea"/>
                        </a:rPr>
                        <a:t>select * from student where id =2 lock in share mode ;</a:t>
                      </a:r>
                      <a:endParaRPr lang="en-US" altLang="zh-CN" sz="1600">
                        <a:sym typeface="+mn-ea"/>
                      </a:endParaRPr>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3555">
                <a:tc>
                  <a:txBody>
                    <a:bodyPr/>
                    <a:p>
                      <a:pPr algn="ctr">
                        <a:buNone/>
                      </a:pPr>
                      <a:r>
                        <a:rPr lang="en-US" altLang="zh-CN" sz="1600"/>
                        <a:t>4</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commit;</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3555">
                <a:tc>
                  <a:txBody>
                    <a:bodyPr/>
                    <a:p>
                      <a:pPr algn="ctr">
                        <a:buNone/>
                      </a:pPr>
                      <a:r>
                        <a:rPr lang="en-US" altLang="zh-CN" sz="1600"/>
                        <a:t>5</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sym typeface="+mn-ea"/>
                        </a:rPr>
                        <a:t>commit;</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bl>
          </a:graphicData>
        </a:graphic>
      </p:graphicFrame>
      <p:pic>
        <p:nvPicPr>
          <p:cNvPr id="4" name="图片 3"/>
          <p:cNvPicPr>
            <a:picLocks noChangeAspect="1"/>
          </p:cNvPicPr>
          <p:nvPr/>
        </p:nvPicPr>
        <p:blipFill>
          <a:blip r:embed="rId2"/>
          <a:stretch>
            <a:fillRect/>
          </a:stretch>
        </p:blipFill>
        <p:spPr>
          <a:xfrm>
            <a:off x="4526280" y="4278630"/>
            <a:ext cx="3139440" cy="403860"/>
          </a:xfrm>
          <a:prstGeom prst="rect">
            <a:avLst/>
          </a:prstGeom>
        </p:spPr>
      </p:pic>
      <p:pic>
        <p:nvPicPr>
          <p:cNvPr id="5" name="图片 4"/>
          <p:cNvPicPr>
            <a:picLocks noChangeAspect="1"/>
          </p:cNvPicPr>
          <p:nvPr/>
        </p:nvPicPr>
        <p:blipFill>
          <a:blip r:embed="rId2"/>
          <a:stretch>
            <a:fillRect/>
          </a:stretch>
        </p:blipFill>
        <p:spPr>
          <a:xfrm>
            <a:off x="4531360" y="3696970"/>
            <a:ext cx="3139440" cy="4038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sym typeface="+mn-ea"/>
              </a:rPr>
              <a:t>行锁</a:t>
            </a:r>
            <a:r>
              <a:rPr lang="en-US" altLang="zh-CN" dirty="0">
                <a:sym typeface="+mn-ea"/>
              </a:rPr>
              <a:t>-</a:t>
            </a:r>
            <a:r>
              <a:rPr lang="zh-CN" altLang="en-US" dirty="0">
                <a:solidFill>
                  <a:srgbClr val="FF0000"/>
                </a:solidFill>
                <a:sym typeface="+mn-ea"/>
              </a:rPr>
              <a:t>排他锁</a:t>
            </a:r>
            <a:endParaRPr lang="zh-CN" altLang="en-US" dirty="0">
              <a:solidFill>
                <a:srgbClr val="FF0000"/>
              </a:solidFill>
            </a:endParaRPr>
          </a:p>
        </p:txBody>
      </p:sp>
      <p:sp>
        <p:nvSpPr>
          <p:cNvPr id="3" name="内容占位符 2"/>
          <p:cNvSpPr/>
          <p:nvPr>
            <p:ph sz="quarter" idx="10"/>
          </p:nvPr>
        </p:nvSpPr>
        <p:spPr>
          <a:xfrm>
            <a:off x="772636" y="1081759"/>
            <a:ext cx="9945688" cy="5094288"/>
          </a:xfrm>
        </p:spPr>
        <p:txBody>
          <a:bodyPr/>
          <a:p>
            <a:pPr marL="0" indent="0">
              <a:buNone/>
            </a:pPr>
            <a:r>
              <a:rPr lang="zh-CN" altLang="en-US" sz="2000">
                <a:latin typeface="微软雅黑 Light" panose="020B0502040204020203" pitchFamily="34" charset="-122"/>
                <a:ea typeface="微软雅黑 Light" panose="020B0502040204020203" pitchFamily="34" charset="-122"/>
              </a:rPr>
              <a:t>排他锁：用来操作数据的，允许事务删除或更新一行数据，也叫写锁。</a:t>
            </a:r>
            <a:endParaRPr lang="zh-CN" altLang="en-US" sz="2000">
              <a:latin typeface="微软雅黑 Light" panose="020B0502040204020203" pitchFamily="34" charset="-122"/>
              <a:ea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rPr>
              <a:t>加锁方式：可以用select …… </a:t>
            </a:r>
            <a:r>
              <a:rPr lang="en-US" altLang="zh-CN" sz="2000">
                <a:latin typeface="微软雅黑 Light" panose="020B0502040204020203" pitchFamily="34" charset="-122"/>
                <a:ea typeface="微软雅黑 Light" panose="020B0502040204020203" pitchFamily="34" charset="-122"/>
              </a:rPr>
              <a:t>for update</a:t>
            </a:r>
            <a:r>
              <a:rPr lang="zh-CN" altLang="en-US" sz="2000">
                <a:latin typeface="微软雅黑 Light" panose="020B0502040204020203" pitchFamily="34" charset="-122"/>
                <a:ea typeface="微软雅黑 Light" panose="020B0502040204020203" pitchFamily="34" charset="-122"/>
              </a:rPr>
              <a:t>;的方式手工加上一把</a:t>
            </a:r>
            <a:r>
              <a:rPr lang="en-US" altLang="zh-CN" sz="2000">
                <a:latin typeface="微软雅黑 Light" panose="020B0502040204020203" pitchFamily="34" charset="-122"/>
                <a:ea typeface="微软雅黑 Light" panose="020B0502040204020203" pitchFamily="34" charset="-122"/>
              </a:rPr>
              <a:t>X</a:t>
            </a:r>
            <a:r>
              <a:rPr lang="zh-CN" altLang="en-US" sz="2000">
                <a:latin typeface="微软雅黑 Light" panose="020B0502040204020203" pitchFamily="34" charset="-122"/>
                <a:ea typeface="微软雅黑 Light" panose="020B0502040204020203" pitchFamily="34" charset="-122"/>
              </a:rPr>
              <a:t>锁</a:t>
            </a:r>
            <a:r>
              <a:rPr lang="en-US" altLang="zh-CN" sz="2000">
                <a:latin typeface="微软雅黑 Light" panose="020B0502040204020203" pitchFamily="34" charset="-122"/>
                <a:ea typeface="微软雅黑 Light" panose="020B0502040204020203" pitchFamily="34" charset="-122"/>
              </a:rPr>
              <a:t>,</a:t>
            </a:r>
            <a:r>
              <a:rPr lang="zh-CN" altLang="en-US" sz="2000">
                <a:latin typeface="微软雅黑 Light" panose="020B0502040204020203" pitchFamily="34" charset="-122"/>
                <a:ea typeface="微软雅黑 Light" panose="020B0502040204020203" pitchFamily="34" charset="-122"/>
              </a:rPr>
              <a:t>删除或更新数据时自动加锁</a:t>
            </a:r>
            <a:endParaRPr lang="zh-CN" altLang="en-US" sz="2000">
              <a:latin typeface="微软雅黑 Light" panose="020B0502040204020203" pitchFamily="34" charset="-122"/>
              <a:ea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rPr>
              <a:t>示例：</a:t>
            </a:r>
            <a:endParaRPr lang="zh-CN" altLang="en-US" sz="2000">
              <a:latin typeface="微软雅黑 Light" panose="020B0502040204020203" pitchFamily="34" charset="-122"/>
              <a:ea typeface="微软雅黑 Light" panose="020B0502040204020203" pitchFamily="34" charset="-122"/>
            </a:endParaRPr>
          </a:p>
          <a:p>
            <a:pPr marL="0" indent="0">
              <a:buNone/>
            </a:pPr>
            <a:endParaRPr lang="zh-CN" altLang="en-US" sz="2000">
              <a:latin typeface="微软雅黑 Light" panose="020B0502040204020203" pitchFamily="34" charset="-122"/>
              <a:ea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rPr>
              <a:t> </a:t>
            </a:r>
            <a:r>
              <a:rPr lang="en-US" altLang="zh-CN" sz="2000">
                <a:latin typeface="微软雅黑 Light" panose="020B0502040204020203" pitchFamily="34" charset="-122"/>
                <a:ea typeface="微软雅黑 Light" panose="020B0502040204020203" pitchFamily="34" charset="-122"/>
              </a:rPr>
              <a:t>   </a:t>
            </a:r>
            <a:endParaRPr lang="zh-CN" altLang="en-US" sz="2000">
              <a:latin typeface="微软雅黑 Light" panose="020B0502040204020203" pitchFamily="34" charset="-122"/>
              <a:ea typeface="微软雅黑 Light" panose="020B0502040204020203" pitchFamily="34" charset="-122"/>
            </a:endParaRPr>
          </a:p>
          <a:p>
            <a:pPr marL="0" indent="0">
              <a:buNone/>
            </a:pPr>
            <a:endParaRPr lang="zh-CN" altLang="en-US" sz="2000">
              <a:latin typeface="微软雅黑 Light" panose="020B0502040204020203" pitchFamily="34" charset="-122"/>
              <a:ea typeface="微软雅黑 Light" panose="020B0502040204020203" pitchFamily="34" charset="-122"/>
            </a:endParaRPr>
          </a:p>
          <a:p>
            <a:pPr marL="0" indent="0">
              <a:buNone/>
            </a:pPr>
            <a:endParaRPr lang="zh-CN" altLang="en-US" sz="2000">
              <a:latin typeface="微软雅黑 Light" panose="020B0502040204020203" pitchFamily="34" charset="-122"/>
              <a:ea typeface="微软雅黑 Light" panose="020B0502040204020203" pitchFamily="34" charset="-122"/>
            </a:endParaRPr>
          </a:p>
        </p:txBody>
      </p:sp>
      <p:graphicFrame>
        <p:nvGraphicFramePr>
          <p:cNvPr id="6" name="表格 5"/>
          <p:cNvGraphicFramePr/>
          <p:nvPr>
            <p:custDataLst>
              <p:tags r:id="rId1"/>
            </p:custDataLst>
          </p:nvPr>
        </p:nvGraphicFramePr>
        <p:xfrm>
          <a:off x="848995" y="2904490"/>
          <a:ext cx="10157460" cy="2835910"/>
        </p:xfrm>
        <a:graphic>
          <a:graphicData uri="http://schemas.openxmlformats.org/drawingml/2006/table">
            <a:tbl>
              <a:tblPr firstRow="1" firstCol="1" lastRow="1" lastCol="1" bandRow="1" bandCol="1">
                <a:tableStyleId>{5940675A-B579-460E-94D1-54222C63F5DA}</a:tableStyleId>
              </a:tblPr>
              <a:tblGrid>
                <a:gridCol w="710565"/>
                <a:gridCol w="2885440"/>
                <a:gridCol w="3303905"/>
                <a:gridCol w="3257550"/>
              </a:tblGrid>
              <a:tr h="335280">
                <a:tc>
                  <a:txBody>
                    <a:bodyPr/>
                    <a:p>
                      <a:pPr algn="ctr">
                        <a:buNone/>
                      </a:pPr>
                      <a:r>
                        <a:rPr lang="zh-CN" altLang="en-US" sz="1600"/>
                        <a:t>步骤</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结果</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t>
                      </a:r>
                      <a:r>
                        <a:rPr lang="en-US" altLang="zh-CN" sz="1600"/>
                        <a:t>B</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335280">
                <a:tc>
                  <a:txBody>
                    <a:bodyPr/>
                    <a:p>
                      <a:pPr algn="ctr">
                        <a:buNone/>
                      </a:pPr>
                      <a:r>
                        <a:rPr lang="en-US" altLang="zh-CN" sz="1600"/>
                        <a:t>1</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begin</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sym typeface="+mn-ea"/>
                        </a:rPr>
                        <a:t>begin</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79120">
                <a:tc>
                  <a:txBody>
                    <a:bodyPr/>
                    <a:p>
                      <a:pPr algn="ctr">
                        <a:buNone/>
                      </a:pPr>
                      <a:r>
                        <a:rPr lang="en-US" altLang="zh-CN" sz="1600"/>
                        <a:t>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=2 for update</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79120">
                <a:tc>
                  <a:txBody>
                    <a:bodyPr/>
                    <a:p>
                      <a:pPr algn="ctr">
                        <a:buNone/>
                      </a:pPr>
                      <a:r>
                        <a:rPr lang="en-US" altLang="zh-CN" sz="1600"/>
                        <a:t>3</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等待</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sym typeface="+mn-ea"/>
                        </a:rPr>
                        <a:t>select * from student where id =2 for update</a:t>
                      </a:r>
                      <a:endParaRPr lang="en-US" altLang="zh-CN" sz="1600">
                        <a:sym typeface="+mn-ea"/>
                      </a:endParaRPr>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3555">
                <a:tc>
                  <a:txBody>
                    <a:bodyPr/>
                    <a:p>
                      <a:pPr algn="ctr">
                        <a:buNone/>
                      </a:pPr>
                      <a:r>
                        <a:rPr lang="en-US" altLang="zh-CN" sz="1600"/>
                        <a:t>4</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commit;</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03555">
                <a:tc>
                  <a:txBody>
                    <a:bodyPr/>
                    <a:p>
                      <a:pPr algn="ctr">
                        <a:buNone/>
                      </a:pPr>
                      <a:r>
                        <a:rPr lang="en-US" altLang="zh-CN" sz="1600"/>
                        <a:t>5</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bl>
          </a:graphicData>
        </a:graphic>
      </p:graphicFrame>
      <p:pic>
        <p:nvPicPr>
          <p:cNvPr id="5" name="图片 4"/>
          <p:cNvPicPr>
            <a:picLocks noChangeAspect="1"/>
          </p:cNvPicPr>
          <p:nvPr/>
        </p:nvPicPr>
        <p:blipFill>
          <a:blip r:embed="rId2"/>
          <a:stretch>
            <a:fillRect/>
          </a:stretch>
        </p:blipFill>
        <p:spPr>
          <a:xfrm>
            <a:off x="4531360" y="3696970"/>
            <a:ext cx="3139440" cy="403860"/>
          </a:xfrm>
          <a:prstGeom prst="rect">
            <a:avLst/>
          </a:prstGeom>
        </p:spPr>
      </p:pic>
      <p:pic>
        <p:nvPicPr>
          <p:cNvPr id="7" name="图片 6"/>
          <p:cNvPicPr>
            <a:picLocks noChangeAspect="1"/>
          </p:cNvPicPr>
          <p:nvPr/>
        </p:nvPicPr>
        <p:blipFill>
          <a:blip r:embed="rId2"/>
          <a:stretch>
            <a:fillRect/>
          </a:stretch>
        </p:blipFill>
        <p:spPr>
          <a:xfrm>
            <a:off x="4526280" y="5256530"/>
            <a:ext cx="3139440" cy="4038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表锁</a:t>
            </a:r>
            <a:r>
              <a:rPr lang="en-US" altLang="zh-CN" dirty="0"/>
              <a:t>-</a:t>
            </a:r>
            <a:r>
              <a:rPr lang="zh-CN" altLang="en-US" dirty="0">
                <a:solidFill>
                  <a:srgbClr val="FF0000"/>
                </a:solidFill>
              </a:rPr>
              <a:t>意向锁</a:t>
            </a:r>
            <a:endParaRPr lang="zh-CN" altLang="en-US" dirty="0">
              <a:solidFill>
                <a:srgbClr val="FF0000"/>
              </a:solidFill>
            </a:endParaRPr>
          </a:p>
        </p:txBody>
      </p:sp>
      <p:sp>
        <p:nvSpPr>
          <p:cNvPr id="3" name="内容占位符 2"/>
          <p:cNvSpPr/>
          <p:nvPr>
            <p:ph sz="quarter" idx="10"/>
          </p:nvPr>
        </p:nvSpPr>
        <p:spPr>
          <a:xfrm>
            <a:off x="719296" y="1142719"/>
            <a:ext cx="9945688" cy="5094288"/>
          </a:xfrm>
        </p:spPr>
        <p:txBody>
          <a:bodyPr/>
          <a:p>
            <a:pPr marL="0" indent="0">
              <a:buNone/>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Innodb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支持多粒度锁，这种锁允许事务在行级上的锁和表级上的锁同时存在，为了支持不</a:t>
            </a:r>
            <a:r>
              <a:rPr lang="zh-CN" sz="2000">
                <a:latin typeface="微软雅黑 Light" panose="020B0502040204020203" pitchFamily="34" charset="-122"/>
                <a:ea typeface="微软雅黑 Light" panose="020B0502040204020203" pitchFamily="34" charset="-122"/>
                <a:cs typeface="微软雅黑 Light" panose="020B0502040204020203" pitchFamily="34" charset="-122"/>
              </a:rPr>
              <a:t>同</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力度上进行加锁操作，</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innodb</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支持一种额外的方式，称之为意向锁。</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意向锁是存储引擎自己维护的，用户无法手动操作。</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意向锁解决的问题</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如果另一个任务试图在该表级别上应用共享或排它锁，则受到由第一个任务控制的表级别意向锁的阻塞。第二个任务在锁定该表前不必检查各个页或行锁，而只需检查表上的意向锁</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solidFill>
                  <a:schemeClr val="tx1"/>
                </a:solidFill>
              </a:rPr>
              <a:t>表锁</a:t>
            </a:r>
            <a:r>
              <a:rPr lang="en-US" altLang="zh-CN" dirty="0">
                <a:solidFill>
                  <a:schemeClr val="tx1"/>
                </a:solidFill>
              </a:rPr>
              <a:t>-</a:t>
            </a:r>
            <a:r>
              <a:rPr lang="en-US" altLang="zh-CN" dirty="0">
                <a:solidFill>
                  <a:srgbClr val="FF0000"/>
                </a:solidFill>
              </a:rPr>
              <a:t>AUTO-INC Locking</a:t>
            </a:r>
            <a:endParaRPr lang="en-US" altLang="zh-CN" dirty="0">
              <a:solidFill>
                <a:srgbClr val="FF0000"/>
              </a:solidFill>
            </a:endParaRPr>
          </a:p>
        </p:txBody>
      </p:sp>
      <p:sp>
        <p:nvSpPr>
          <p:cNvPr id="3" name="内容占位符 2"/>
          <p:cNvSpPr/>
          <p:nvPr>
            <p:ph sz="quarter" idx="10"/>
          </p:nvPr>
        </p:nvSpPr>
        <p:spPr>
          <a:xfrm>
            <a:off x="719455" y="1143000"/>
            <a:ext cx="9946005" cy="5154930"/>
          </a:xfrm>
        </p:spPr>
        <p:txBody>
          <a:bodyPr/>
          <a:p>
            <a:pPr marL="0" indent="0">
              <a:buNone/>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自增长是数据库的一种常见的属性，是一种特殊的表锁机制</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通过参数</a:t>
            </a:r>
            <a:r>
              <a:rPr lang="en-US" altLang="zh-CN"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Innodb_auto_lock_mode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控制自增长模式，默认为</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1</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插入类型分类：</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en-US" altLang="zh-CN" sz="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0" indent="0">
              <a:buNone/>
            </a:pPr>
            <a:r>
              <a:rPr lang="en-US" altLang="zh-CN"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Innodb_auto_lock_mode</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参数说明</a:t>
            </a:r>
            <a:r>
              <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0" indent="0">
              <a:buNone/>
            </a:pPr>
            <a:endPar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
        <p:nvSpPr>
          <p:cNvPr id="5" name="文本框 4"/>
          <p:cNvSpPr txBox="1"/>
          <p:nvPr/>
        </p:nvSpPr>
        <p:spPr>
          <a:xfrm>
            <a:off x="719455" y="2343150"/>
            <a:ext cx="4594860" cy="645160"/>
          </a:xfrm>
          <a:prstGeom prst="rect">
            <a:avLst/>
          </a:prstGeom>
          <a:noFill/>
        </p:spPr>
        <p:txBody>
          <a:bodyPr wrap="square" rtlCol="0">
            <a:spAutoFit/>
          </a:bodyPr>
          <a:p>
            <a:endParaRPr lang="zh-CN" altLang="en-US"/>
          </a:p>
          <a:p>
            <a:endParaRPr lang="zh-CN" altLang="en-US"/>
          </a:p>
        </p:txBody>
      </p:sp>
      <p:graphicFrame>
        <p:nvGraphicFramePr>
          <p:cNvPr id="4" name="表格 3"/>
          <p:cNvGraphicFramePr/>
          <p:nvPr>
            <p:custDataLst>
              <p:tags r:id="rId1"/>
            </p:custDataLst>
          </p:nvPr>
        </p:nvGraphicFramePr>
        <p:xfrm>
          <a:off x="860425" y="2209800"/>
          <a:ext cx="10307955" cy="1905000"/>
        </p:xfrm>
        <a:graphic>
          <a:graphicData uri="http://schemas.openxmlformats.org/drawingml/2006/table">
            <a:tbl>
              <a:tblPr firstRow="1" bandRow="1">
                <a:tableStyleId>{5940675A-B579-460E-94D1-54222C63F5DA}</a:tableStyleId>
              </a:tblPr>
              <a:tblGrid>
                <a:gridCol w="2403475"/>
                <a:gridCol w="7904480"/>
              </a:tblGrid>
              <a:tr h="381000">
                <a:tc>
                  <a:txBody>
                    <a:bodyPr/>
                    <a:p>
                      <a:pPr>
                        <a:buNone/>
                      </a:pPr>
                      <a:r>
                        <a:rPr lang="zh-CN" altLang="en-US" sz="1600">
                          <a:latin typeface="微软雅黑 Light" panose="020B0502040204020203" pitchFamily="34" charset="-122"/>
                          <a:ea typeface="微软雅黑 Light" panose="020B0502040204020203" pitchFamily="34" charset="-122"/>
                        </a:rPr>
                        <a:t>插入类型</a:t>
                      </a:r>
                      <a:endParaRPr lang="zh-CN" altLang="en-US" sz="1600">
                        <a:latin typeface="微软雅黑 Light" panose="020B0502040204020203" pitchFamily="34" charset="-122"/>
                        <a:ea typeface="微软雅黑 Light" panose="020B0502040204020203" pitchFamily="34" charset="-122"/>
                      </a:endParaRPr>
                    </a:p>
                  </a:txBody>
                  <a:tcPr>
                    <a:lnL>
                      <a:noFill/>
                    </a:lnL>
                    <a:lnT w="12700">
                      <a:solidFill>
                        <a:schemeClr val="tx1"/>
                      </a:solidFill>
                      <a:prstDash val="solid"/>
                    </a:lnT>
                  </a:tcPr>
                </a:tc>
                <a:tc>
                  <a:txBody>
                    <a:bodyPr/>
                    <a:p>
                      <a:pPr>
                        <a:buNone/>
                      </a:pPr>
                      <a:r>
                        <a:rPr lang="zh-CN" altLang="en-US" sz="1600">
                          <a:latin typeface="微软雅黑 Light" panose="020B0502040204020203" pitchFamily="34" charset="-122"/>
                          <a:ea typeface="微软雅黑 Light" panose="020B0502040204020203" pitchFamily="34" charset="-122"/>
                        </a:rPr>
                        <a:t>说明</a:t>
                      </a:r>
                      <a:endParaRPr lang="zh-CN" altLang="en-US" sz="1600">
                        <a:latin typeface="微软雅黑 Light" panose="020B0502040204020203" pitchFamily="34" charset="-122"/>
                        <a:ea typeface="微软雅黑 Light" panose="020B0502040204020203" pitchFamily="34" charset="-122"/>
                      </a:endParaRPr>
                    </a:p>
                  </a:txBody>
                  <a:tcPr>
                    <a:lnR>
                      <a:noFill/>
                    </a:lnR>
                    <a:lnT w="12700">
                      <a:solidFill>
                        <a:schemeClr val="tx1"/>
                      </a:solidFill>
                      <a:prstDash val="solid"/>
                    </a:lnT>
                  </a:tcPr>
                </a:tc>
              </a:tr>
              <a:tr h="381000">
                <a:tc>
                  <a:txBody>
                    <a:bodyPr/>
                    <a:p>
                      <a:pPr>
                        <a:buNone/>
                      </a:pPr>
                      <a:r>
                        <a:rPr lang="en-US" altLang="zh-CN" sz="1600">
                          <a:latin typeface="微软雅黑 Light" panose="020B0502040204020203" pitchFamily="34" charset="-122"/>
                          <a:ea typeface="微软雅黑 Light" panose="020B0502040204020203" pitchFamily="34" charset="-122"/>
                        </a:rPr>
                        <a:t>Insert-like</a:t>
                      </a:r>
                      <a:endParaRPr lang="en-US" altLang="zh-CN" sz="1600">
                        <a:latin typeface="微软雅黑 Light" panose="020B0502040204020203" pitchFamily="34" charset="-122"/>
                        <a:ea typeface="微软雅黑 Light" panose="020B0502040204020203" pitchFamily="34" charset="-122"/>
                      </a:endParaRPr>
                    </a:p>
                  </a:txBody>
                  <a:tcPr>
                    <a:lnL>
                      <a:noFill/>
                    </a:lnL>
                  </a:tcPr>
                </a:tc>
                <a:tc>
                  <a:txBody>
                    <a:bodyPr/>
                    <a:p>
                      <a:pPr>
                        <a:buNone/>
                      </a:pPr>
                      <a:r>
                        <a:rPr lang="zh-CN" altLang="en-US" sz="1600">
                          <a:latin typeface="微软雅黑 Light" panose="020B0502040204020203" pitchFamily="34" charset="-122"/>
                          <a:ea typeface="微软雅黑 Light" panose="020B0502040204020203" pitchFamily="34" charset="-122"/>
                        </a:rPr>
                        <a:t>所有插入语句</a:t>
                      </a:r>
                      <a:endParaRPr lang="zh-CN" altLang="en-US" sz="1600">
                        <a:latin typeface="微软雅黑 Light" panose="020B0502040204020203" pitchFamily="34" charset="-122"/>
                        <a:ea typeface="微软雅黑 Light" panose="020B0502040204020203" pitchFamily="34" charset="-122"/>
                      </a:endParaRPr>
                    </a:p>
                  </a:txBody>
                  <a:tcPr>
                    <a:lnR>
                      <a:noFill/>
                    </a:lnR>
                  </a:tcPr>
                </a:tc>
              </a:tr>
              <a:tr h="381000">
                <a:tc>
                  <a:txBody>
                    <a:bodyPr/>
                    <a:p>
                      <a:pPr>
                        <a:buNone/>
                      </a:pPr>
                      <a:r>
                        <a:rPr lang="en-US" altLang="zh-CN" sz="1600">
                          <a:latin typeface="微软雅黑 Light" panose="020B0502040204020203" pitchFamily="34" charset="-122"/>
                          <a:ea typeface="微软雅黑 Light" panose="020B0502040204020203" pitchFamily="34" charset="-122"/>
                        </a:rPr>
                        <a:t>simple inserts</a:t>
                      </a:r>
                      <a:endParaRPr lang="en-US" altLang="zh-CN" sz="1600">
                        <a:latin typeface="微软雅黑 Light" panose="020B0502040204020203" pitchFamily="34" charset="-122"/>
                        <a:ea typeface="微软雅黑 Light" panose="020B0502040204020203" pitchFamily="34" charset="-122"/>
                      </a:endParaRPr>
                    </a:p>
                  </a:txBody>
                  <a:tcPr>
                    <a:lnL>
                      <a:noFill/>
                    </a:lnL>
                  </a:tcPr>
                </a:tc>
                <a:tc>
                  <a:txBody>
                    <a:bodyPr/>
                    <a:p>
                      <a:pPr>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插入前能确定查插入行数的语句</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不包含</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insert... on duplicate key update</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a:lnR>
                      <a:noFill/>
                    </a:lnR>
                  </a:tcPr>
                </a:tc>
              </a:tr>
              <a:tr h="381000">
                <a:tc>
                  <a:txBody>
                    <a:bodyPr/>
                    <a:p>
                      <a:pPr>
                        <a:buNone/>
                      </a:pPr>
                      <a:r>
                        <a:rPr lang="en-US" altLang="zh-CN" sz="1600">
                          <a:latin typeface="微软雅黑 Light" panose="020B0502040204020203" pitchFamily="34" charset="-122"/>
                          <a:ea typeface="微软雅黑 Light" panose="020B0502040204020203" pitchFamily="34" charset="-122"/>
                        </a:rPr>
                        <a:t>bulk inserts</a:t>
                      </a:r>
                      <a:endParaRPr lang="en-US" altLang="zh-CN" sz="1600">
                        <a:latin typeface="微软雅黑 Light" panose="020B0502040204020203" pitchFamily="34" charset="-122"/>
                        <a:ea typeface="微软雅黑 Light" panose="020B0502040204020203" pitchFamily="34" charset="-122"/>
                      </a:endParaRPr>
                    </a:p>
                  </a:txBody>
                  <a:tcPr>
                    <a:lnL>
                      <a:noFill/>
                    </a:lnL>
                  </a:tcPr>
                </a:tc>
                <a:tc>
                  <a:txBody>
                    <a:bodyPr/>
                    <a:p>
                      <a:pPr>
                        <a:buNone/>
                      </a:pPr>
                      <a:r>
                        <a:rPr lang="zh-CN" altLang="en-US" sz="1600">
                          <a:latin typeface="微软雅黑 Light" panose="020B0502040204020203" pitchFamily="34" charset="-122"/>
                          <a:ea typeface="微软雅黑 Light" panose="020B0502040204020203" pitchFamily="34" charset="-122"/>
                          <a:sym typeface="+mn-ea"/>
                        </a:rPr>
                        <a:t>插入前不能确定查插入行数的语句</a:t>
                      </a:r>
                      <a:endParaRPr lang="zh-CN" altLang="en-US" sz="1600">
                        <a:latin typeface="微软雅黑 Light" panose="020B0502040204020203" pitchFamily="34" charset="-122"/>
                        <a:ea typeface="微软雅黑 Light" panose="020B0502040204020203" pitchFamily="34" charset="-122"/>
                        <a:sym typeface="+mn-ea"/>
                      </a:endParaRPr>
                    </a:p>
                  </a:txBody>
                  <a:tcPr>
                    <a:lnR>
                      <a:noFill/>
                    </a:lnR>
                  </a:tcPr>
                </a:tc>
              </a:tr>
              <a:tr h="381000">
                <a:tc>
                  <a:txBody>
                    <a:bodyPr/>
                    <a:p>
                      <a:pPr>
                        <a:buNone/>
                      </a:pPr>
                      <a:r>
                        <a:rPr lang="en-US" altLang="zh-CN" sz="1600">
                          <a:latin typeface="微软雅黑 Light" panose="020B0502040204020203" pitchFamily="34" charset="-122"/>
                          <a:ea typeface="微软雅黑 Light" panose="020B0502040204020203" pitchFamily="34" charset="-122"/>
                        </a:rPr>
                        <a:t>mixed-mode inserts</a:t>
                      </a:r>
                      <a:endParaRPr lang="en-US" altLang="zh-CN" sz="1600">
                        <a:latin typeface="微软雅黑 Light" panose="020B0502040204020203" pitchFamily="34" charset="-122"/>
                        <a:ea typeface="微软雅黑 Light" panose="020B0502040204020203" pitchFamily="34" charset="-122"/>
                      </a:endParaRPr>
                    </a:p>
                  </a:txBody>
                  <a:tcPr>
                    <a:lnL>
                      <a:noFill/>
                    </a:lnL>
                    <a:lnB w="12700">
                      <a:solidFill>
                        <a:schemeClr val="tx1"/>
                      </a:solidFill>
                      <a:prstDash val="solid"/>
                    </a:lnB>
                  </a:tcPr>
                </a:tc>
                <a:tc>
                  <a:txBody>
                    <a:bodyPr/>
                    <a:p>
                      <a:pPr>
                        <a:buNone/>
                      </a:pPr>
                      <a:r>
                        <a:rPr lang="zh-CN" altLang="en-US" sz="1600">
                          <a:latin typeface="微软雅黑 Light" panose="020B0502040204020203" pitchFamily="34" charset="-122"/>
                          <a:ea typeface="微软雅黑 Light" panose="020B0502040204020203" pitchFamily="34" charset="-122"/>
                        </a:rPr>
                        <a:t>插入中有一部分自增长，有一部分确定的语句</a:t>
                      </a:r>
                      <a:endParaRPr lang="zh-CN" altLang="en-US" sz="1600">
                        <a:latin typeface="微软雅黑 Light" panose="020B0502040204020203" pitchFamily="34" charset="-122"/>
                        <a:ea typeface="微软雅黑 Light" panose="020B0502040204020203" pitchFamily="34" charset="-122"/>
                      </a:endParaRPr>
                    </a:p>
                  </a:txBody>
                  <a:tcPr>
                    <a:lnR>
                      <a:noFill/>
                    </a:lnR>
                    <a:lnB w="12700">
                      <a:solidFill>
                        <a:schemeClr val="tx1"/>
                      </a:solidFill>
                      <a:prstDash val="solid"/>
                    </a:lnB>
                  </a:tcPr>
                </a:tc>
              </a:tr>
            </a:tbl>
          </a:graphicData>
        </a:graphic>
      </p:graphicFrame>
      <p:graphicFrame>
        <p:nvGraphicFramePr>
          <p:cNvPr id="6" name="表格 5"/>
          <p:cNvGraphicFramePr/>
          <p:nvPr>
            <p:custDataLst>
              <p:tags r:id="rId2"/>
            </p:custDataLst>
          </p:nvPr>
        </p:nvGraphicFramePr>
        <p:xfrm>
          <a:off x="792480" y="4773930"/>
          <a:ext cx="10443845" cy="1524000"/>
        </p:xfrm>
        <a:graphic>
          <a:graphicData uri="http://schemas.openxmlformats.org/drawingml/2006/table">
            <a:tbl>
              <a:tblPr firstRow="1" bandRow="1">
                <a:tableStyleId>{5940675A-B579-460E-94D1-54222C63F5DA}</a:tableStyleId>
              </a:tblPr>
              <a:tblGrid>
                <a:gridCol w="2569845"/>
                <a:gridCol w="7874000"/>
              </a:tblGrid>
              <a:tr h="381000">
                <a:tc>
                  <a:txBody>
                    <a:bodyPr/>
                    <a:p>
                      <a:pPr>
                        <a:buNone/>
                      </a:pPr>
                      <a:r>
                        <a:rPr lang="en-US" altLang="zh-CN" sz="160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Innodb_auto_lock_mode</a:t>
                      </a:r>
                      <a:endParaRPr lang="en-US" altLang="zh-CN" sz="1600">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txBody>
                  <a:tcPr/>
                </a:tc>
                <a:tc>
                  <a:txBody>
                    <a:bodyPr/>
                    <a:p>
                      <a:pPr>
                        <a:buNone/>
                      </a:pPr>
                      <a:r>
                        <a:rPr lang="zh-CN" altLang="en-US" sz="1600">
                          <a:latin typeface="微软雅黑 Light" panose="020B0502040204020203" pitchFamily="34" charset="-122"/>
                          <a:ea typeface="微软雅黑 Light" panose="020B0502040204020203" pitchFamily="34" charset="-122"/>
                        </a:rPr>
                        <a:t>说明</a:t>
                      </a:r>
                      <a:endParaRPr lang="zh-CN" altLang="en-US" sz="1600">
                        <a:latin typeface="微软雅黑 Light" panose="020B0502040204020203" pitchFamily="34" charset="-122"/>
                        <a:ea typeface="微软雅黑 Light" panose="020B0502040204020203" pitchFamily="34" charset="-122"/>
                      </a:endParaRPr>
                    </a:p>
                  </a:txBody>
                  <a:tcPr/>
                </a:tc>
              </a:tr>
              <a:tr h="381000">
                <a:tc>
                  <a:txBody>
                    <a:bodyPr/>
                    <a:p>
                      <a:pPr>
                        <a:buNone/>
                      </a:pPr>
                      <a:r>
                        <a:rPr lang="en-US" altLang="zh-CN" sz="1600">
                          <a:latin typeface="微软雅黑 Light" panose="020B0502040204020203" pitchFamily="34" charset="-122"/>
                          <a:ea typeface="微软雅黑 Light" panose="020B0502040204020203" pitchFamily="34" charset="-122"/>
                        </a:rPr>
                        <a:t>0</a:t>
                      </a:r>
                      <a:endParaRPr lang="en-US" altLang="zh-CN" sz="1600">
                        <a:latin typeface="微软雅黑 Light" panose="020B0502040204020203" pitchFamily="34" charset="-122"/>
                        <a:ea typeface="微软雅黑 Light" panose="020B0502040204020203" pitchFamily="34" charset="-122"/>
                      </a:endParaRPr>
                    </a:p>
                  </a:txBody>
                  <a:tcPr/>
                </a:tc>
                <a:tc>
                  <a:txBody>
                    <a:bodyPr/>
                    <a:p>
                      <a:pPr>
                        <a:buNone/>
                      </a:pPr>
                      <a:r>
                        <a:rPr lang="zh-CN" altLang="en-US" sz="1600">
                          <a:latin typeface="微软雅黑 Light" panose="020B0502040204020203" pitchFamily="34" charset="-122"/>
                          <a:ea typeface="微软雅黑 Light" panose="020B0502040204020203" pitchFamily="34" charset="-122"/>
                        </a:rPr>
                        <a:t>添加表锁，性能最差</a:t>
                      </a:r>
                      <a:endParaRPr lang="zh-CN" altLang="en-US" sz="1600">
                        <a:latin typeface="微软雅黑 Light" panose="020B0502040204020203" pitchFamily="34" charset="-122"/>
                        <a:ea typeface="微软雅黑 Light" panose="020B0502040204020203" pitchFamily="34" charset="-122"/>
                      </a:endParaRPr>
                    </a:p>
                  </a:txBody>
                  <a:tcPr/>
                </a:tc>
              </a:tr>
              <a:tr h="381000">
                <a:tc>
                  <a:txBody>
                    <a:bodyPr/>
                    <a:p>
                      <a:pPr>
                        <a:buNone/>
                      </a:pPr>
                      <a:r>
                        <a:rPr lang="en-US" altLang="zh-CN" sz="1600">
                          <a:latin typeface="微软雅黑 Light" panose="020B0502040204020203" pitchFamily="34" charset="-122"/>
                          <a:ea typeface="微软雅黑 Light" panose="020B0502040204020203" pitchFamily="34" charset="-122"/>
                        </a:rPr>
                        <a:t>1</a:t>
                      </a:r>
                      <a:endParaRPr lang="en-US" altLang="zh-CN" sz="1600">
                        <a:latin typeface="微软雅黑 Light" panose="020B0502040204020203" pitchFamily="34" charset="-122"/>
                        <a:ea typeface="微软雅黑 Light" panose="020B0502040204020203" pitchFamily="34" charset="-122"/>
                      </a:endParaRPr>
                    </a:p>
                  </a:txBody>
                  <a:tcPr/>
                </a:tc>
                <a:tc>
                  <a:txBody>
                    <a:bodyPr/>
                    <a:p>
                      <a:pPr>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默认值，</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simple inserts</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会采用该方式，采用互斥量在内存中进行累加</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txBody>
                  <a:tcPr/>
                </a:tc>
              </a:tr>
              <a:tr h="381000">
                <a:tc>
                  <a:txBody>
                    <a:bodyPr/>
                    <a:p>
                      <a:pPr>
                        <a:buNone/>
                      </a:pPr>
                      <a:r>
                        <a:rPr lang="en-US" altLang="zh-CN"/>
                        <a:t>2</a:t>
                      </a:r>
                      <a:endParaRPr lang="en-US" altLang="zh-CN"/>
                    </a:p>
                  </a:txBody>
                  <a:tcPr/>
                </a:tc>
                <a:tc>
                  <a:txBody>
                    <a:bodyPr/>
                    <a:p>
                      <a:pPr>
                        <a:buNone/>
                      </a:pPr>
                      <a:r>
                        <a:rPr lang="zh-CN" altLang="en-US"/>
                        <a:t>性能最高，并发插入，但是自增长的值可能不连续</a:t>
                      </a:r>
                      <a:endParaRPr lang="zh-CN" altLang="en-US"/>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708381" y="1673860"/>
            <a:ext cx="8399887" cy="863600"/>
          </a:xfrm>
        </p:spPr>
        <p:txBody>
          <a:bodyPr>
            <a:normAutofit/>
          </a:bodyPr>
          <a:lstStyle/>
          <a:p>
            <a:r>
              <a:rPr dirty="0">
                <a:latin typeface="微软雅黑" panose="020B0503020204020204" charset="-122"/>
                <a:ea typeface="微软雅黑" panose="020B0503020204020204" charset="-122"/>
                <a:sym typeface="微软雅黑" panose="020B0503020204020204" charset="-122"/>
              </a:rPr>
              <a:t>锁的数据结构</a:t>
            </a:r>
            <a:endParaRPr dirty="0">
              <a:latin typeface="微软雅黑" panose="020B0503020204020204" charset="-122"/>
              <a:ea typeface="微软雅黑" panose="020B0503020204020204" charset="-122"/>
              <a:sym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a:sym typeface="+mn-ea"/>
              </a:rPr>
              <a:t>行锁的定义</a:t>
            </a:r>
            <a:endParaRPr lang="zh-CN" altLang="en-US" dirty="0"/>
          </a:p>
        </p:txBody>
      </p:sp>
      <p:sp>
        <p:nvSpPr>
          <p:cNvPr id="7" name="内容占位符 6"/>
          <p:cNvSpPr/>
          <p:nvPr>
            <p:ph sz="quarter" idx="10"/>
          </p:nvPr>
        </p:nvSpPr>
        <p:spPr>
          <a:xfrm>
            <a:off x="534670" y="1077595"/>
            <a:ext cx="11468735" cy="5266690"/>
          </a:xfrm>
        </p:spPr>
        <p:txBody>
          <a:bodyPr/>
          <a:p>
            <a:pPr marL="0" indent="0">
              <a:buNone/>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Innodb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存储引擎锁的结构定义如下：</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struct lock_rec_t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ib_uint32_t	space;		/*表空间id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ib_uint32_t	page_no;	/*页的编号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ib_uint32_t	n_bits;		/*锁定位图中的位数；注意：lock位图紧跟在lock结构之后*/</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锁是通过页来进行管理的，查看记录是否有锁，是通过位图的方式，位图中值为</a:t>
            </a:r>
            <a:r>
              <a:rPr lang="en-US" altLang="zh-CN"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1 </a:t>
            </a:r>
            <a:r>
              <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表示已经持有锁。由于页中的</a:t>
            </a:r>
            <a:endPar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记录可能在之后还会增加，因此</a:t>
            </a:r>
            <a:r>
              <a:rPr lang="en-US" altLang="zh-CN"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额外预留了</a:t>
            </a:r>
            <a:r>
              <a:rPr lang="en-US" altLang="zh-CN"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LOCK_BITMAP_MARGIN(64)</a:t>
            </a:r>
            <a:r>
              <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个记录的位图信息。</a:t>
            </a:r>
            <a:endPar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8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行锁内存表示图</a:t>
            </a:r>
            <a:endParaRPr lang="zh-CN" altLang="en-US" dirty="0"/>
          </a:p>
        </p:txBody>
      </p:sp>
      <p:pic>
        <p:nvPicPr>
          <p:cNvPr id="6" name="内容占位符 5"/>
          <p:cNvPicPr>
            <a:picLocks noChangeAspect="1"/>
          </p:cNvPicPr>
          <p:nvPr>
            <p:ph sz="quarter" idx="10"/>
          </p:nvPr>
        </p:nvPicPr>
        <p:blipFill>
          <a:blip r:embed="rId1"/>
          <a:stretch>
            <a:fillRect/>
          </a:stretch>
        </p:blipFill>
        <p:spPr>
          <a:xfrm>
            <a:off x="537210" y="1882775"/>
            <a:ext cx="7630795" cy="4709160"/>
          </a:xfrm>
          <a:prstGeom prst="rect">
            <a:avLst/>
          </a:prstGeom>
        </p:spPr>
      </p:pic>
      <p:sp>
        <p:nvSpPr>
          <p:cNvPr id="7" name="文本框 6"/>
          <p:cNvSpPr txBox="1"/>
          <p:nvPr/>
        </p:nvSpPr>
        <p:spPr>
          <a:xfrm>
            <a:off x="361950" y="1032510"/>
            <a:ext cx="10417175" cy="645160"/>
          </a:xfrm>
          <a:prstGeom prst="rect">
            <a:avLst/>
          </a:prstGeom>
          <a:noFill/>
        </p:spPr>
        <p:txBody>
          <a:bodyPr wrap="square" rtlCol="0">
            <a:spAutoFit/>
          </a:bodyPr>
          <a:p>
            <a:r>
              <a:rPr lang="zh-CN" altLang="en-US"/>
              <a:t>假设页（</a:t>
            </a:r>
            <a:r>
              <a:rPr lang="en-US" altLang="zh-CN"/>
              <a:t>20,100</a:t>
            </a:r>
            <a:r>
              <a:rPr lang="zh-CN" altLang="en-US"/>
              <a:t>）中有</a:t>
            </a:r>
            <a:r>
              <a:rPr lang="en-US" altLang="zh-CN"/>
              <a:t>250</a:t>
            </a:r>
            <a:r>
              <a:rPr lang="zh-CN" altLang="en-US"/>
              <a:t>个记录，变量</a:t>
            </a:r>
            <a:r>
              <a:rPr lang="en-US" altLang="zh-CN"/>
              <a:t>n_bits=250+64=314,</a:t>
            </a:r>
            <a:r>
              <a:rPr lang="zh-CN" altLang="en-US"/>
              <a:t>则位图需要</a:t>
            </a:r>
            <a:r>
              <a:rPr lang="en-US" altLang="zh-CN"/>
              <a:t>40</a:t>
            </a:r>
            <a:r>
              <a:rPr lang="zh-CN" altLang="en-US"/>
              <a:t>个字节来管理，若</a:t>
            </a:r>
            <a:r>
              <a:rPr lang="en-US" altLang="zh-CN"/>
              <a:t>heap_no 2,3,4 </a:t>
            </a:r>
            <a:r>
              <a:rPr lang="zh-CN" altLang="en-US"/>
              <a:t>已经上锁，则对应数据结构在内存中的表示如下图：</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表锁</a:t>
            </a:r>
            <a:r>
              <a:rPr lang="zh-CN" dirty="0"/>
              <a:t>的定义</a:t>
            </a:r>
            <a:endParaRPr lang="zh-CN" dirty="0">
              <a:solidFill>
                <a:srgbClr val="FF0000"/>
              </a:solidFill>
            </a:endParaRPr>
          </a:p>
        </p:txBody>
      </p:sp>
      <p:sp>
        <p:nvSpPr>
          <p:cNvPr id="3" name="内容占位符 2"/>
          <p:cNvSpPr/>
          <p:nvPr>
            <p:ph sz="quarter" idx="10"/>
          </p:nvPr>
        </p:nvSpPr>
        <p:spPr>
          <a:xfrm>
            <a:off x="719296" y="1071599"/>
            <a:ext cx="9945688" cy="5094288"/>
          </a:xfrm>
        </p:spPr>
        <p:txBody>
          <a:bodyPr/>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表锁的数据结构定义如下：</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struct lock_table_t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	dict_table_t*	table;	/*!&lt; database table in dictionary</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cache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	UT_LIST_NODE_T(lock_t)</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locks;</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/*!&lt; list of locks on the same</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table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锁</a:t>
            </a:r>
            <a:r>
              <a:rPr lang="zh-CN" dirty="0"/>
              <a:t>的结构</a:t>
            </a:r>
            <a:endParaRPr lang="zh-CN" dirty="0">
              <a:solidFill>
                <a:srgbClr val="FF0000"/>
              </a:solidFill>
            </a:endParaRPr>
          </a:p>
        </p:txBody>
      </p:sp>
      <p:sp>
        <p:nvSpPr>
          <p:cNvPr id="3" name="内容占位符 2"/>
          <p:cNvSpPr/>
          <p:nvPr>
            <p:ph sz="quarter" idx="10"/>
          </p:nvPr>
        </p:nvSpPr>
        <p:spPr>
          <a:xfrm>
            <a:off x="719296" y="1071599"/>
            <a:ext cx="9945688" cy="5094288"/>
          </a:xfrm>
        </p:spPr>
        <p:txBody>
          <a:bodyPr>
            <a:noAutofit/>
          </a:bodyPr>
          <a:p>
            <a:pPr marL="0" indent="0">
              <a:buNone/>
            </a:pPr>
            <a:r>
              <a:rPr lang="zh-CN" altLang="en-US" sz="1600">
                <a:sym typeface="+mn-ea"/>
              </a:rPr>
              <a:t>上面已经给出了锁的定义，但是锁一般是在事务中的，在事务中锁的结构如下：</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struct lock_t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trx_t*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trx;</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/*!&lt; transaction owning the</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lock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UT_LIST_NODE_T(lock_t)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trx_locks;	/*!&lt; list of the locks of the</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transaction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dict_index_t*	index;		/*!&lt; index for a record lock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lock_t*	hash;</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/*!&lt; hash chain node for a record</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lock. The link node in a singly linked</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list, used during hashing.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union {</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lock_table_t	tab_lock;/*!&lt; table lock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lock_rec_t	rec_lock;/*!&lt; record lock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 un_member;			/*!&lt; lock details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	ib_uint32_t	type_mode;</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/*!&lt; lock type, mode, LOCK_GAP or</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LOCK_REC_NOT_GAP,</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LOCK_INSERT_INTENTION,</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wait flag, ORed */</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lock_t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是针对一个事务的页或者表定义的，但是一个事务可能在不同页上有多个行锁，trx_locks将一个事务将</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所有的锁链接</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锁</a:t>
            </a:r>
            <a:r>
              <a:rPr lang="zh-CN" dirty="0"/>
              <a:t>的结构</a:t>
            </a:r>
            <a:endParaRPr lang="zh-CN" dirty="0">
              <a:solidFill>
                <a:srgbClr val="FF0000"/>
              </a:solidFill>
            </a:endParaRPr>
          </a:p>
        </p:txBody>
      </p:sp>
      <p:sp>
        <p:nvSpPr>
          <p:cNvPr id="3" name="内容占位符 2"/>
          <p:cNvSpPr/>
          <p:nvPr>
            <p:ph sz="quarter" idx="10"/>
          </p:nvPr>
        </p:nvSpPr>
        <p:spPr>
          <a:xfrm>
            <a:off x="719455" y="1071880"/>
            <a:ext cx="11278870" cy="5094605"/>
          </a:xfrm>
        </p:spPr>
        <p:txBody>
          <a:bodyPr>
            <a:noAutofit/>
          </a:bodyPr>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除了根据事务查询表信息之外，还需要根据某一行去查询锁的信息，因此需要一个全局的变量来对事务中锁的信息查询，此</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处用的哈希表，定义如右图所示：</a:t>
            </a:r>
            <a:endParaRPr lang="zh-CN" altLang="en-US" sz="1600" u="sng">
              <a:ln>
                <a:solidFill>
                  <a:sysClr val="windowText" lastClr="000000"/>
                </a:solidFill>
              </a:ln>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5" name="图片 4"/>
          <p:cNvPicPr>
            <a:picLocks noChangeAspect="1"/>
          </p:cNvPicPr>
          <p:nvPr/>
        </p:nvPicPr>
        <p:blipFill>
          <a:blip r:embed="rId1"/>
          <a:stretch>
            <a:fillRect/>
          </a:stretch>
        </p:blipFill>
        <p:spPr>
          <a:xfrm>
            <a:off x="826770" y="1891665"/>
            <a:ext cx="8866505" cy="4274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事务概念</a:t>
            </a:r>
            <a:endParaRPr lang="zh-CN" altLang="en-US" dirty="0"/>
          </a:p>
        </p:txBody>
      </p:sp>
      <p:sp>
        <p:nvSpPr>
          <p:cNvPr id="3" name="内容占位符 2"/>
          <p:cNvSpPr>
            <a:spLocks noGrp="1"/>
          </p:cNvSpPr>
          <p:nvPr>
            <p:ph sz="quarter" idx="10"/>
          </p:nvPr>
        </p:nvSpPr>
        <p:spPr>
          <a:xfrm>
            <a:off x="757396" y="1378939"/>
            <a:ext cx="9887744" cy="3779801"/>
          </a:xfrm>
        </p:spPr>
        <p:txBody>
          <a:bodyPr>
            <a:noAutofit/>
          </a:bodyPr>
          <a:lstStyle/>
          <a:p>
            <a:pPr lvl="1">
              <a:lnSpc>
                <a:spcPct val="200000"/>
              </a:lnSpc>
            </a:pPr>
            <a:r>
              <a:rPr lang="zh-CN" sz="2000" b="1" dirty="0">
                <a:latin typeface="微软雅黑 Light" panose="020B0502040204020203" pitchFamily="34" charset="-122"/>
                <a:ea typeface="微软雅黑 Light" panose="020B0502040204020203" pitchFamily="34" charset="-122"/>
                <a:cs typeface="Lucida Grande"/>
                <a:sym typeface="Lucida Grande"/>
              </a:rPr>
              <a:t>事务是数据库最小的工作单元，是作为一个逻辑单元执行的</a:t>
            </a:r>
            <a:endParaRPr lang="zh-CN" sz="2000" b="1" dirty="0">
              <a:latin typeface="微软雅黑 Light" panose="020B0502040204020203" pitchFamily="34" charset="-122"/>
              <a:ea typeface="微软雅黑 Light" panose="020B0502040204020203" pitchFamily="34" charset="-122"/>
              <a:cs typeface="Lucida Grande"/>
              <a:sym typeface="Lucida Grande"/>
            </a:endParaRPr>
          </a:p>
          <a:p>
            <a:pPr lvl="1">
              <a:lnSpc>
                <a:spcPct val="200000"/>
              </a:lnSpc>
            </a:pPr>
            <a:r>
              <a:rPr lang="zh-CN" sz="2000" b="1" dirty="0">
                <a:latin typeface="微软雅黑 Light" panose="020B0502040204020203" pitchFamily="34" charset="-122"/>
                <a:ea typeface="微软雅黑 Light" panose="020B0502040204020203" pitchFamily="34" charset="-122"/>
                <a:cs typeface="Lucida Grande"/>
                <a:sym typeface="Lucida Grande"/>
              </a:rPr>
              <a:t>它是区别于文件系统重要的特性之一</a:t>
            </a:r>
            <a:endParaRPr lang="zh-CN" sz="2000" b="1" dirty="0">
              <a:latin typeface="微软雅黑 Light" panose="020B0502040204020203" pitchFamily="34" charset="-122"/>
              <a:ea typeface="微软雅黑 Light" panose="020B0502040204020203" pitchFamily="34" charset="-122"/>
              <a:cs typeface="Lucida Grande"/>
              <a:sym typeface="Lucida Grande"/>
            </a:endParaRPr>
          </a:p>
          <a:p>
            <a:pPr lvl="1">
              <a:lnSpc>
                <a:spcPct val="200000"/>
              </a:lnSpc>
            </a:pPr>
            <a:r>
              <a:rPr lang="zh-CN" sz="2000" b="1" dirty="0">
                <a:latin typeface="微软雅黑 Light" panose="020B0502040204020203" pitchFamily="34" charset="-122"/>
                <a:ea typeface="微软雅黑 Light" panose="020B0502040204020203" pitchFamily="34" charset="-122"/>
                <a:cs typeface="Lucida Grande"/>
                <a:sym typeface="Lucida Grande"/>
              </a:rPr>
              <a:t>不可再拆分</a:t>
            </a:r>
            <a:endParaRPr lang="zh-CN" sz="2000" b="1" dirty="0">
              <a:latin typeface="微软雅黑 Light" panose="020B0502040204020203" pitchFamily="34" charset="-122"/>
              <a:ea typeface="微软雅黑 Light" panose="020B0502040204020203" pitchFamily="34" charset="-122"/>
              <a:cs typeface="Lucida Grande"/>
              <a:sym typeface="Lucida Grande"/>
            </a:endParaRPr>
          </a:p>
          <a:p>
            <a:pPr lvl="1">
              <a:lnSpc>
                <a:spcPct val="200000"/>
              </a:lnSpc>
            </a:pPr>
            <a:r>
              <a:rPr lang="zh-CN" sz="2000" b="1" dirty="0">
                <a:latin typeface="微软雅黑 Light" panose="020B0502040204020203" pitchFamily="34" charset="-122"/>
                <a:ea typeface="微软雅黑 Light" panose="020B0502040204020203" pitchFamily="34" charset="-122"/>
                <a:cs typeface="Lucida Grande"/>
                <a:sym typeface="Lucida Grande"/>
              </a:rPr>
              <a:t>事务内的语句要么全部成功，要么全部失败</a:t>
            </a:r>
            <a:endParaRPr lang="zh-CN" sz="2000" b="1" dirty="0">
              <a:latin typeface="微软雅黑 Light" panose="020B0502040204020203" pitchFamily="34" charset="-122"/>
              <a:ea typeface="微软雅黑 Light" panose="020B0502040204020203" pitchFamily="34" charset="-122"/>
              <a:cs typeface="Lucida Grande"/>
              <a:sym typeface="Lucida Grande"/>
            </a:endParaRPr>
          </a:p>
          <a:p>
            <a:pPr lvl="1">
              <a:lnSpc>
                <a:spcPct val="200000"/>
              </a:lnSpc>
            </a:pPr>
            <a:endParaRPr lang="zh-CN" sz="1400" dirty="0">
              <a:latin typeface="微软雅黑 Light" panose="020B0502040204020203" pitchFamily="34" charset="-122"/>
              <a:ea typeface="微软雅黑 Light" panose="020B0502040204020203" pitchFamily="34" charset="-122"/>
              <a:cs typeface="Lucida Grande"/>
              <a:sym typeface="Lucida Grand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锁</a:t>
            </a:r>
            <a:r>
              <a:rPr lang="zh-CN" dirty="0"/>
              <a:t>的数据结构的关系</a:t>
            </a:r>
            <a:endParaRPr lang="zh-CN" dirty="0">
              <a:solidFill>
                <a:srgbClr val="FF0000"/>
              </a:solidFill>
            </a:endParaRPr>
          </a:p>
        </p:txBody>
      </p:sp>
      <p:pic>
        <p:nvPicPr>
          <p:cNvPr id="4" name="内容占位符 3"/>
          <p:cNvPicPr>
            <a:picLocks noChangeAspect="1"/>
          </p:cNvPicPr>
          <p:nvPr>
            <p:ph sz="quarter" idx="10"/>
          </p:nvPr>
        </p:nvPicPr>
        <p:blipFill>
          <a:blip r:embed="rId1"/>
          <a:stretch>
            <a:fillRect/>
          </a:stretch>
        </p:blipFill>
        <p:spPr>
          <a:xfrm>
            <a:off x="5676900" y="934720"/>
            <a:ext cx="6290945" cy="5732780"/>
          </a:xfrm>
          <a:prstGeom prst="rect">
            <a:avLst/>
          </a:prstGeom>
        </p:spPr>
      </p:pic>
      <p:sp>
        <p:nvSpPr>
          <p:cNvPr id="3" name="文本框 2"/>
          <p:cNvSpPr txBox="1"/>
          <p:nvPr/>
        </p:nvSpPr>
        <p:spPr>
          <a:xfrm>
            <a:off x="690880" y="1214120"/>
            <a:ext cx="4836160" cy="922020"/>
          </a:xfrm>
          <a:prstGeom prst="rect">
            <a:avLst/>
          </a:prstGeom>
          <a:noFill/>
        </p:spPr>
        <p:txBody>
          <a:bodyPr wrap="square" rtlCol="0">
            <a:spAutoFit/>
          </a:bodyPr>
          <a:p>
            <a:r>
              <a:rPr lang="zh-CN" altLang="en-US"/>
              <a:t>经过对上述结构的整理，可得右图所示的锁的</a:t>
            </a:r>
            <a:endParaRPr lang="zh-CN" altLang="en-US"/>
          </a:p>
          <a:p>
            <a:endParaRPr lang="zh-CN" altLang="en-US"/>
          </a:p>
          <a:p>
            <a:r>
              <a:rPr lang="zh-CN" altLang="en-US"/>
              <a:t>整体结构以及他们之间的关系：</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solidFill>
                  <a:srgbClr val="FF0000"/>
                </a:solidFill>
              </a:rPr>
              <a:t>行锁加锁过程</a:t>
            </a:r>
            <a:endParaRPr lang="zh-CN" altLang="en-US" dirty="0">
              <a:solidFill>
                <a:srgbClr val="FF0000"/>
              </a:solidFill>
            </a:endParaRPr>
          </a:p>
        </p:txBody>
      </p:sp>
      <p:sp>
        <p:nvSpPr>
          <p:cNvPr id="6" name="文本框 5"/>
          <p:cNvSpPr txBox="1"/>
          <p:nvPr/>
        </p:nvSpPr>
        <p:spPr>
          <a:xfrm>
            <a:off x="543560" y="1122680"/>
            <a:ext cx="7223760" cy="5262245"/>
          </a:xfrm>
          <a:prstGeom prst="rect">
            <a:avLst/>
          </a:prstGeom>
          <a:noFill/>
        </p:spPr>
        <p:txBody>
          <a:bodyPr wrap="square" rtlCol="0">
            <a:spAutoFit/>
          </a:bodyPr>
          <a:p>
            <a:r>
              <a:rPr lang="zh-CN" altLang="en-US" sz="1600"/>
              <a:t>行级锁加锁的入口函数为lock_rec_lock，参数impl如果为TRUE，则当当前记录上已有的锁和LOCK_X | LOCK_REC_NOT_GAP不冲突时，就无需创建锁对象</a:t>
            </a:r>
            <a:endParaRPr lang="zh-CN" altLang="en-US" sz="1600"/>
          </a:p>
          <a:p>
            <a:r>
              <a:rPr lang="zh-CN" altLang="en-US" sz="1600"/>
              <a:t>lock_rec_lock：</a:t>
            </a:r>
            <a:endParaRPr lang="zh-CN" altLang="en-US" sz="1600"/>
          </a:p>
          <a:p>
            <a:r>
              <a:rPr lang="zh-CN" altLang="en-US" sz="1600"/>
              <a:t>首先尝试fast lock的方式，对于冲突少的场景，这是比较普通的加锁方式(lock_rec_lock_fast), 符合如下情况时，可以走fast lock:</a:t>
            </a:r>
            <a:endParaRPr lang="zh-CN" altLang="en-US" sz="1600"/>
          </a:p>
          <a:p>
            <a:r>
              <a:rPr lang="zh-CN" altLang="en-US" sz="1600"/>
              <a:t>记录所在的page上没有任何记录锁时，直接创建锁对象，加入rec_hash，并返回成功;</a:t>
            </a:r>
            <a:endParaRPr lang="zh-CN" altLang="en-US" sz="1600"/>
          </a:p>
          <a:p>
            <a:r>
              <a:rPr lang="zh-CN" altLang="en-US" sz="1600"/>
              <a:t>记录所在的page上只存在一个记录锁，并且属于当前事务，且这个记录锁预分配的bitmap能够描述当前的heap no（预分配的bit数为创建锁对象时的page上记录数 + 64，参阅函数RecLock::lock_size），则直接设置对应的bit位并返回;</a:t>
            </a:r>
            <a:endParaRPr lang="zh-CN" altLang="en-US" sz="1600"/>
          </a:p>
          <a:p>
            <a:r>
              <a:rPr lang="zh-CN" altLang="en-US" sz="1600"/>
              <a:t>无法走fast lock时，再调用slow lock的逻辑(lock_rec_lock_slow)</a:t>
            </a:r>
            <a:endParaRPr lang="zh-CN" altLang="en-US" sz="1600"/>
          </a:p>
          <a:p>
            <a:r>
              <a:rPr lang="zh-CN" altLang="en-US" sz="1600"/>
              <a:t>判断当前事务是否已经持有了一个优先级更高的锁，如果是的话，直接返回成功（lock_rec_has_expl）;</a:t>
            </a:r>
            <a:endParaRPr lang="zh-CN" altLang="en-US" sz="1600"/>
          </a:p>
          <a:p>
            <a:r>
              <a:rPr lang="zh-CN" altLang="en-US" sz="1600"/>
              <a:t>检查是否存在和当前申请锁模式冲突的锁（lock_rec_other_has_conflicting），如果存在的话，就创建一个锁对象（RecLock::RecLock），并加入到等待队列中（RecLock::add_to_waitq），这里会进行死锁检测;</a:t>
            </a:r>
            <a:endParaRPr lang="zh-CN" altLang="en-US" sz="1600"/>
          </a:p>
          <a:p>
            <a:r>
              <a:rPr lang="zh-CN" altLang="en-US" sz="1600"/>
              <a:t>如果没有冲突的锁，则入队列（lock_rec_add_to_queue）：已经有在同一个Page上的锁对象且没有别的会话等待相同的heap no时，可以直接设置对应的bitmap（lock_rec_find_similar_on_page）；否则需要创建一个新的锁对象;</a:t>
            </a:r>
            <a:endParaRPr lang="zh-CN" altLang="en-US" sz="1600"/>
          </a:p>
          <a:p>
            <a:r>
              <a:rPr lang="zh-CN" altLang="en-US" sz="1600"/>
              <a:t>返回错误码，对于DB_LOCK_WAIT, DB_DEADLOCK等错误码，会在上层进行处理。</a:t>
            </a:r>
            <a:endParaRPr lang="zh-CN" altLang="en-US"/>
          </a:p>
        </p:txBody>
      </p:sp>
      <p:pic>
        <p:nvPicPr>
          <p:cNvPr id="5" name="内容占位符 4"/>
          <p:cNvPicPr>
            <a:picLocks noChangeAspect="1"/>
          </p:cNvPicPr>
          <p:nvPr>
            <p:ph sz="quarter" idx="10"/>
            <p:custDataLst>
              <p:tags r:id="rId1"/>
            </p:custDataLst>
          </p:nvPr>
        </p:nvPicPr>
        <p:blipFill>
          <a:blip r:embed="rId2"/>
          <a:stretch>
            <a:fillRect/>
          </a:stretch>
        </p:blipFill>
        <p:spPr>
          <a:xfrm>
            <a:off x="7602855" y="986155"/>
            <a:ext cx="3943350" cy="50939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dirty="0"/>
              <a:t>一致性非锁定读（</a:t>
            </a:r>
            <a:r>
              <a:rPr lang="zh-CN" dirty="0">
                <a:solidFill>
                  <a:srgbClr val="FF0000"/>
                </a:solidFill>
              </a:rPr>
              <a:t>快照读</a:t>
            </a:r>
            <a:r>
              <a:rPr lang="zh-CN" dirty="0"/>
              <a:t>）</a:t>
            </a:r>
            <a:endParaRPr lang="zh-CN" dirty="0">
              <a:solidFill>
                <a:srgbClr val="FF0000"/>
              </a:solidFill>
            </a:endParaRPr>
          </a:p>
        </p:txBody>
      </p:sp>
      <p:sp>
        <p:nvSpPr>
          <p:cNvPr id="3" name="内容占位符 2"/>
          <p:cNvSpPr/>
          <p:nvPr>
            <p:ph sz="quarter" idx="10"/>
          </p:nvPr>
        </p:nvSpPr>
        <p:spPr>
          <a:xfrm>
            <a:off x="719455" y="1143000"/>
            <a:ext cx="9946005" cy="1033145"/>
          </a:xfrm>
        </p:spPr>
        <p:txBody>
          <a:bodyPr/>
          <a:p>
            <a:pPr marL="0" indent="0">
              <a:buNone/>
            </a:pPr>
            <a:r>
              <a:rPr lang="zh-CN" sz="2000">
                <a:latin typeface="微软雅黑 Light" panose="020B0502040204020203" pitchFamily="34" charset="-122"/>
                <a:ea typeface="微软雅黑 Light" panose="020B0502040204020203" pitchFamily="34" charset="-122"/>
                <a:cs typeface="微软雅黑 Light" panose="020B0502040204020203" pitchFamily="34" charset="-122"/>
              </a:rPr>
              <a:t>概念：</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Innodb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存储引擎通过行多版本控制的方式来读取当前执行时间数据库中的行的数据。若当前行正在执行</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delete\update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此时读取操作不会等待锁，而是会读取行的快照数据。</a:t>
            </a:r>
            <a:r>
              <a:rPr lang="zh-CN" altLang="en-US" sz="2000">
                <a:solidFill>
                  <a:schemeClr val="accent6"/>
                </a:solidFill>
                <a:latin typeface="微软雅黑 Light" panose="020B0502040204020203" pitchFamily="34" charset="-122"/>
                <a:ea typeface="微软雅黑 Light" panose="020B0502040204020203" pitchFamily="34" charset="-122"/>
                <a:cs typeface="微软雅黑 Light" panose="020B0502040204020203" pitchFamily="34" charset="-122"/>
              </a:rPr>
              <a:t>可以无锁并发</a:t>
            </a:r>
            <a:endParaRPr lang="zh-CN" altLang="en-US" sz="2000">
              <a:solidFill>
                <a:schemeClr val="accent6"/>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4" name="图片 3"/>
          <p:cNvPicPr>
            <a:picLocks noChangeAspect="1"/>
          </p:cNvPicPr>
          <p:nvPr/>
        </p:nvPicPr>
        <p:blipFill>
          <a:blip r:embed="rId1"/>
          <a:stretch>
            <a:fillRect/>
          </a:stretch>
        </p:blipFill>
        <p:spPr>
          <a:xfrm>
            <a:off x="5391150" y="2175510"/>
            <a:ext cx="6240780" cy="4061460"/>
          </a:xfrm>
          <a:prstGeom prst="rect">
            <a:avLst/>
          </a:prstGeom>
        </p:spPr>
      </p:pic>
      <p:sp>
        <p:nvSpPr>
          <p:cNvPr id="5" name="文本框 4"/>
          <p:cNvSpPr txBox="1"/>
          <p:nvPr/>
        </p:nvSpPr>
        <p:spPr>
          <a:xfrm>
            <a:off x="719455" y="2350770"/>
            <a:ext cx="4594860" cy="2584450"/>
          </a:xfrm>
          <a:prstGeom prst="rect">
            <a:avLst/>
          </a:prstGeom>
          <a:noFill/>
        </p:spPr>
        <p:txBody>
          <a:bodyPr wrap="square" rtlCol="0">
            <a:spAutoFit/>
          </a:bodyPr>
          <a:p>
            <a:endParaRPr lang="zh-CN" altLang="en-US"/>
          </a:p>
          <a:p>
            <a:endParaRPr lang="zh-CN" altLang="en-US"/>
          </a:p>
          <a:p>
            <a:r>
              <a:rPr lang="en-US" altLang="zh-CN"/>
              <a:t>Read Committed</a:t>
            </a:r>
            <a:r>
              <a:rPr lang="zh-CN" altLang="en-US"/>
              <a:t>：</a:t>
            </a:r>
            <a:endParaRPr lang="zh-CN" altLang="en-US"/>
          </a:p>
          <a:p>
            <a:r>
              <a:rPr lang="zh-CN" altLang="en-US"/>
              <a:t>读取被锁定行的最新一份快照数据</a:t>
            </a:r>
            <a:endParaRPr lang="zh-CN" altLang="en-US"/>
          </a:p>
          <a:p>
            <a:endParaRPr lang="zh-CN" altLang="en-US"/>
          </a:p>
          <a:p>
            <a:r>
              <a:rPr lang="en-US" altLang="zh-CN"/>
              <a:t>Repeatable Read:</a:t>
            </a:r>
            <a:endParaRPr lang="en-US" altLang="zh-CN"/>
          </a:p>
          <a:p>
            <a:r>
              <a:rPr lang="zh-CN" altLang="en-US"/>
              <a:t>读取事务开始时的行数据版本</a:t>
            </a:r>
            <a:endParaRPr lang="en-US" altLang="zh-CN"/>
          </a:p>
          <a:p>
            <a:endParaRPr lang="zh-CN" altLang="en-US"/>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dirty="0"/>
              <a:t>一致性锁定读（</a:t>
            </a:r>
            <a:r>
              <a:rPr lang="zh-CN" dirty="0">
                <a:solidFill>
                  <a:srgbClr val="FF0000"/>
                </a:solidFill>
              </a:rPr>
              <a:t>当前</a:t>
            </a:r>
            <a:r>
              <a:rPr lang="zh-CN" dirty="0">
                <a:solidFill>
                  <a:srgbClr val="FF0000"/>
                </a:solidFill>
              </a:rPr>
              <a:t>读</a:t>
            </a:r>
            <a:r>
              <a:rPr lang="zh-CN" dirty="0"/>
              <a:t>）</a:t>
            </a:r>
            <a:endParaRPr lang="zh-CN" dirty="0">
              <a:solidFill>
                <a:srgbClr val="FF0000"/>
              </a:solidFill>
            </a:endParaRPr>
          </a:p>
        </p:txBody>
      </p:sp>
      <p:sp>
        <p:nvSpPr>
          <p:cNvPr id="3" name="内容占位符 2"/>
          <p:cNvSpPr/>
          <p:nvPr>
            <p:ph sz="quarter" idx="10"/>
          </p:nvPr>
        </p:nvSpPr>
        <p:spPr>
          <a:xfrm>
            <a:off x="719455" y="1143000"/>
            <a:ext cx="9946005" cy="5154930"/>
          </a:xfrm>
        </p:spPr>
        <p:txBody>
          <a:bodyPr/>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Locking Rea</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d: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需要加锁来显示的保证数据逻辑的一致性</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 加锁方式： select ... for update， select ... lock in share mode 语句，</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5" name="文本框 4"/>
          <p:cNvSpPr txBox="1"/>
          <p:nvPr/>
        </p:nvSpPr>
        <p:spPr>
          <a:xfrm>
            <a:off x="719455" y="2350770"/>
            <a:ext cx="4594860" cy="645160"/>
          </a:xfrm>
          <a:prstGeom prst="rect">
            <a:avLst/>
          </a:prstGeom>
          <a:noFill/>
        </p:spPr>
        <p:txBody>
          <a:bodyPr wrap="square" rtlCol="0">
            <a:spAutoFit/>
          </a:bodyPr>
          <a:p>
            <a:endParaRPr lang="zh-CN" altLang="en-US"/>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锁的算法</a:t>
            </a:r>
            <a:endParaRPr lang="zh-CN" altLang="en-US" dirty="0"/>
          </a:p>
        </p:txBody>
      </p:sp>
      <p:sp>
        <p:nvSpPr>
          <p:cNvPr id="3" name="内容占位符 2"/>
          <p:cNvSpPr/>
          <p:nvPr>
            <p:ph sz="quarter" idx="10"/>
          </p:nvPr>
        </p:nvSpPr>
        <p:spPr/>
        <p:txBody>
          <a:bodyPr/>
          <a:p>
            <a:pPr marL="0" indent="0">
              <a:buNone/>
            </a:pPr>
            <a:r>
              <a:rPr lang="en-US" altLang="zh-CN"/>
              <a:t>Innodb </a:t>
            </a:r>
            <a:r>
              <a:rPr lang="zh-CN" altLang="en-US"/>
              <a:t>有三种锁的算法：</a:t>
            </a:r>
            <a:endParaRPr lang="zh-CN" altLang="en-US"/>
          </a:p>
          <a:p>
            <a:pPr marL="0" indent="0">
              <a:buNone/>
            </a:pPr>
            <a:endParaRPr lang="zh-CN" altLang="en-US"/>
          </a:p>
          <a:p>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Record Lock</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：单个行记录上的锁</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Gap Lock</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：间隙锁，锁定一个范围，但是不包含行记录本身</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Next-key Lock</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：临键锁，</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Gap Lock+</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Record Lock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锁定一个范围，且包含行记录本身（解决了幻读的问题）</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锁的算法</a:t>
            </a:r>
            <a:r>
              <a:rPr lang="en-US" altLang="zh-CN" dirty="0"/>
              <a:t>-</a:t>
            </a:r>
            <a:r>
              <a:rPr lang="zh-CN" altLang="en-US" dirty="0">
                <a:solidFill>
                  <a:srgbClr val="FF0000"/>
                </a:solidFill>
              </a:rPr>
              <a:t>示例</a:t>
            </a:r>
            <a:endParaRPr lang="zh-CN" altLang="en-US" dirty="0">
              <a:solidFill>
                <a:srgbClr val="FF0000"/>
              </a:solidFill>
            </a:endParaRPr>
          </a:p>
        </p:txBody>
      </p:sp>
      <p:pic>
        <p:nvPicPr>
          <p:cNvPr id="4" name="内容占位符 3"/>
          <p:cNvPicPr>
            <a:picLocks noChangeAspect="1"/>
          </p:cNvPicPr>
          <p:nvPr>
            <p:ph sz="quarter" idx="10"/>
          </p:nvPr>
        </p:nvPicPr>
        <p:blipFill>
          <a:blip r:embed="rId1"/>
          <a:stretch>
            <a:fillRect/>
          </a:stretch>
        </p:blipFill>
        <p:spPr>
          <a:xfrm>
            <a:off x="1216660" y="1905635"/>
            <a:ext cx="7734300" cy="2278380"/>
          </a:xfrm>
          <a:prstGeom prst="rect">
            <a:avLst/>
          </a:prstGeom>
        </p:spPr>
      </p:pic>
      <p:sp>
        <p:nvSpPr>
          <p:cNvPr id="5" name="文本框 4"/>
          <p:cNvSpPr txBox="1"/>
          <p:nvPr/>
        </p:nvSpPr>
        <p:spPr>
          <a:xfrm>
            <a:off x="1216660" y="1263015"/>
            <a:ext cx="10335895" cy="368300"/>
          </a:xfrm>
          <a:prstGeom prst="rect">
            <a:avLst/>
          </a:prstGeom>
          <a:noFill/>
        </p:spPr>
        <p:txBody>
          <a:bodyPr wrap="square" rtlCol="0">
            <a:spAutoFit/>
          </a:bodyPr>
          <a:p>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当唯一索引使用等值查询时，精准匹配到一条记录的时候， 这个时候使用的就是记录锁</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锁的算法</a:t>
            </a:r>
            <a:r>
              <a:rPr lang="en-US" altLang="zh-CN" dirty="0"/>
              <a:t>-</a:t>
            </a:r>
            <a:r>
              <a:rPr lang="zh-CN" altLang="en-US" dirty="0">
                <a:solidFill>
                  <a:srgbClr val="FF0000"/>
                </a:solidFill>
              </a:rPr>
              <a:t>示例</a:t>
            </a:r>
            <a:endParaRPr lang="zh-CN" altLang="en-US" dirty="0">
              <a:solidFill>
                <a:srgbClr val="FF0000"/>
              </a:solidFill>
            </a:endParaRPr>
          </a:p>
        </p:txBody>
      </p:sp>
      <p:sp>
        <p:nvSpPr>
          <p:cNvPr id="5" name="文本框 4"/>
          <p:cNvSpPr txBox="1"/>
          <p:nvPr/>
        </p:nvSpPr>
        <p:spPr>
          <a:xfrm>
            <a:off x="1216660" y="1263015"/>
            <a:ext cx="10335895" cy="645160"/>
          </a:xfrm>
          <a:prstGeom prst="rect">
            <a:avLst/>
          </a:prstGeom>
          <a:noFill/>
        </p:spPr>
        <p:txBody>
          <a:bodyPr wrap="square" rtlCol="0">
            <a:spAutoFit/>
          </a:bodyPr>
          <a:p>
            <a:r>
              <a:rPr lang="zh-CN" altLang="en-US"/>
              <a:t>当我们查询的记录不存在，无论是用等值查询还是范围查询的时候，它使用的都是间隙锁。 举个例子，where id &gt;4 and id &lt;7，where id = 6</a:t>
            </a:r>
            <a:endParaRPr lang="zh-CN" altLang="en-US"/>
          </a:p>
        </p:txBody>
      </p:sp>
      <p:pic>
        <p:nvPicPr>
          <p:cNvPr id="6" name="图片 5"/>
          <p:cNvPicPr>
            <a:picLocks noChangeAspect="1"/>
          </p:cNvPicPr>
          <p:nvPr/>
        </p:nvPicPr>
        <p:blipFill>
          <a:blip r:embed="rId1"/>
          <a:stretch>
            <a:fillRect/>
          </a:stretch>
        </p:blipFill>
        <p:spPr>
          <a:xfrm>
            <a:off x="1310005" y="2159635"/>
            <a:ext cx="8801100" cy="35128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锁的算法</a:t>
            </a:r>
            <a:r>
              <a:rPr lang="en-US" altLang="zh-CN" dirty="0"/>
              <a:t>-</a:t>
            </a:r>
            <a:r>
              <a:rPr lang="zh-CN" altLang="en-US" dirty="0">
                <a:solidFill>
                  <a:srgbClr val="FF0000"/>
                </a:solidFill>
              </a:rPr>
              <a:t>示例</a:t>
            </a:r>
            <a:endParaRPr lang="zh-CN" altLang="en-US" dirty="0">
              <a:solidFill>
                <a:srgbClr val="FF0000"/>
              </a:solidFill>
            </a:endParaRPr>
          </a:p>
        </p:txBody>
      </p:sp>
      <p:sp>
        <p:nvSpPr>
          <p:cNvPr id="5" name="文本框 4"/>
          <p:cNvSpPr txBox="1"/>
          <p:nvPr/>
        </p:nvSpPr>
        <p:spPr>
          <a:xfrm>
            <a:off x="1216660" y="1263015"/>
            <a:ext cx="10335895" cy="645160"/>
          </a:xfrm>
          <a:prstGeom prst="rect">
            <a:avLst/>
          </a:prstGeom>
          <a:noFill/>
        </p:spPr>
        <p:txBody>
          <a:bodyPr wrap="square" rtlCol="0">
            <a:spAutoFit/>
          </a:bodyPr>
          <a:p>
            <a:r>
              <a:rPr lang="zh-CN" altLang="en-US">
                <a:latin typeface="微软雅黑 Light" panose="020B0502040204020203" pitchFamily="34" charset="-122"/>
                <a:ea typeface="微软雅黑 Light" panose="020B0502040204020203" pitchFamily="34" charset="-122"/>
                <a:cs typeface="微软雅黑 Light" panose="020B0502040204020203" pitchFamily="34" charset="-122"/>
              </a:rPr>
              <a:t>使用了范围查询，不仅仅命中了 Record 记录，还包含了 Gap 间隙，在这种情况下我们使用的 就是临键锁，它是 MySQL 里面默认的行锁算法，相当于记录锁加上间隙锁</a:t>
            </a:r>
            <a:endParaRPr lang="zh-CN" altLang="en-US">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3" name="图片 2"/>
          <p:cNvPicPr>
            <a:picLocks noChangeAspect="1"/>
          </p:cNvPicPr>
          <p:nvPr/>
        </p:nvPicPr>
        <p:blipFill>
          <a:blip r:embed="rId1"/>
          <a:stretch>
            <a:fillRect/>
          </a:stretch>
        </p:blipFill>
        <p:spPr>
          <a:xfrm>
            <a:off x="1216660" y="2042160"/>
            <a:ext cx="8427720" cy="2895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altLang="en-US" dirty="0"/>
              <a:t>锁的算法</a:t>
            </a:r>
            <a:r>
              <a:rPr lang="zh-CN" dirty="0"/>
              <a:t>总结</a:t>
            </a:r>
            <a:endParaRPr lang="zh-CN" dirty="0">
              <a:solidFill>
                <a:srgbClr val="FF0000"/>
              </a:solidFill>
            </a:endParaRPr>
          </a:p>
        </p:txBody>
      </p:sp>
      <p:sp>
        <p:nvSpPr>
          <p:cNvPr id="5" name="文本框 4"/>
          <p:cNvSpPr txBox="1"/>
          <p:nvPr/>
        </p:nvSpPr>
        <p:spPr>
          <a:xfrm>
            <a:off x="760730" y="1303655"/>
            <a:ext cx="10335895" cy="4092575"/>
          </a:xfrm>
          <a:prstGeom prst="rect">
            <a:avLst/>
          </a:prstGeom>
          <a:noFill/>
        </p:spPr>
        <p:txBody>
          <a:bodyPr wrap="square" rtlCol="0">
            <a:spAutoFit/>
          </a:bodyPr>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innodb 默认才用临键锁</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查询没有命中索引，则为表锁;</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如果等值查询唯一索引且命中唯一1条记录，则为行锁;</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如果等值查询唯一索引且没有命中记录，则为临近结点的间隙锁;</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如果范围查询唯一索引或查询非唯一索引且命中记录，则锁定所有命中行的临键锁 ，并同时锁定最大记录行下一个区间的间隙锁。</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如果范围查询非唯一索引且没有命中记录，则为临近结点的间隙锁（包括该结点也被锁定）</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dirty="0"/>
              <a:t>死锁</a:t>
            </a:r>
            <a:endParaRPr lang="zh-CN" dirty="0"/>
          </a:p>
        </p:txBody>
      </p:sp>
      <p:sp>
        <p:nvSpPr>
          <p:cNvPr id="3" name="内容占位符 2"/>
          <p:cNvSpPr/>
          <p:nvPr>
            <p:ph sz="quarter" idx="10"/>
          </p:nvPr>
        </p:nvSpPr>
        <p:spPr/>
        <p:txBody>
          <a:bodyPr>
            <a:normAutofit lnSpcReduction="10000"/>
          </a:bodyPr>
          <a:p>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概念：死锁是指两个或两个以上的事务在执行过程中，因争夺锁资源而造成的一种相互等待的现象</a:t>
            </a:r>
            <a:endPar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解决方案：</a:t>
            </a:r>
            <a:endPar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514350" indent="-514350">
              <a:buAutoNum type="arabicPeriod"/>
            </a:pPr>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等待超时：即当两个事务相互等待时，其中一个事务等待时间超过了设置的某一个阈值，则该事物回滚，另一个等待事务可正常进行</a:t>
            </a:r>
            <a:endPar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en-US" altLang="zh-CN" sz="2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通过参数</a:t>
            </a:r>
            <a:r>
              <a:rPr lang="en-US" altLang="zh-CN" sz="16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innodb_lock_wait_timeout</a:t>
            </a:r>
            <a:r>
              <a:rPr lang="zh-CN" altLang="en-US" sz="16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设置</a:t>
            </a:r>
            <a:endPar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514350" indent="-514350">
              <a:buAutoNum type="arabicPeriod"/>
            </a:pPr>
            <a:r>
              <a:rPr lang="en-US" altLang="zh-CN" sz="2400">
                <a:latin typeface="微软雅黑 Light" panose="020B0502040204020203" pitchFamily="34" charset="-122"/>
                <a:ea typeface="微软雅黑 Light" panose="020B0502040204020203" pitchFamily="34" charset="-122"/>
                <a:cs typeface="微软雅黑 Light" panose="020B0502040204020203" pitchFamily="34" charset="-122"/>
              </a:rPr>
              <a:t>wait-for graph(</a:t>
            </a:r>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等待图</a:t>
            </a:r>
            <a:r>
              <a:rPr lang="en-US" altLang="zh-CN" sz="2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2400">
                <a:latin typeface="微软雅黑 Light" panose="020B0502040204020203" pitchFamily="34" charset="-122"/>
                <a:ea typeface="微软雅黑 Light" panose="020B0502040204020203" pitchFamily="34" charset="-122"/>
                <a:cs typeface="微软雅黑 Light" panose="020B0502040204020203" pitchFamily="34" charset="-122"/>
              </a:rPr>
              <a:t>innodb</a:t>
            </a:r>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的主动检测死锁的方式，通常采用深度优先算法实现，要求数据库保存以下两种信息</a:t>
            </a:r>
            <a:r>
              <a:rPr lang="en-US" altLang="zh-CN" sz="24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en-US" altLang="zh-CN" sz="24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en-US" altLang="zh-CN" sz="2400">
                <a:latin typeface="微软雅黑 Light" panose="020B0502040204020203" pitchFamily="34" charset="-122"/>
                <a:ea typeface="微软雅黑 Light" panose="020B0502040204020203" pitchFamily="34" charset="-122"/>
                <a:cs typeface="微软雅黑 Light" panose="020B0502040204020203" pitchFamily="34" charset="-122"/>
              </a:rPr>
              <a:t>      - </a:t>
            </a:r>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锁的信息链表</a:t>
            </a:r>
            <a:endPar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en-US" altLang="zh-CN" sz="2400">
                <a:latin typeface="微软雅黑 Light" panose="020B0502040204020203" pitchFamily="34" charset="-122"/>
                <a:ea typeface="微软雅黑 Light" panose="020B0502040204020203" pitchFamily="34" charset="-122"/>
                <a:cs typeface="微软雅黑 Light" panose="020B0502040204020203" pitchFamily="34" charset="-122"/>
              </a:rPr>
              <a:t>     - </a:t>
            </a:r>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事务等待链表</a:t>
            </a:r>
            <a:endPar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en-US" altLang="zh-CN" sz="2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rPr>
              <a:t>若存在回路则代表存在死锁</a:t>
            </a:r>
            <a:endParaRPr lang="zh-CN" altLang="en-US" sz="24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6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基于</a:t>
            </a:r>
            <a:r>
              <a:rPr lang="zh-CN" altLang="en-US" sz="16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INFORMATION_SCHEMA.INNODB_TRX</a:t>
            </a:r>
            <a:r>
              <a:rPr lang="zh-CN" altLang="en-US" sz="16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rPr>
              <a:t>表中的 trx_weight 字段来判断</a:t>
            </a:r>
            <a:endParaRPr lang="zh-CN" altLang="en-US" sz="16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514350" indent="-514350">
              <a:buAutoNum type="arabicPeriod"/>
            </a:pPr>
            <a:endParaRPr lang="zh-CN" altLang="en-US" sz="1600">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事务的四大特性</a:t>
            </a:r>
            <a:r>
              <a:rPr lang="zh-CN" altLang="en-US" dirty="0"/>
              <a:t> </a:t>
            </a:r>
            <a:endParaRPr lang="zh-CN" altLang="en-US" dirty="0"/>
          </a:p>
        </p:txBody>
      </p:sp>
      <p:sp>
        <p:nvSpPr>
          <p:cNvPr id="3" name="内容占位符 2"/>
          <p:cNvSpPr>
            <a:spLocks noGrp="1"/>
          </p:cNvSpPr>
          <p:nvPr>
            <p:ph sz="quarter" idx="10"/>
          </p:nvPr>
        </p:nvSpPr>
        <p:spPr>
          <a:xfrm>
            <a:off x="873760" y="955040"/>
            <a:ext cx="10444480" cy="5697220"/>
          </a:xfrm>
        </p:spPr>
        <p:txBody>
          <a:bodyPr>
            <a:normAutofit/>
          </a:bodyPr>
          <a:lstStyle/>
          <a:p>
            <a:endParaRPr lang="en-US" altLang="zh-CN" sz="1400" b="1" dirty="0">
              <a:latin typeface="微软雅黑 Light" panose="020B0502040204020203" pitchFamily="34" charset="-122"/>
              <a:ea typeface="微软雅黑 Light" panose="020B0502040204020203" pitchFamily="34" charset="-122"/>
            </a:endParaRPr>
          </a:p>
          <a:p>
            <a:r>
              <a:rPr lang="en-US" altLang="zh-CN" sz="1800" b="1" dirty="0">
                <a:latin typeface="微软雅黑 Light" panose="020B0502040204020203" pitchFamily="34" charset="-122"/>
                <a:ea typeface="微软雅黑 Light" panose="020B0502040204020203" pitchFamily="34" charset="-122"/>
                <a:cs typeface="Lucida Grande"/>
                <a:sym typeface="Lucida Grande"/>
              </a:rPr>
              <a:t>原子性</a:t>
            </a:r>
            <a:r>
              <a:rPr lang="en-US" altLang="zh-CN" sz="1800" b="1" dirty="0">
                <a:latin typeface="微软雅黑 Light" panose="020B0502040204020203" pitchFamily="34" charset="-122"/>
                <a:ea typeface="微软雅黑 Light" panose="020B0502040204020203" pitchFamily="34" charset="-122"/>
                <a:cs typeface="Lucida Grande"/>
                <a:sym typeface="Lucida Grande"/>
              </a:rPr>
              <a:t> (</a:t>
            </a:r>
            <a:r>
              <a:rPr lang="zh-CN" altLang="en-US" sz="1800" b="1" dirty="0">
                <a:latin typeface="微软雅黑 Light" panose="020B0502040204020203" pitchFamily="34" charset="-122"/>
                <a:ea typeface="微软雅黑 Light" panose="020B0502040204020203" pitchFamily="34" charset="-122"/>
                <a:cs typeface="Lucida Grande"/>
                <a:sym typeface="Lucida Grande"/>
              </a:rPr>
              <a:t>Atomicity</a:t>
            </a:r>
            <a:r>
              <a:rPr lang="en-US" altLang="zh-CN" sz="1800" b="1" dirty="0">
                <a:latin typeface="微软雅黑 Light" panose="020B0502040204020203" pitchFamily="34" charset="-122"/>
                <a:ea typeface="微软雅黑 Light" panose="020B0502040204020203" pitchFamily="34" charset="-122"/>
                <a:cs typeface="Lucida Grande"/>
                <a:sym typeface="Lucida Grande"/>
              </a:rPr>
              <a:t>): </a:t>
            </a:r>
            <a:r>
              <a:rPr lang="zh-CN" altLang="en-US" sz="1800" b="1" dirty="0">
                <a:latin typeface="微软雅黑 Light" panose="020B0502040204020203" pitchFamily="34" charset="-122"/>
                <a:ea typeface="微软雅黑 Light" panose="020B0502040204020203" pitchFamily="34" charset="-122"/>
                <a:cs typeface="Lucida Grande"/>
                <a:sym typeface="Lucida Grande"/>
              </a:rPr>
              <a:t>对数据库的一系列的操作，要么都是成功，要么都是失败</a:t>
            </a:r>
            <a:endParaRPr lang="zh-CN" altLang="en-US" sz="1800" b="1" dirty="0">
              <a:latin typeface="微软雅黑 Light" panose="020B0502040204020203" pitchFamily="34" charset="-122"/>
              <a:ea typeface="微软雅黑 Light" panose="020B0502040204020203" pitchFamily="34" charset="-122"/>
              <a:cs typeface="Lucida Grande"/>
              <a:sym typeface="Lucida Grande"/>
            </a:endParaRPr>
          </a:p>
          <a:p>
            <a:endParaRPr lang="zh-CN" altLang="en-US" sz="1800" b="1" dirty="0">
              <a:latin typeface="微软雅黑 Light" panose="020B0502040204020203" pitchFamily="34" charset="-122"/>
              <a:ea typeface="微软雅黑 Light" panose="020B0502040204020203" pitchFamily="34" charset="-122"/>
              <a:cs typeface="Lucida Grande"/>
              <a:sym typeface="Lucida Grande"/>
            </a:endParaRPr>
          </a:p>
          <a:p>
            <a:r>
              <a:rPr lang="zh-CN" altLang="en-US" sz="1800" b="1" dirty="0">
                <a:latin typeface="微软雅黑 Light" panose="020B0502040204020203" pitchFamily="34" charset="-122"/>
                <a:ea typeface="微软雅黑 Light" panose="020B0502040204020203" pitchFamily="34" charset="-122"/>
                <a:cs typeface="Lucida Grande"/>
                <a:sym typeface="Lucida Grande"/>
              </a:rPr>
              <a:t>一致性</a:t>
            </a:r>
            <a:r>
              <a:rPr lang="en-US" altLang="zh-CN" sz="1800" b="1" dirty="0">
                <a:latin typeface="微软雅黑 Light" panose="020B0502040204020203" pitchFamily="34" charset="-122"/>
                <a:ea typeface="微软雅黑 Light" panose="020B0502040204020203" pitchFamily="34" charset="-122"/>
                <a:cs typeface="Lucida Grande"/>
                <a:sym typeface="Lucida Grande"/>
              </a:rPr>
              <a:t> (</a:t>
            </a:r>
            <a:r>
              <a:rPr lang="zh-CN" altLang="en-US" sz="1800" b="1" dirty="0">
                <a:latin typeface="微软雅黑 Light" panose="020B0502040204020203" pitchFamily="34" charset="-122"/>
                <a:ea typeface="微软雅黑 Light" panose="020B0502040204020203" pitchFamily="34" charset="-122"/>
                <a:cs typeface="Lucida Grande"/>
                <a:sym typeface="Lucida Grande"/>
              </a:rPr>
              <a:t>Consistent</a:t>
            </a:r>
            <a:r>
              <a:rPr lang="en-US" altLang="zh-CN" sz="1800" b="1" dirty="0">
                <a:latin typeface="微软雅黑 Light" panose="020B0502040204020203" pitchFamily="34" charset="-122"/>
                <a:ea typeface="微软雅黑 Light" panose="020B0502040204020203" pitchFamily="34" charset="-122"/>
                <a:cs typeface="Lucida Grande"/>
                <a:sym typeface="Lucida Grande"/>
              </a:rPr>
              <a:t>): </a:t>
            </a:r>
            <a:r>
              <a:rPr lang="zh-CN" altLang="en-US" sz="1800" b="1" dirty="0">
                <a:latin typeface="微软雅黑 Light" panose="020B0502040204020203" pitchFamily="34" charset="-122"/>
                <a:ea typeface="微软雅黑 Light" panose="020B0502040204020203" pitchFamily="34" charset="-122"/>
                <a:cs typeface="Lucida Grande"/>
                <a:sym typeface="Lucida Grande"/>
              </a:rPr>
              <a:t>事务将数据库从一种状态转变为下一钟一致状态，是数据库的完整性约束没有被破坏</a:t>
            </a:r>
            <a:endParaRPr lang="zh-CN" altLang="en-US" sz="1800" b="1" dirty="0">
              <a:latin typeface="微软雅黑 Light" panose="020B0502040204020203" pitchFamily="34" charset="-122"/>
              <a:ea typeface="微软雅黑 Light" panose="020B0502040204020203" pitchFamily="34" charset="-122"/>
              <a:cs typeface="Lucida Grande"/>
              <a:sym typeface="Lucida Grande"/>
            </a:endParaRPr>
          </a:p>
          <a:p>
            <a:endParaRPr lang="zh-CN" altLang="en-US" sz="1800" b="1" dirty="0">
              <a:latin typeface="微软雅黑 Light" panose="020B0502040204020203" pitchFamily="34" charset="-122"/>
              <a:ea typeface="微软雅黑 Light" panose="020B0502040204020203" pitchFamily="34" charset="-122"/>
              <a:cs typeface="Lucida Grande"/>
              <a:sym typeface="Lucida Grande"/>
            </a:endParaRPr>
          </a:p>
          <a:p>
            <a:r>
              <a:rPr lang="zh-CN" altLang="en-US" sz="1800" b="1" dirty="0">
                <a:latin typeface="微软雅黑 Light" panose="020B0502040204020203" pitchFamily="34" charset="-122"/>
                <a:ea typeface="微软雅黑 Light" panose="020B0502040204020203" pitchFamily="34" charset="-122"/>
                <a:cs typeface="Lucida Grande"/>
                <a:sym typeface="Lucida Grande"/>
              </a:rPr>
              <a:t>隔离性</a:t>
            </a:r>
            <a:r>
              <a:rPr lang="en-US" altLang="zh-CN" sz="1800" b="1" dirty="0">
                <a:latin typeface="微软雅黑 Light" panose="020B0502040204020203" pitchFamily="34" charset="-122"/>
                <a:ea typeface="微软雅黑 Light" panose="020B0502040204020203" pitchFamily="34" charset="-122"/>
                <a:cs typeface="Lucida Grande"/>
                <a:sym typeface="Lucida Grande"/>
              </a:rPr>
              <a:t> </a:t>
            </a:r>
            <a:r>
              <a:rPr lang="en-US" altLang="zh-CN" sz="1800" b="1" dirty="0">
                <a:latin typeface="微软雅黑 Light" panose="020B0502040204020203" pitchFamily="34" charset="-122"/>
                <a:ea typeface="微软雅黑 Light" panose="020B0502040204020203" pitchFamily="34" charset="-122"/>
                <a:cs typeface="Lucida Grande"/>
                <a:sym typeface="Lucida Grande"/>
              </a:rPr>
              <a:t>(</a:t>
            </a:r>
            <a:r>
              <a:rPr lang="zh-CN" altLang="en-US" sz="1800" b="1" dirty="0">
                <a:latin typeface="微软雅黑 Light" panose="020B0502040204020203" pitchFamily="34" charset="-122"/>
                <a:ea typeface="微软雅黑 Light" panose="020B0502040204020203" pitchFamily="34" charset="-122"/>
                <a:cs typeface="Lucida Grande"/>
                <a:sym typeface="Lucida Grande"/>
              </a:rPr>
              <a:t>isolation</a:t>
            </a:r>
            <a:r>
              <a:rPr lang="en-US" altLang="zh-CN" sz="1800" b="1" dirty="0">
                <a:latin typeface="微软雅黑 Light" panose="020B0502040204020203" pitchFamily="34" charset="-122"/>
                <a:ea typeface="微软雅黑 Light" panose="020B0502040204020203" pitchFamily="34" charset="-122"/>
                <a:cs typeface="Lucida Grande"/>
                <a:sym typeface="Lucida Grande"/>
              </a:rPr>
              <a:t>): </a:t>
            </a:r>
            <a:r>
              <a:rPr lang="zh-CN" altLang="en-US" sz="1800" b="1" dirty="0">
                <a:latin typeface="微软雅黑 Light" panose="020B0502040204020203" pitchFamily="34" charset="-122"/>
                <a:ea typeface="微软雅黑 Light" panose="020B0502040204020203" pitchFamily="34" charset="-122"/>
                <a:cs typeface="Lucida Grande"/>
                <a:sym typeface="Lucida Grande"/>
              </a:rPr>
              <a:t>每个读写事务的对象对其他事务的操作对象能相互分离，该事务提交前对其他事务不可见</a:t>
            </a:r>
            <a:endParaRPr lang="zh-CN" altLang="en-US" sz="1800" b="1" dirty="0">
              <a:latin typeface="微软雅黑 Light" panose="020B0502040204020203" pitchFamily="34" charset="-122"/>
              <a:ea typeface="微软雅黑 Light" panose="020B0502040204020203" pitchFamily="34" charset="-122"/>
              <a:cs typeface="Lucida Grande"/>
              <a:sym typeface="Lucida Grande"/>
            </a:endParaRPr>
          </a:p>
          <a:p>
            <a:endParaRPr lang="zh-CN" altLang="en-US" sz="1800" b="1" dirty="0">
              <a:latin typeface="微软雅黑 Light" panose="020B0502040204020203" pitchFamily="34" charset="-122"/>
              <a:ea typeface="微软雅黑 Light" panose="020B0502040204020203" pitchFamily="34" charset="-122"/>
              <a:cs typeface="Lucida Grande"/>
              <a:sym typeface="Lucida Grande"/>
            </a:endParaRPr>
          </a:p>
          <a:p>
            <a:r>
              <a:rPr lang="zh-CN" altLang="en-US" sz="1800" b="1" dirty="0">
                <a:latin typeface="微软雅黑 Light" panose="020B0502040204020203" pitchFamily="34" charset="-122"/>
                <a:ea typeface="微软雅黑 Light" panose="020B0502040204020203" pitchFamily="34" charset="-122"/>
                <a:cs typeface="Lucida Grande"/>
                <a:sym typeface="Lucida Grande"/>
              </a:rPr>
              <a:t>持久性</a:t>
            </a:r>
            <a:r>
              <a:rPr lang="en-US" altLang="zh-CN" sz="1800" b="1" dirty="0">
                <a:latin typeface="微软雅黑 Light" panose="020B0502040204020203" pitchFamily="34" charset="-122"/>
                <a:ea typeface="微软雅黑 Light" panose="020B0502040204020203" pitchFamily="34" charset="-122"/>
                <a:cs typeface="Lucida Grande"/>
                <a:sym typeface="Lucida Grande"/>
              </a:rPr>
              <a:t> (Durable): </a:t>
            </a:r>
            <a:r>
              <a:rPr lang="zh-CN" altLang="en-US" sz="1800" b="1" dirty="0">
                <a:latin typeface="微软雅黑 Light" panose="020B0502040204020203" pitchFamily="34" charset="-122"/>
                <a:ea typeface="微软雅黑 Light" panose="020B0502040204020203" pitchFamily="34" charset="-122"/>
                <a:cs typeface="Lucida Grande"/>
                <a:sym typeface="Lucida Grande"/>
              </a:rPr>
              <a:t>事务一旦提交，其结果就是永久性的</a:t>
            </a:r>
            <a:endParaRPr lang="en-US" altLang="zh-CN" sz="1800" b="1" dirty="0">
              <a:latin typeface="微软雅黑 Light" panose="020B0502040204020203" pitchFamily="34" charset="-122"/>
              <a:ea typeface="微软雅黑 Light" panose="020B0502040204020203" pitchFamily="34" charset="-122"/>
              <a:cs typeface="Lucida Grande"/>
              <a:sym typeface="Lucida Grande"/>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dirty="0"/>
              <a:t>等待图</a:t>
            </a:r>
            <a:r>
              <a:rPr lang="en-US" altLang="zh-CN" dirty="0"/>
              <a:t>-</a:t>
            </a:r>
            <a:r>
              <a:rPr lang="zh-CN" altLang="en-US" dirty="0">
                <a:solidFill>
                  <a:srgbClr val="FF0000"/>
                </a:solidFill>
              </a:rPr>
              <a:t>示例</a:t>
            </a:r>
            <a:endParaRPr lang="zh-CN" altLang="en-US" dirty="0">
              <a:solidFill>
                <a:srgbClr val="FF0000"/>
              </a:solidFill>
            </a:endParaRPr>
          </a:p>
        </p:txBody>
      </p:sp>
      <p:pic>
        <p:nvPicPr>
          <p:cNvPr id="4" name="内容占位符 3"/>
          <p:cNvPicPr>
            <a:picLocks noChangeAspect="1"/>
          </p:cNvPicPr>
          <p:nvPr>
            <p:ph sz="quarter" idx="10"/>
          </p:nvPr>
        </p:nvPicPr>
        <p:blipFill>
          <a:blip r:embed="rId1"/>
          <a:stretch>
            <a:fillRect/>
          </a:stretch>
        </p:blipFill>
        <p:spPr>
          <a:xfrm>
            <a:off x="761365" y="1896110"/>
            <a:ext cx="6461760" cy="3848100"/>
          </a:xfrm>
          <a:prstGeom prst="rect">
            <a:avLst/>
          </a:prstGeom>
        </p:spPr>
      </p:pic>
      <p:sp>
        <p:nvSpPr>
          <p:cNvPr id="5" name="文本框 4"/>
          <p:cNvSpPr txBox="1"/>
          <p:nvPr/>
        </p:nvSpPr>
        <p:spPr>
          <a:xfrm>
            <a:off x="1086485" y="1443990"/>
            <a:ext cx="2849245" cy="368300"/>
          </a:xfrm>
          <a:prstGeom prst="rect">
            <a:avLst/>
          </a:prstGeom>
          <a:noFill/>
        </p:spPr>
        <p:txBody>
          <a:bodyPr wrap="square" rtlCol="0">
            <a:spAutoFit/>
          </a:bodyPr>
          <a:p>
            <a:r>
              <a:rPr lang="zh-CN" altLang="en-US"/>
              <a:t>事务和锁的信息如下</a:t>
            </a:r>
            <a:r>
              <a:rPr lang="en-US" altLang="zh-CN"/>
              <a:t>:</a:t>
            </a:r>
            <a:endParaRPr lang="en-US" altLang="zh-CN"/>
          </a:p>
        </p:txBody>
      </p:sp>
      <p:pic>
        <p:nvPicPr>
          <p:cNvPr id="6" name="图片 5"/>
          <p:cNvPicPr>
            <a:picLocks noChangeAspect="1"/>
          </p:cNvPicPr>
          <p:nvPr/>
        </p:nvPicPr>
        <p:blipFill>
          <a:blip r:embed="rId2"/>
          <a:stretch>
            <a:fillRect/>
          </a:stretch>
        </p:blipFill>
        <p:spPr>
          <a:xfrm>
            <a:off x="7825740" y="2312670"/>
            <a:ext cx="3886200" cy="3131820"/>
          </a:xfrm>
          <a:prstGeom prst="rect">
            <a:avLst/>
          </a:prstGeom>
        </p:spPr>
      </p:pic>
      <p:sp>
        <p:nvSpPr>
          <p:cNvPr id="7" name="文本框 6"/>
          <p:cNvSpPr txBox="1"/>
          <p:nvPr/>
        </p:nvSpPr>
        <p:spPr>
          <a:xfrm>
            <a:off x="8071485" y="1527810"/>
            <a:ext cx="2849245" cy="368300"/>
          </a:xfrm>
          <a:prstGeom prst="rect">
            <a:avLst/>
          </a:prstGeom>
          <a:noFill/>
        </p:spPr>
        <p:txBody>
          <a:bodyPr wrap="square" rtlCol="0">
            <a:spAutoFit/>
          </a:bodyPr>
          <a:p>
            <a:r>
              <a:rPr lang="zh-CN" altLang="en-US"/>
              <a:t>状态图如下</a:t>
            </a:r>
            <a:r>
              <a:rPr lang="en-US" altLang="zh-CN"/>
              <a:t>:</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ym typeface="+mn-ea"/>
              </a:rPr>
              <a:t>死锁</a:t>
            </a:r>
            <a:r>
              <a:rPr lang="en-US" altLang="zh-CN" dirty="0">
                <a:sym typeface="+mn-ea"/>
              </a:rPr>
              <a:t>-</a:t>
            </a:r>
            <a:r>
              <a:rPr lang="zh-CN" altLang="en-US" dirty="0">
                <a:solidFill>
                  <a:srgbClr val="FF0000"/>
                </a:solidFill>
                <a:sym typeface="+mn-ea"/>
              </a:rPr>
              <a:t>示例</a:t>
            </a:r>
            <a:endParaRPr lang="en-US" altLang="zh-CN" dirty="0"/>
          </a:p>
        </p:txBody>
      </p:sp>
      <p:sp>
        <p:nvSpPr>
          <p:cNvPr id="3" name="内容占位符 2"/>
          <p:cNvSpPr/>
          <p:nvPr>
            <p:ph sz="quarter" idx="10"/>
          </p:nvPr>
        </p:nvSpPr>
        <p:spPr/>
        <p:txBody>
          <a:bodyPr/>
          <a:p>
            <a:pPr marL="0" indent="0">
              <a:buNone/>
            </a:pPr>
            <a:r>
              <a:rPr lang="zh-CN" altLang="en-US" sz="1800">
                <a:latin typeface="微软雅黑 Light" panose="020B0502040204020203" pitchFamily="34" charset="-122"/>
                <a:ea typeface="微软雅黑 Light" panose="020B0502040204020203" pitchFamily="34" charset="-122"/>
              </a:rPr>
              <a:t>循环等待</a:t>
            </a:r>
            <a:r>
              <a:rPr lang="en-US" altLang="zh-CN" sz="1800">
                <a:latin typeface="微软雅黑 Light" panose="020B0502040204020203" pitchFamily="34" charset="-122"/>
                <a:ea typeface="微软雅黑 Light" panose="020B0502040204020203" pitchFamily="34" charset="-122"/>
              </a:rPr>
              <a:t> AB-BA</a:t>
            </a:r>
            <a:r>
              <a:rPr lang="zh-CN" altLang="en-US" sz="1800">
                <a:latin typeface="微软雅黑 Light" panose="020B0502040204020203" pitchFamily="34" charset="-122"/>
                <a:ea typeface="微软雅黑 Light" panose="020B0502040204020203" pitchFamily="34" charset="-122"/>
              </a:rPr>
              <a:t>问题</a:t>
            </a:r>
            <a:endParaRPr lang="zh-CN" altLang="en-US" sz="1800">
              <a:latin typeface="微软雅黑 Light" panose="020B0502040204020203" pitchFamily="34" charset="-122"/>
              <a:ea typeface="微软雅黑 Light" panose="020B0502040204020203" pitchFamily="34" charset="-122"/>
            </a:endParaRPr>
          </a:p>
        </p:txBody>
      </p:sp>
      <p:graphicFrame>
        <p:nvGraphicFramePr>
          <p:cNvPr id="6" name="表格 5"/>
          <p:cNvGraphicFramePr/>
          <p:nvPr>
            <p:custDataLst>
              <p:tags r:id="rId1"/>
            </p:custDataLst>
          </p:nvPr>
        </p:nvGraphicFramePr>
        <p:xfrm>
          <a:off x="1123315" y="1639570"/>
          <a:ext cx="10157460" cy="4253230"/>
        </p:xfrm>
        <a:graphic>
          <a:graphicData uri="http://schemas.openxmlformats.org/drawingml/2006/table">
            <a:tbl>
              <a:tblPr firstRow="1" firstCol="1" lastRow="1" lastCol="1" bandRow="1" bandCol="1">
                <a:tableStyleId>{5940675A-B579-460E-94D1-54222C63F5DA}</a:tableStyleId>
              </a:tblPr>
              <a:tblGrid>
                <a:gridCol w="710565"/>
                <a:gridCol w="3167380"/>
                <a:gridCol w="2610485"/>
                <a:gridCol w="3669030"/>
              </a:tblGrid>
              <a:tr h="532130">
                <a:tc>
                  <a:txBody>
                    <a:bodyPr/>
                    <a:p>
                      <a:pPr algn="ctr">
                        <a:buNone/>
                      </a:pPr>
                      <a:r>
                        <a:rPr lang="zh-CN" altLang="en-US" sz="1600"/>
                        <a:t>步骤</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结果</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zh-CN" altLang="en-US" sz="1600"/>
                        <a:t>Trannnsaction </a:t>
                      </a:r>
                      <a:r>
                        <a:rPr lang="en-US" altLang="zh-CN" sz="1600"/>
                        <a:t>B</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531495">
                <a:tc>
                  <a:txBody>
                    <a:bodyPr/>
                    <a:p>
                      <a:pPr algn="ctr">
                        <a:buNone/>
                      </a:pPr>
                      <a:r>
                        <a:rPr lang="en-US" altLang="zh-CN" sz="1600"/>
                        <a:t>1</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begin</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sym typeface="+mn-ea"/>
                        </a:rPr>
                        <a:t>begin</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607695">
                <a:tc>
                  <a:txBody>
                    <a:bodyPr/>
                    <a:p>
                      <a:pPr algn="ctr">
                        <a:buNone/>
                      </a:pPr>
                      <a:r>
                        <a:rPr lang="en-US" altLang="zh-CN" sz="1600"/>
                        <a:t>2</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select * from student where id =7 for update</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Empty set (0.00 sec)</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607695">
                <a:tc>
                  <a:txBody>
                    <a:bodyPr/>
                    <a:p>
                      <a:pPr algn="ctr">
                        <a:buNone/>
                      </a:pPr>
                      <a:r>
                        <a:rPr lang="en-US" altLang="zh-CN" sz="1600"/>
                        <a:t>3</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Empty set (0.00 sec)</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sym typeface="+mn-ea"/>
                        </a:rPr>
                        <a:t>select * from student where id =8 for update</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859790">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t>INSERT INTO student (id, age, name, tel, sex) VALUES (8, 20, 'bbb', '18001115599', 1);</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t>等待</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r h="1114425">
                <a:tc>
                  <a:txBody>
                    <a:bodyPr/>
                    <a:p>
                      <a:pPr algn="ctr">
                        <a:buNone/>
                      </a:pPr>
                      <a:r>
                        <a:rPr lang="en-US" altLang="zh-CN" sz="1600"/>
                        <a:t>4</a:t>
                      </a: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endParaRPr lang="en-US" altLang="zh-CN"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6">
                        <a:lumMod val="40000"/>
                        <a:lumOff val="60000"/>
                      </a:schemeClr>
                    </a:solidFill>
                  </a:tcPr>
                </a:tc>
                <a:tc>
                  <a:txBody>
                    <a:bodyPr/>
                    <a:p>
                      <a:pPr algn="ctr">
                        <a:buNone/>
                      </a:pPr>
                      <a:r>
                        <a:rPr lang="zh-CN" altLang="en-US" sz="1600">
                          <a:latin typeface="微软雅黑 Light" panose="020B0502040204020203" pitchFamily="34" charset="-122"/>
                          <a:ea typeface="微软雅黑 Light" panose="020B0502040204020203" pitchFamily="34" charset="-122"/>
                          <a:sym typeface="+mn-ea"/>
                        </a:rPr>
                        <a:t>[40001][1213] Deadlock found when trying to get lock; try restarting transaction</a:t>
                      </a: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4">
                        <a:lumMod val="20000"/>
                        <a:lumOff val="80000"/>
                      </a:schemeClr>
                    </a:solidFill>
                  </a:tcPr>
                </a:tc>
                <a:tc>
                  <a:txBody>
                    <a:bodyPr/>
                    <a:p>
                      <a:pPr algn="ctr">
                        <a:buNone/>
                      </a:pPr>
                      <a:r>
                        <a:rPr lang="en-US" altLang="zh-CN" sz="1600">
                          <a:sym typeface="+mn-ea"/>
                        </a:rPr>
                        <a:t>INSERT INTO student (id, age, name, tel, sex) VALUES (8, 20, 'bbb', '18001115599', 1);</a:t>
                      </a:r>
                      <a:endParaRPr lang="en-US" altLang="zh-CN" sz="1600"/>
                    </a:p>
                    <a:p>
                      <a:pPr algn="ctr">
                        <a:buNone/>
                      </a:pPr>
                      <a:endParaRPr lang="zh-CN" altLang="en-US" sz="1600"/>
                    </a:p>
                  </a:txBody>
                  <a:tcPr anchor="ctr" anchorCtr="0">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solidFill>
                      <a:schemeClr val="accent1">
                        <a:lumMod val="40000"/>
                        <a:lumOff val="60000"/>
                      </a:schemeClr>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dirty="0"/>
              <a:t>死锁</a:t>
            </a:r>
            <a:r>
              <a:rPr lang="en-US" altLang="zh-CN" dirty="0"/>
              <a:t>-</a:t>
            </a:r>
            <a:r>
              <a:rPr lang="zh-CN" altLang="en-US" dirty="0">
                <a:solidFill>
                  <a:srgbClr val="FF0000"/>
                </a:solidFill>
              </a:rPr>
              <a:t>处理</a:t>
            </a:r>
            <a:endParaRPr lang="zh-CN" altLang="en-US" dirty="0">
              <a:solidFill>
                <a:srgbClr val="FF0000"/>
              </a:solidFill>
            </a:endParaRPr>
          </a:p>
        </p:txBody>
      </p:sp>
      <p:sp>
        <p:nvSpPr>
          <p:cNvPr id="3" name="内容占位符 2"/>
          <p:cNvSpPr/>
          <p:nvPr>
            <p:ph sz="quarter" idx="10"/>
          </p:nvPr>
        </p:nvSpPr>
        <p:spPr>
          <a:xfrm>
            <a:off x="1123315" y="1249680"/>
            <a:ext cx="10844530" cy="5094605"/>
          </a:xfrm>
        </p:spPr>
        <p:txBody>
          <a:bodyPr>
            <a:normAutofit fontScale="30000"/>
          </a:bodyPr>
          <a:p>
            <a:pPr marL="0" indent="0">
              <a:buNone/>
            </a:pPr>
            <a:r>
              <a:rPr lang="zh-CN" altLang="en-US" sz="4665">
                <a:latin typeface="微软雅黑 Light" panose="020B0502040204020203" pitchFamily="34" charset="-122"/>
                <a:ea typeface="微软雅黑 Light" panose="020B0502040204020203" pitchFamily="34" charset="-122"/>
                <a:cs typeface="微软雅黑 Light" panose="020B0502040204020203" pitchFamily="34" charset="-122"/>
              </a:rPr>
              <a:t>收集死锁信息：</a:t>
            </a:r>
            <a:endParaRPr lang="zh-CN" altLang="en-US" sz="4665">
              <a:latin typeface="微软雅黑 Light" panose="020B0502040204020203" pitchFamily="34" charset="-122"/>
              <a:ea typeface="微软雅黑 Light" panose="020B0502040204020203" pitchFamily="34" charset="-122"/>
              <a:cs typeface="微软雅黑 Light" panose="020B0502040204020203" pitchFamily="34" charset="-122"/>
            </a:endParaRPr>
          </a:p>
          <a:p>
            <a:pPr>
              <a:buNone/>
            </a:pPr>
            <a:r>
              <a:rPr lang="en-US" altLang="zh-CN" sz="4665">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4665">
                <a:latin typeface="微软雅黑 Light" panose="020B0502040204020203" pitchFamily="34" charset="-122"/>
                <a:ea typeface="微软雅黑 Light" panose="020B0502040204020203" pitchFamily="34" charset="-122"/>
                <a:cs typeface="微软雅黑 Light" panose="020B0502040204020203" pitchFamily="34" charset="-122"/>
              </a:rPr>
              <a:t>利用命令 SHOW ENGINE INNODB STATUS查看死锁原因。</a:t>
            </a:r>
            <a:endParaRPr lang="zh-CN" altLang="en-US" sz="4665">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en-US" altLang="zh-CN" sz="4665">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4665">
                <a:latin typeface="微软雅黑 Light" panose="020B0502040204020203" pitchFamily="34" charset="-122"/>
                <a:ea typeface="微软雅黑 Light" panose="020B0502040204020203" pitchFamily="34" charset="-122"/>
                <a:cs typeface="微软雅黑 Light" panose="020B0502040204020203" pitchFamily="34" charset="-122"/>
              </a:rPr>
              <a:t>调试阶段开启 innodb_print_all_deadlocks，收集所有死锁日志</a:t>
            </a:r>
            <a:endParaRPr lang="zh-CN" altLang="en-US" sz="4665">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LATEST DETECTED DEADLOCK</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2021-07-06 13:40:08 0x7f236c0db700</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 (1) TRANSACTION:</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TRANSACTION 2855, ACTIVE 19 sec inserting</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mysql tables in use 1, locked 1</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LOCK WAIT 3 lock struct(s), heap size 1136, 2 row lock(s)</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MySQL thread id 16, OS thread handle 139789650306816, query id 2670 172.17.0.1 root update</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 ApplicationName=DataGrip 2020.3 */ INSERT INTO student (id, age, name, tel, sex) VALUES (8, 20, 'bbb', '18001115599', 1)</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 (1) WAITING FOR THIS LOCK TO BE GRANTED:</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RECORD LOCKS space id 26 page no 3 n bits 72 index PRIMARY of table `share_test`.`student` trx id 2855 lock_mode X insert intention waiting</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Record lock, heap no 1 PHYSICAL RECORD: n_fields 1; compact format; info bits 0</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0" indent="0">
              <a:buNone/>
            </a:pPr>
            <a:r>
              <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rPr>
              <a:t> 0: len 8; hex 73757072656d756d; asc supremum;;</a:t>
            </a:r>
            <a:endParaRPr lang="zh-CN" altLang="en-US" sz="3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zh-CN" dirty="0"/>
              <a:t>死锁</a:t>
            </a:r>
            <a:r>
              <a:rPr lang="en-US" altLang="zh-CN" dirty="0"/>
              <a:t>-</a:t>
            </a:r>
            <a:r>
              <a:rPr lang="zh-CN" altLang="en-US" dirty="0">
                <a:solidFill>
                  <a:srgbClr val="FF0000"/>
                </a:solidFill>
              </a:rPr>
              <a:t>预防</a:t>
            </a:r>
            <a:endParaRPr lang="zh-CN" altLang="en-US" dirty="0">
              <a:solidFill>
                <a:srgbClr val="FF0000"/>
              </a:solidFill>
            </a:endParaRPr>
          </a:p>
        </p:txBody>
      </p:sp>
      <p:sp>
        <p:nvSpPr>
          <p:cNvPr id="3" name="内容占位符 2"/>
          <p:cNvSpPr/>
          <p:nvPr>
            <p:ph sz="quarter" idx="10"/>
          </p:nvPr>
        </p:nvSpPr>
        <p:spPr/>
        <p:txBody>
          <a:bodyPr>
            <a:normAutofit/>
          </a:bodyPr>
          <a:p>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使用事务，不使用 lock tables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保证没有长事务。</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操作完之后立即提交事务，特别是在交互式命令行中。</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如果在用 (SELECT ... FOR UPDATE or SELECT ... LOCK IN SHARE MODE)，尝试降低隔离级别。</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修改多个表或者多个行的时候，将修改的顺序保持一致。</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创建索引，可以使创建的锁更少。</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最好不要用 (SELECT ... FOR UPDATE or SELECT ... LOCK IN SHARE MODE)。</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rPr>
              <a:t>如果上述都无法解决问题，那么尝试使用 lock tables t1, t2, t3 锁多张表</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0160601_PPT-15.png"/>
          <p:cNvPicPr>
            <a:picLocks noChangeAspect="1"/>
          </p:cNvPicPr>
          <p:nvPr/>
        </p:nvPicPr>
        <p:blipFill>
          <a:blip r:embed="rId1" cstate="email"/>
          <a:stretch>
            <a:fillRect/>
          </a:stretch>
        </p:blipFill>
        <p:spPr>
          <a:xfrm>
            <a:off x="0" y="419100"/>
            <a:ext cx="12192000" cy="6858000"/>
          </a:xfrm>
          <a:prstGeom prst="rect">
            <a:avLst/>
          </a:prstGeom>
        </p:spPr>
      </p:pic>
      <p:sp>
        <p:nvSpPr>
          <p:cNvPr id="4" name="矩形 3"/>
          <p:cNvSpPr/>
          <p:nvPr/>
        </p:nvSpPr>
        <p:spPr>
          <a:xfrm>
            <a:off x="3750932" y="2567850"/>
            <a:ext cx="4280548" cy="3169285"/>
          </a:xfrm>
          <a:prstGeom prst="rect">
            <a:avLst/>
          </a:prstGeom>
          <a:noFill/>
        </p:spPr>
        <p:txBody>
          <a:bodyPr wrap="square" lIns="91440" tIns="45720" rIns="91440" bIns="45720">
            <a:spAutoFit/>
          </a:bodyPr>
          <a:lstStyle/>
          <a:p>
            <a:pPr algn="ctr"/>
            <a:r>
              <a:rPr lang="zh-CN" altLang="en-US" sz="8000" b="0" cap="none" spc="0" dirty="0">
                <a:ln w="0"/>
                <a:solidFill>
                  <a:schemeClr val="bg1"/>
                </a:solidFill>
                <a:effectLst>
                  <a:outerShdw blurRad="38100" dist="19050" dir="2700000" algn="tl" rotWithShape="0">
                    <a:schemeClr val="dk1">
                      <a:alpha val="40000"/>
                    </a:schemeClr>
                  </a:outerShdw>
                </a:effectLst>
              </a:rPr>
              <a:t>谢谢</a:t>
            </a:r>
            <a:endParaRPr lang="en-US" altLang="zh-CN" sz="8000" b="0" cap="none" spc="0" dirty="0">
              <a:ln w="0"/>
              <a:solidFill>
                <a:schemeClr val="bg1"/>
              </a:solidFill>
              <a:effectLst>
                <a:outerShdw blurRad="38100" dist="19050" dir="2700000" algn="tl" rotWithShape="0">
                  <a:schemeClr val="dk1">
                    <a:alpha val="40000"/>
                  </a:schemeClr>
                </a:outerShdw>
              </a:effectLst>
            </a:endParaRPr>
          </a:p>
          <a:p>
            <a:pPr algn="ctr"/>
            <a:endParaRPr lang="en-US" altLang="zh-CN" sz="8000" b="0" cap="none" spc="0" dirty="0">
              <a:ln w="0"/>
              <a:solidFill>
                <a:schemeClr val="bg1"/>
              </a:solidFill>
              <a:effectLst>
                <a:outerShdw blurRad="38100" dist="19050" dir="2700000" algn="tl" rotWithShape="0">
                  <a:schemeClr val="dk1">
                    <a:alpha val="40000"/>
                  </a:schemeClr>
                </a:outerShdw>
              </a:effectLst>
            </a:endParaRPr>
          </a:p>
          <a:p>
            <a:pPr algn="ct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事务分类</a:t>
            </a:r>
            <a:endParaRPr lang="zh-CN" dirty="0"/>
          </a:p>
        </p:txBody>
      </p:sp>
      <p:sp>
        <p:nvSpPr>
          <p:cNvPr id="3" name="内容占位符 2"/>
          <p:cNvSpPr>
            <a:spLocks noGrp="1"/>
          </p:cNvSpPr>
          <p:nvPr>
            <p:ph sz="quarter" idx="10"/>
          </p:nvPr>
        </p:nvSpPr>
        <p:spPr>
          <a:xfrm>
            <a:off x="614045" y="894080"/>
            <a:ext cx="11311255" cy="5697220"/>
          </a:xfrm>
        </p:spPr>
        <p:txBody>
          <a:bodyPr>
            <a:normAutofit/>
          </a:bodyPr>
          <a:lstStyle/>
          <a:p>
            <a:endParaRPr lang="en-US" altLang="zh-CN" sz="1500" b="1" dirty="0">
              <a:solidFill>
                <a:srgbClr val="FF0000"/>
              </a:solidFill>
              <a:latin typeface="微软雅黑 Light" panose="020B0502040204020203" pitchFamily="34" charset="-122"/>
              <a:ea typeface="微软雅黑 Light" panose="020B0502040204020203" pitchFamily="34" charset="-122"/>
              <a:cs typeface="Lucida Grande"/>
              <a:sym typeface="Lucida Grande"/>
            </a:endParaRPr>
          </a:p>
          <a:p>
            <a:pPr lvl="1">
              <a:lnSpc>
                <a:spcPct val="150000"/>
              </a:lnSpc>
            </a:pPr>
            <a:r>
              <a:rPr lang="zh-CN" altLang="en-US" dirty="0">
                <a:latin typeface="微软雅黑 Light" panose="020B0502040204020203" pitchFamily="34" charset="-122"/>
                <a:ea typeface="微软雅黑 Light" panose="020B0502040204020203" pitchFamily="34" charset="-122"/>
                <a:cs typeface="Lucida Grande"/>
                <a:sym typeface="Lucida Grande"/>
              </a:rPr>
              <a:t>扁平事务</a:t>
            </a:r>
            <a:endParaRPr lang="zh-CN" altLang="en-US" dirty="0">
              <a:latin typeface="微软雅黑 Light" panose="020B0502040204020203" pitchFamily="34" charset="-122"/>
              <a:ea typeface="微软雅黑 Light" panose="020B0502040204020203" pitchFamily="34" charset="-122"/>
              <a:cs typeface="Lucida Grande"/>
              <a:sym typeface="Lucida Grande"/>
            </a:endParaRPr>
          </a:p>
          <a:p>
            <a:pPr lvl="1">
              <a:lnSpc>
                <a:spcPct val="150000"/>
              </a:lnSpc>
            </a:pPr>
            <a:r>
              <a:rPr lang="zh-CN" altLang="en-US" dirty="0">
                <a:latin typeface="微软雅黑 Light" panose="020B0502040204020203" pitchFamily="34" charset="-122"/>
                <a:ea typeface="微软雅黑 Light" panose="020B0502040204020203" pitchFamily="34" charset="-122"/>
                <a:cs typeface="Lucida Grande"/>
                <a:sym typeface="Lucida Grande"/>
              </a:rPr>
              <a:t>带保存点的事务</a:t>
            </a:r>
            <a:endParaRPr lang="zh-CN" altLang="en-US" dirty="0">
              <a:latin typeface="微软雅黑 Light" panose="020B0502040204020203" pitchFamily="34" charset="-122"/>
              <a:ea typeface="微软雅黑 Light" panose="020B0502040204020203" pitchFamily="34" charset="-122"/>
              <a:cs typeface="Lucida Grande"/>
              <a:sym typeface="Lucida Grande"/>
            </a:endParaRPr>
          </a:p>
          <a:p>
            <a:pPr lvl="1">
              <a:lnSpc>
                <a:spcPct val="150000"/>
              </a:lnSpc>
            </a:pPr>
            <a:r>
              <a:rPr lang="zh-CN" altLang="en-US" dirty="0">
                <a:latin typeface="微软雅黑 Light" panose="020B0502040204020203" pitchFamily="34" charset="-122"/>
                <a:ea typeface="微软雅黑 Light" panose="020B0502040204020203" pitchFamily="34" charset="-122"/>
                <a:cs typeface="Lucida Grande"/>
                <a:sym typeface="Lucida Grande"/>
              </a:rPr>
              <a:t>链事务</a:t>
            </a:r>
            <a:endParaRPr lang="zh-CN" altLang="en-US" dirty="0">
              <a:latin typeface="微软雅黑 Light" panose="020B0502040204020203" pitchFamily="34" charset="-122"/>
              <a:ea typeface="微软雅黑 Light" panose="020B0502040204020203" pitchFamily="34" charset="-122"/>
              <a:cs typeface="Lucida Grande"/>
              <a:sym typeface="Lucida Grande"/>
            </a:endParaRPr>
          </a:p>
          <a:p>
            <a:pPr lvl="1">
              <a:lnSpc>
                <a:spcPct val="150000"/>
              </a:lnSpc>
            </a:pPr>
            <a:r>
              <a:rPr lang="zh-CN" altLang="en-US" dirty="0">
                <a:latin typeface="微软雅黑 Light" panose="020B0502040204020203" pitchFamily="34" charset="-122"/>
                <a:ea typeface="微软雅黑 Light" panose="020B0502040204020203" pitchFamily="34" charset="-122"/>
                <a:cs typeface="Lucida Grande"/>
                <a:sym typeface="Lucida Grande"/>
              </a:rPr>
              <a:t>嵌套事务</a:t>
            </a:r>
            <a:endParaRPr lang="zh-CN" altLang="en-US" dirty="0">
              <a:latin typeface="微软雅黑 Light" panose="020B0502040204020203" pitchFamily="34" charset="-122"/>
              <a:ea typeface="微软雅黑 Light" panose="020B0502040204020203" pitchFamily="34" charset="-122"/>
              <a:cs typeface="Lucida Grande"/>
              <a:sym typeface="Lucida Grande"/>
            </a:endParaRPr>
          </a:p>
          <a:p>
            <a:pPr lvl="1">
              <a:lnSpc>
                <a:spcPct val="150000"/>
              </a:lnSpc>
            </a:pPr>
            <a:r>
              <a:rPr lang="zh-CN" altLang="en-US" dirty="0">
                <a:latin typeface="微软雅黑 Light" panose="020B0502040204020203" pitchFamily="34" charset="-122"/>
                <a:ea typeface="微软雅黑 Light" panose="020B0502040204020203" pitchFamily="34" charset="-122"/>
                <a:cs typeface="Lucida Grande"/>
                <a:sym typeface="Lucida Grande"/>
              </a:rPr>
              <a:t>分布式事务</a:t>
            </a:r>
            <a:endParaRPr lang="zh-CN" altLang="en-US" dirty="0">
              <a:latin typeface="微软雅黑 Light" panose="020B0502040204020203" pitchFamily="34" charset="-122"/>
              <a:ea typeface="微软雅黑 Light" panose="020B0502040204020203" pitchFamily="34" charset="-122"/>
              <a:cs typeface="Lucida Grande"/>
              <a:sym typeface="Lucida Gran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err="1"/>
              <a:t>事务分类</a:t>
            </a:r>
            <a:r>
              <a:rPr lang="en-US" altLang="zh-CN" dirty="0" err="1"/>
              <a:t>-</a:t>
            </a:r>
            <a:r>
              <a:rPr lang="zh-CN" altLang="en-US" dirty="0" err="1">
                <a:solidFill>
                  <a:srgbClr val="FF0000"/>
                </a:solidFill>
              </a:rPr>
              <a:t>扁平事务</a:t>
            </a:r>
            <a:endParaRPr lang="zh-CN" altLang="en-US" dirty="0" err="1">
              <a:solidFill>
                <a:srgbClr val="FF0000"/>
              </a:solidFill>
            </a:endParaRPr>
          </a:p>
        </p:txBody>
      </p:sp>
      <p:sp>
        <p:nvSpPr>
          <p:cNvPr id="3" name="内容占位符 2"/>
          <p:cNvSpPr>
            <a:spLocks noGrp="1"/>
          </p:cNvSpPr>
          <p:nvPr>
            <p:ph sz="quarter" idx="10"/>
          </p:nvPr>
        </p:nvSpPr>
        <p:spPr>
          <a:xfrm>
            <a:off x="614045" y="1249680"/>
            <a:ext cx="10396855" cy="3779520"/>
          </a:xfrm>
        </p:spPr>
        <p:txBody>
          <a:bodyPr>
            <a:noAutofit/>
          </a:bodyPr>
          <a:lstStyle/>
          <a:p>
            <a:pPr marL="457200" lvl="1" indent="0">
              <a:buNone/>
            </a:pPr>
            <a:endParaRPr lang="en-US" altLang="zh-CN" sz="2000" b="1" dirty="0">
              <a:latin typeface="Lucida Grande"/>
              <a:ea typeface="Lucida Grande"/>
              <a:cs typeface="Lucida Grande"/>
              <a:sym typeface="Lucida Grande"/>
            </a:endParaRPr>
          </a:p>
          <a:p>
            <a:pPr marL="457200" lvl="1" indent="0">
              <a:buNone/>
            </a:pPr>
            <a:r>
              <a:rPr lang="zh-CN" altLang="en-US" sz="2000" dirty="0">
                <a:latin typeface="Lucida Grande"/>
                <a:ea typeface="Lucida Grande"/>
                <a:cs typeface="Lucida Grande"/>
                <a:sym typeface="Lucida Grande"/>
              </a:rPr>
              <a:t>扁平事务：</a:t>
            </a:r>
            <a:endParaRPr lang="zh-CN" altLang="en-US" sz="2000" dirty="0">
              <a:latin typeface="Lucida Grande"/>
              <a:ea typeface="Lucida Grande"/>
              <a:cs typeface="Lucida Grande"/>
              <a:sym typeface="Lucida Grande"/>
            </a:endParaRPr>
          </a:p>
          <a:p>
            <a:pPr lvl="1"/>
            <a:r>
              <a:rPr lang="zh-CN" altLang="en-US" sz="1600" dirty="0">
                <a:latin typeface="Lucida Grande"/>
                <a:ea typeface="Lucida Grande"/>
                <a:cs typeface="Lucida Grande"/>
                <a:sym typeface="Lucida Grande"/>
              </a:rPr>
              <a:t>扁平事务 是事务类型中最简单的一种，但是在实际生产环境中，这可能是使用最频繁的事务所有操作都处于同一操作层次，在生产环境中使用最频繁。</a:t>
            </a:r>
            <a:endParaRPr lang="zh-CN" altLang="en-US" sz="1600" dirty="0">
              <a:latin typeface="Lucida Grande"/>
              <a:ea typeface="Lucida Grande"/>
              <a:cs typeface="Lucida Grande"/>
              <a:sym typeface="Lucida Grande"/>
            </a:endParaRPr>
          </a:p>
          <a:p>
            <a:pPr lvl="1"/>
            <a:r>
              <a:rPr sz="1600" dirty="0">
                <a:latin typeface="Lucida Grande"/>
                <a:ea typeface="Lucida Grande"/>
                <a:cs typeface="Lucida Grande"/>
                <a:sym typeface="Lucida Grande"/>
              </a:rPr>
              <a:t>由BEGIN WORK开始，由COMMIT WORK或ROLLBACK WORK结束，其间的操作是源自的，要么都执行，要么都回滚</a:t>
            </a:r>
            <a:r>
              <a:rPr lang="zh-CN" sz="1600" dirty="0">
                <a:latin typeface="Lucida Grande"/>
                <a:ea typeface="Lucida Grande"/>
                <a:cs typeface="Lucida Grande"/>
                <a:sym typeface="Lucida Grande"/>
              </a:rPr>
              <a:t>。</a:t>
            </a:r>
            <a:endParaRPr lang="zh-CN" sz="1600" dirty="0">
              <a:latin typeface="Lucida Grande"/>
              <a:ea typeface="Lucida Grande"/>
              <a:cs typeface="Lucida Grande"/>
              <a:sym typeface="Lucida Grande"/>
            </a:endParaRPr>
          </a:p>
          <a:p>
            <a:pPr marL="457200" lvl="1" indent="0">
              <a:buNone/>
            </a:pPr>
            <a:endParaRPr lang="zh-CN" sz="1600" dirty="0">
              <a:latin typeface="Lucida Grande"/>
              <a:ea typeface="Lucida Grande"/>
              <a:cs typeface="Lucida Grande"/>
              <a:sym typeface="Lucida Grande"/>
            </a:endParaRPr>
          </a:p>
          <a:p>
            <a:pPr marL="457200" lvl="1" indent="0">
              <a:buNone/>
            </a:pPr>
            <a:r>
              <a:rPr lang="zh-CN" sz="1600" dirty="0">
                <a:latin typeface="Lucida Grande"/>
                <a:ea typeface="Lucida Grande"/>
                <a:cs typeface="Lucida Grande"/>
                <a:sym typeface="Lucida Grande"/>
              </a:rPr>
              <a:t>扁平事务的主要限制是不能提交或者回滚事务的某一部分，或分几个步骤提交。例如用户在旅行网站上进行自己的旅行度假计划，用户设想从杭州到意大利的佛罗伦萨，这两个城市没有直达的班机，需要用户预订并转呈航班，需要或者搭火车等待。用户预订旅行度假的事务为：</a:t>
            </a:r>
            <a:endParaRPr lang="zh-CN" sz="1600" dirty="0">
              <a:latin typeface="Lucida Grande"/>
              <a:ea typeface="Lucida Grande"/>
              <a:cs typeface="Lucida Grande"/>
              <a:sym typeface="Lucida Grande"/>
            </a:endParaRPr>
          </a:p>
          <a:p>
            <a:pPr marL="457200" lvl="1" indent="0">
              <a:buNone/>
            </a:pPr>
            <a:r>
              <a:rPr lang="zh-CN" sz="1600" dirty="0">
                <a:latin typeface="Lucida Grande"/>
                <a:ea typeface="Lucida Grande"/>
                <a:cs typeface="Lucida Grande"/>
                <a:sym typeface="Lucida Grande"/>
              </a:rPr>
              <a:t>S1：预订杭州到上海的高铁</a:t>
            </a:r>
            <a:endParaRPr lang="zh-CN" sz="1600" dirty="0">
              <a:latin typeface="Lucida Grande"/>
              <a:ea typeface="Lucida Grande"/>
              <a:cs typeface="Lucida Grande"/>
              <a:sym typeface="Lucida Grande"/>
            </a:endParaRPr>
          </a:p>
          <a:p>
            <a:pPr marL="457200" lvl="1" indent="0">
              <a:buNone/>
            </a:pPr>
            <a:r>
              <a:rPr lang="zh-CN" sz="1600" dirty="0">
                <a:latin typeface="Lucida Grande"/>
                <a:ea typeface="Lucida Grande"/>
                <a:cs typeface="Lucida Grande"/>
                <a:sym typeface="Lucida Grande"/>
              </a:rPr>
              <a:t>S2：上海浦东国际机场坐飞机，预订到米兰的航班</a:t>
            </a:r>
            <a:endParaRPr lang="zh-CN" sz="1600" dirty="0">
              <a:latin typeface="Lucida Grande"/>
              <a:ea typeface="Lucida Grande"/>
              <a:cs typeface="Lucida Grande"/>
              <a:sym typeface="Lucida Grande"/>
            </a:endParaRPr>
          </a:p>
          <a:p>
            <a:pPr marL="457200" lvl="1" indent="0">
              <a:buNone/>
            </a:pPr>
            <a:r>
              <a:rPr lang="zh-CN" sz="1600" dirty="0">
                <a:latin typeface="Lucida Grande"/>
                <a:ea typeface="Lucida Grande"/>
                <a:cs typeface="Lucida Grande"/>
                <a:sym typeface="Lucida Grande"/>
              </a:rPr>
              <a:t>S3：在米兰转火车前往佛罗伦萨，预订去佛罗伦萨的火车</a:t>
            </a:r>
            <a:endParaRPr lang="zh-CN" sz="1600" dirty="0">
              <a:latin typeface="Lucida Grande"/>
              <a:ea typeface="Lucida Grande"/>
              <a:cs typeface="Lucida Grande"/>
              <a:sym typeface="Lucida Gran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err="1"/>
              <a:t>事务分类</a:t>
            </a:r>
            <a:r>
              <a:rPr lang="en-US" altLang="zh-CN" dirty="0" err="1"/>
              <a:t>-</a:t>
            </a:r>
            <a:r>
              <a:rPr lang="zh-CN" altLang="en-US" dirty="0" err="1">
                <a:solidFill>
                  <a:srgbClr val="FF0000"/>
                </a:solidFill>
              </a:rPr>
              <a:t>带保存点的事务</a:t>
            </a:r>
            <a:endParaRPr lang="zh-CN" altLang="en-US" dirty="0" err="1">
              <a:solidFill>
                <a:srgbClr val="FF0000"/>
              </a:solidFill>
            </a:endParaRPr>
          </a:p>
        </p:txBody>
      </p:sp>
      <p:sp>
        <p:nvSpPr>
          <p:cNvPr id="3" name="内容占位符 2"/>
          <p:cNvSpPr>
            <a:spLocks noGrp="1"/>
          </p:cNvSpPr>
          <p:nvPr>
            <p:ph sz="quarter" idx="10"/>
          </p:nvPr>
        </p:nvSpPr>
        <p:spPr>
          <a:xfrm>
            <a:off x="247015" y="1219200"/>
            <a:ext cx="6234430" cy="5094605"/>
          </a:xfrm>
        </p:spPr>
        <p:txBody>
          <a:bodyPr/>
          <a:lstStyle/>
          <a:p>
            <a:pPr lvl="1"/>
            <a:r>
              <a:rPr lang="en-US" altLang="zh-CN" sz="1800" dirty="0">
                <a:latin typeface="微软雅黑 Light" panose="020B0502040204020203" pitchFamily="34" charset="-122"/>
                <a:ea typeface="微软雅黑 Light" panose="020B0502040204020203" pitchFamily="34" charset="-122"/>
                <a:cs typeface="微软雅黑 Light" panose="020B0502040204020203" pitchFamily="34" charset="-122"/>
                <a:sym typeface="Lucida Grande"/>
              </a:rPr>
              <a:t>因为某些事务可能在执行过程中出现的错误并不会导致所有的操作都无效，放弃整个事务不合乎要求，开销太大，保存点用来通知事务系统应该记住事务当前的状态，以便当之后发生错误时，事务能回到保存点当时的状态</a:t>
            </a:r>
            <a:endParaRPr lang="en-US" altLang="zh-CN" sz="1800" dirty="0">
              <a:latin typeface="微软雅黑 Light" panose="020B0502040204020203" pitchFamily="34" charset="-122"/>
              <a:ea typeface="微软雅黑 Light" panose="020B0502040204020203" pitchFamily="34" charset="-122"/>
              <a:cs typeface="微软雅黑 Light" panose="020B0502040204020203" pitchFamily="34" charset="-122"/>
              <a:sym typeface="Lucida Grande"/>
            </a:endParaRPr>
          </a:p>
          <a:p>
            <a:pPr lvl="1"/>
            <a:endParaRPr lang="en-US" altLang="zh-CN" sz="1800" dirty="0">
              <a:latin typeface="微软雅黑 Light" panose="020B0502040204020203" pitchFamily="34" charset="-122"/>
              <a:ea typeface="微软雅黑 Light" panose="020B0502040204020203" pitchFamily="34" charset="-122"/>
              <a:cs typeface="微软雅黑 Light" panose="020B0502040204020203" pitchFamily="34" charset="-122"/>
              <a:sym typeface="Lucida Grande"/>
            </a:endParaRPr>
          </a:p>
          <a:p>
            <a:pPr lvl="1"/>
            <a:r>
              <a:rPr lang="zh-CN" altLang="en-US" sz="1800" dirty="0">
                <a:latin typeface="微软雅黑 Light" panose="020B0502040204020203" pitchFamily="34" charset="-122"/>
                <a:ea typeface="微软雅黑 Light" panose="020B0502040204020203" pitchFamily="34" charset="-122"/>
                <a:cs typeface="微软雅黑 Light" panose="020B0502040204020203" pitchFamily="34" charset="-122"/>
                <a:sym typeface="Lucida Grande"/>
              </a:rPr>
              <a:t>保存点用SAVE WORK函数来建立，通知系统记录当前的处理状态。当出现问题时，保存点能用作内部的重启动点，根据应用逻辑，决定是回到最近一个保存点还是其他更早的保存点</a:t>
            </a:r>
            <a:endParaRPr lang="zh-CN" altLang="en-US" sz="1800" dirty="0">
              <a:latin typeface="微软雅黑 Light" panose="020B0502040204020203" pitchFamily="34" charset="-122"/>
              <a:ea typeface="微软雅黑 Light" panose="020B0502040204020203" pitchFamily="34" charset="-122"/>
              <a:cs typeface="微软雅黑 Light" panose="020B0502040204020203" pitchFamily="34" charset="-122"/>
              <a:sym typeface="Lucida Grande"/>
            </a:endParaRPr>
          </a:p>
          <a:p>
            <a:pPr lvl="1"/>
            <a:endParaRPr lang="zh-CN" altLang="en-US" sz="1800" dirty="0">
              <a:latin typeface="微软雅黑 Light" panose="020B0502040204020203" pitchFamily="34" charset="-122"/>
              <a:ea typeface="微软雅黑 Light" panose="020B0502040204020203" pitchFamily="34" charset="-122"/>
              <a:cs typeface="微软雅黑 Light" panose="020B0502040204020203" pitchFamily="34" charset="-122"/>
              <a:sym typeface="Lucida Grande"/>
            </a:endParaRPr>
          </a:p>
        </p:txBody>
      </p:sp>
      <p:pic>
        <p:nvPicPr>
          <p:cNvPr id="5" name="图片 4"/>
          <p:cNvPicPr>
            <a:picLocks noChangeAspect="1"/>
          </p:cNvPicPr>
          <p:nvPr/>
        </p:nvPicPr>
        <p:blipFill>
          <a:blip r:embed="rId1"/>
          <a:stretch>
            <a:fillRect/>
          </a:stretch>
        </p:blipFill>
        <p:spPr>
          <a:xfrm>
            <a:off x="6884670" y="1108710"/>
            <a:ext cx="4975860" cy="5158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err="1"/>
              <a:t>事务分类</a:t>
            </a:r>
            <a:r>
              <a:rPr lang="en-US" altLang="zh-CN" dirty="0" err="1"/>
              <a:t>-</a:t>
            </a:r>
            <a:r>
              <a:rPr lang="zh-CN" altLang="en-US" dirty="0" err="1">
                <a:solidFill>
                  <a:srgbClr val="FF0000"/>
                </a:solidFill>
              </a:rPr>
              <a:t>链事务</a:t>
            </a:r>
            <a:endParaRPr lang="zh-CN" altLang="en-US" dirty="0" err="1">
              <a:solidFill>
                <a:srgbClr val="FF0000"/>
              </a:solidFill>
            </a:endParaRPr>
          </a:p>
        </p:txBody>
      </p:sp>
      <p:sp>
        <p:nvSpPr>
          <p:cNvPr id="4" name="内容占位符 3"/>
          <p:cNvSpPr>
            <a:spLocks noGrp="1"/>
          </p:cNvSpPr>
          <p:nvPr>
            <p:ph sz="quarter" idx="10"/>
          </p:nvPr>
        </p:nvSpPr>
        <p:spPr>
          <a:xfrm>
            <a:off x="544036" y="1028419"/>
            <a:ext cx="9945688" cy="5094288"/>
          </a:xfrm>
        </p:spPr>
        <p:txBody>
          <a:bodyPr/>
          <a:lstStyle/>
          <a:p>
            <a:pPr lvl="1"/>
            <a:endParaRPr lang="en-US" altLang="zh-CN" sz="1800" dirty="0">
              <a:latin typeface="Lucida Grande"/>
              <a:ea typeface="Lucida Grande"/>
              <a:cs typeface="Lucida Grande"/>
              <a:sym typeface="Lucida Grande"/>
            </a:endParaRPr>
          </a:p>
          <a:p>
            <a:pPr lvl="1">
              <a:lnSpc>
                <a:spcPct val="200000"/>
              </a:lnSpc>
            </a:pPr>
            <a:r>
              <a:rPr lang="zh-CN" altLang="en-US" sz="1600" dirty="0"/>
              <a:t>链事务 可视为保存点模式的一种变种，带有保存点的扁平事务</a:t>
            </a:r>
            <a:endParaRPr lang="zh-CN" altLang="en-US" sz="1600" dirty="0"/>
          </a:p>
          <a:p>
            <a:pPr lvl="1">
              <a:lnSpc>
                <a:spcPct val="200000"/>
              </a:lnSpc>
            </a:pPr>
            <a:r>
              <a:rPr lang="zh-CN" altLang="en-US" sz="1600" dirty="0"/>
              <a:t>链事务的思想是：在提交一个事务时，释放不需要的数据对象，将必要的处理上下文隐式地传给下一个要开始的事务，提交事务操作和开始下一个事务操作 将合并为一个原子操作，这意味着下一个事务将看到上一个事务的结果，就好像一个事务中进行的一样，链事务的工作方式如下：</a:t>
            </a:r>
            <a:endParaRPr lang="zh-CN" altLang="en-US" sz="1600" dirty="0"/>
          </a:p>
          <a:p>
            <a:pPr marL="457200" lvl="1" indent="0">
              <a:lnSpc>
                <a:spcPct val="200000"/>
              </a:lnSpc>
              <a:buNone/>
            </a:pPr>
            <a:endParaRPr lang="zh-CN" altLang="en-US" sz="1600" dirty="0"/>
          </a:p>
          <a:p>
            <a:pPr marL="457200" lvl="1" indent="0">
              <a:lnSpc>
                <a:spcPct val="200000"/>
              </a:lnSpc>
              <a:buNone/>
            </a:pPr>
            <a:endParaRPr lang="zh-CN" altLang="en-US" sz="1600" dirty="0"/>
          </a:p>
          <a:p>
            <a:pPr marL="457200" lvl="1" indent="0">
              <a:lnSpc>
                <a:spcPct val="200000"/>
              </a:lnSpc>
              <a:buNone/>
            </a:pPr>
            <a:endParaRPr lang="zh-CN" altLang="en-US" sz="1600" dirty="0"/>
          </a:p>
          <a:p>
            <a:pPr marL="457200" lvl="1" indent="0">
              <a:lnSpc>
                <a:spcPct val="200000"/>
              </a:lnSpc>
              <a:buNone/>
            </a:pPr>
            <a:r>
              <a:rPr lang="zh-CN" altLang="en-US" sz="1600" dirty="0"/>
              <a:t>链事务中的回滚仅限当前事务，即只能恢复到最近的一个保存点</a:t>
            </a:r>
            <a:endParaRPr lang="zh-CN" altLang="en-US" sz="1600" dirty="0"/>
          </a:p>
        </p:txBody>
      </p:sp>
      <p:pic>
        <p:nvPicPr>
          <p:cNvPr id="3" name="图片 2"/>
          <p:cNvPicPr>
            <a:picLocks noChangeAspect="1"/>
          </p:cNvPicPr>
          <p:nvPr/>
        </p:nvPicPr>
        <p:blipFill>
          <a:blip r:embed="rId1"/>
          <a:stretch>
            <a:fillRect/>
          </a:stretch>
        </p:blipFill>
        <p:spPr>
          <a:xfrm>
            <a:off x="1287780" y="3604260"/>
            <a:ext cx="4953000" cy="1341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err="1">
                <a:sym typeface="+mn-ea"/>
              </a:rPr>
              <a:t>事务分类</a:t>
            </a:r>
            <a:r>
              <a:rPr lang="en-US" altLang="zh-CN" dirty="0" err="1">
                <a:sym typeface="+mn-ea"/>
              </a:rPr>
              <a:t>-</a:t>
            </a:r>
            <a:r>
              <a:rPr lang="zh-CN" altLang="en-US" dirty="0" err="1">
                <a:solidFill>
                  <a:srgbClr val="FF0000"/>
                </a:solidFill>
                <a:sym typeface="+mn-ea"/>
              </a:rPr>
              <a:t>嵌套事务</a:t>
            </a:r>
            <a:endParaRPr lang="zh-CN" altLang="en-US" dirty="0"/>
          </a:p>
        </p:txBody>
      </p:sp>
      <p:pic>
        <p:nvPicPr>
          <p:cNvPr id="4" name="内容占位符 3"/>
          <p:cNvPicPr>
            <a:picLocks noChangeAspect="1"/>
          </p:cNvPicPr>
          <p:nvPr>
            <p:ph sz="quarter" idx="10"/>
          </p:nvPr>
        </p:nvPicPr>
        <p:blipFill>
          <a:blip r:embed="rId1"/>
          <a:stretch>
            <a:fillRect/>
          </a:stretch>
        </p:blipFill>
        <p:spPr>
          <a:xfrm>
            <a:off x="5735320" y="1318895"/>
            <a:ext cx="6339840" cy="3764280"/>
          </a:xfrm>
          <a:prstGeom prst="rect">
            <a:avLst/>
          </a:prstGeom>
        </p:spPr>
      </p:pic>
      <p:sp>
        <p:nvSpPr>
          <p:cNvPr id="5" name="文本框 4"/>
          <p:cNvSpPr txBox="1"/>
          <p:nvPr/>
        </p:nvSpPr>
        <p:spPr>
          <a:xfrm>
            <a:off x="497840" y="1033145"/>
            <a:ext cx="5297805" cy="4799965"/>
          </a:xfrm>
          <a:prstGeom prst="rect">
            <a:avLst/>
          </a:prstGeom>
          <a:noFill/>
        </p:spPr>
        <p:txBody>
          <a:bodyPr wrap="square" rtlCol="0" anchor="t">
            <a:spAutoFit/>
          </a:bodyPr>
          <a:p>
            <a:endParaRPr lang="zh-CN" altLang="en-US"/>
          </a:p>
          <a:p>
            <a:pPr marL="285750" indent="-285750">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嵌套事务是由若干事务组成的一棵树，子树既可以是嵌套事务也可以是扁平事务</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处在叶节点的事务是扁平事务，但是每个事务从根到叶节点的距离可以说是不同的</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位于根节点的事务称为顶层事务，其他称为自事务。事务的前驱称(predecessor)为父事务(parent)，事务的下一层称为儿子事务(child)</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子事务既可以提交也可以回滚。但是它的提交操作并不马上生效。除非其父事务已经提交。因此可以推论出，任何子事务都在顶层事务提交后才真正的提交</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树中的任意事务回滚会引起它的所有子事务一同回滚，故子事务仅保留ACI特性而不具有D特性</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事务之间可以并行的执行</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3864,&quot;width&quot;:6804}"/>
</p:tagLst>
</file>

<file path=ppt/tags/tag10.xml><?xml version="1.0" encoding="utf-8"?>
<p:tagLst xmlns:p="http://schemas.openxmlformats.org/presentationml/2006/main">
  <p:tag name="KSO_WM_UNIT_TABLE_BEAUTIFY" val="smartTable{06a1b5fb-078d-4b8a-8e99-2556458879f6}"/>
  <p:tag name="TABLE_ENDDRAG_ORIGIN_RECT" val="822*120"/>
  <p:tag name="TABLE_ENDDRAG_RECT" val="57*375*822*120"/>
</p:tagLst>
</file>

<file path=ppt/tags/tag11.xml><?xml version="1.0" encoding="utf-8"?>
<p:tagLst xmlns:p="http://schemas.openxmlformats.org/presentationml/2006/main">
  <p:tag name="KSO_WM_UNIT_PLACING_PICTURE_USER_VIEWPORT" val="{&quot;height&quot;:8022,&quot;width&quot;:6210}"/>
</p:tagLst>
</file>

<file path=ppt/tags/tag12.xml><?xml version="1.0" encoding="utf-8"?>
<p:tagLst xmlns:p="http://schemas.openxmlformats.org/presentationml/2006/main">
  <p:tag name="KSO_WM_UNIT_TABLE_BEAUTIFY" val="smartTable{a449f050-19a5-45f3-ad2d-faea2ceb1037}"/>
  <p:tag name="TABLE_ENDDRAG_ORIGIN_RECT" val="799*334"/>
  <p:tag name="TABLE_ENDDRAG_RECT" val="88*129*799*334"/>
</p:tagLst>
</file>

<file path=ppt/tags/tag2.xml><?xml version="1.0" encoding="utf-8"?>
<p:tagLst xmlns:p="http://schemas.openxmlformats.org/presentationml/2006/main">
  <p:tag name="KSO_WM_UNIT_TABLE_BEAUTIFY" val="smartTable{a449f050-19a5-45f3-ad2d-faea2ceb1037}"/>
  <p:tag name="TABLE_ENDDRAG_ORIGIN_RECT" val="737*79"/>
  <p:tag name="TABLE_ENDDRAG_RECT" val="93*172*738*79"/>
</p:tagLst>
</file>

<file path=ppt/tags/tag3.xml><?xml version="1.0" encoding="utf-8"?>
<p:tagLst xmlns:p="http://schemas.openxmlformats.org/presentationml/2006/main">
  <p:tag name="KSO_WM_UNIT_TABLE_BEAUTIFY" val="smartTable{a449f050-19a5-45f3-ad2d-faea2ceb1037}"/>
  <p:tag name="TABLE_ENDDRAG_ORIGIN_RECT" val="799*262"/>
  <p:tag name="TABLE_ENDDRAG_RECT" val="94*171*799*262"/>
</p:tagLst>
</file>

<file path=ppt/tags/tag4.xml><?xml version="1.0" encoding="utf-8"?>
<p:tagLst xmlns:p="http://schemas.openxmlformats.org/presentationml/2006/main">
  <p:tag name="KSO_WM_UNIT_TABLE_BEAUTIFY" val="smartTable{a449f050-19a5-45f3-ad2d-faea2ceb1037}"/>
  <p:tag name="TABLE_ENDDRAG_ORIGIN_RECT" val="799*262"/>
  <p:tag name="TABLE_ENDDRAG_RECT" val="94*171*799*262"/>
</p:tagLst>
</file>

<file path=ppt/tags/tag5.xml><?xml version="1.0" encoding="utf-8"?>
<p:tagLst xmlns:p="http://schemas.openxmlformats.org/presentationml/2006/main">
  <p:tag name="KSO_WM_UNIT_PLACING_PICTURE_USER_VIEWPORT" val="{&quot;height&quot;:4992,&quot;width&quot;:14868}"/>
</p:tagLst>
</file>

<file path=ppt/tags/tag6.xml><?xml version="1.0" encoding="utf-8"?>
<p:tagLst xmlns:p="http://schemas.openxmlformats.org/presentationml/2006/main">
  <p:tag name="KSO_WM_UNIT_TABLE_BEAUTIFY" val="smartTable{5de02923-29db-4a80-a363-184e62f92525}"/>
  <p:tag name="TABLE_ENDDRAG_ORIGIN_RECT" val="671*155"/>
  <p:tag name="TABLE_ENDDRAG_RECT" val="112*298*671*155"/>
</p:tagLst>
</file>

<file path=ppt/tags/tag7.xml><?xml version="1.0" encoding="utf-8"?>
<p:tagLst xmlns:p="http://schemas.openxmlformats.org/presentationml/2006/main">
  <p:tag name="KSO_WM_UNIT_TABLE_BEAUTIFY" val="smartTable{eefb2b30-2425-49ff-992d-fb0101c7c083}"/>
  <p:tag name="TABLE_ENDDRAG_ORIGIN_RECT" val="799*229"/>
  <p:tag name="TABLE_ENDDRAG_RECT" val="66*228*799*229"/>
</p:tagLst>
</file>

<file path=ppt/tags/tag8.xml><?xml version="1.0" encoding="utf-8"?>
<p:tagLst xmlns:p="http://schemas.openxmlformats.org/presentationml/2006/main">
  <p:tag name="KSO_WM_UNIT_TABLE_BEAUTIFY" val="smartTable{eefb2b30-2425-49ff-992d-fb0101c7c083}"/>
  <p:tag name="TABLE_ENDDRAG_ORIGIN_RECT" val="799*229"/>
  <p:tag name="TABLE_ENDDRAG_RECT" val="66*228*799*229"/>
</p:tagLst>
</file>

<file path=ppt/tags/tag9.xml><?xml version="1.0" encoding="utf-8"?>
<p:tagLst xmlns:p="http://schemas.openxmlformats.org/presentationml/2006/main">
  <p:tag name="KSO_WM_UNIT_TABLE_BEAUTIFY" val="smartTable{6cd8ba72-e437-4bea-8963-b93e72c76731}"/>
  <p:tag name="TABLE_ENDDRAG_ORIGIN_RECT" val="772*170"/>
  <p:tag name="TABLE_ENDDRAG_RECT" val="81*202*772*170"/>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4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9545</Words>
  <Application>WPS 演示</Application>
  <PresentationFormat>宽屏</PresentationFormat>
  <Paragraphs>677</Paragraphs>
  <Slides>44</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44</vt:i4>
      </vt:variant>
    </vt:vector>
  </HeadingPairs>
  <TitlesOfParts>
    <vt:vector size="62" baseType="lpstr">
      <vt:lpstr>Arial</vt:lpstr>
      <vt:lpstr>宋体</vt:lpstr>
      <vt:lpstr>Wingdings</vt:lpstr>
      <vt:lpstr>微软雅黑</vt:lpstr>
      <vt:lpstr>YaHei IKEA</vt:lpstr>
      <vt:lpstr>Segoe Print</vt:lpstr>
      <vt:lpstr>Calibri</vt:lpstr>
      <vt:lpstr>Lucida Grande</vt:lpstr>
      <vt:lpstr>微软雅黑 Light</vt:lpstr>
      <vt:lpstr>Arial Unicode MS</vt:lpstr>
      <vt:lpstr>等线 Light</vt:lpstr>
      <vt:lpstr>等线</vt:lpstr>
      <vt:lpstr>自定义设计方案</vt:lpstr>
      <vt:lpstr>Visio.Drawing.15</vt:lpstr>
      <vt:lpstr>Visio.Drawing.15</vt:lpstr>
      <vt:lpstr>Visio.Drawing.15</vt:lpstr>
      <vt:lpstr>Visio.Drawing.15</vt:lpstr>
      <vt:lpstr>Visio.Drawing.15</vt:lpstr>
      <vt:lpstr>Mysql锁的分类及使用</vt:lpstr>
      <vt:lpstr>1.事务</vt:lpstr>
      <vt:lpstr>事务概念</vt:lpstr>
      <vt:lpstr>事务的四大特性 </vt:lpstr>
      <vt:lpstr>事务分类</vt:lpstr>
      <vt:lpstr>事务分类-扁平事务</vt:lpstr>
      <vt:lpstr>事务分类-带保存点的事务</vt:lpstr>
      <vt:lpstr>事务分类-链事务</vt:lpstr>
      <vt:lpstr>事务分类-嵌套事务</vt:lpstr>
      <vt:lpstr>事务分类-分布式事务</vt:lpstr>
      <vt:lpstr>事务分类-分布式事务</vt:lpstr>
      <vt:lpstr>事务分类-分布式事务</vt:lpstr>
      <vt:lpstr>事务实现</vt:lpstr>
      <vt:lpstr>事务并发三大问题-脏读</vt:lpstr>
      <vt:lpstr>事务并发三大问题-不可重复读</vt:lpstr>
      <vt:lpstr>事务并发三大问题-幻读</vt:lpstr>
      <vt:lpstr>Innodb对事务隔离级别的支持程度</vt:lpstr>
      <vt:lpstr> 事务隔离级别-解决方案</vt:lpstr>
      <vt:lpstr>Innodb 锁的基本类型</vt:lpstr>
      <vt:lpstr>行锁-共享锁</vt:lpstr>
      <vt:lpstr>行锁-排他锁</vt:lpstr>
      <vt:lpstr>表锁-意向锁</vt:lpstr>
      <vt:lpstr>表锁-AUTO-INC Locking</vt:lpstr>
      <vt:lpstr>锁的数据结构</vt:lpstr>
      <vt:lpstr>行锁的定义</vt:lpstr>
      <vt:lpstr>行锁内存表示图</vt:lpstr>
      <vt:lpstr>表锁的定义</vt:lpstr>
      <vt:lpstr>锁的结构</vt:lpstr>
      <vt:lpstr>锁的结构</vt:lpstr>
      <vt:lpstr>锁的数据结构的关系</vt:lpstr>
      <vt:lpstr>行锁加锁过程</vt:lpstr>
      <vt:lpstr>一致性非锁定读（快照读）</vt:lpstr>
      <vt:lpstr>一致性锁定读（当前读）</vt:lpstr>
      <vt:lpstr>锁的算法</vt:lpstr>
      <vt:lpstr>锁的算法-示例</vt:lpstr>
      <vt:lpstr>锁的算法-示例</vt:lpstr>
      <vt:lpstr>锁的算法-示例</vt:lpstr>
      <vt:lpstr>锁的算法总结</vt:lpstr>
      <vt:lpstr>死锁</vt:lpstr>
      <vt:lpstr>等待图-示例</vt:lpstr>
      <vt:lpstr>死锁-示例</vt:lpstr>
      <vt:lpstr>死锁-处理</vt:lpstr>
      <vt:lpstr>死锁-预防</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wuzhenhua</dc:creator>
  <cp:lastModifiedBy>东杰</cp:lastModifiedBy>
  <cp:revision>1543</cp:revision>
  <dcterms:created xsi:type="dcterms:W3CDTF">2019-08-22T03:28:00Z</dcterms:created>
  <dcterms:modified xsi:type="dcterms:W3CDTF">2021-07-12T12:03:40Z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8257F1652C324C869DC52EDF61BA65BF</vt:lpwstr>
  </property>
</Properties>
</file>