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32" r:id="rId3"/>
    <p:sldId id="584" r:id="rId4"/>
    <p:sldId id="560" r:id="rId6"/>
    <p:sldId id="599" r:id="rId7"/>
    <p:sldId id="559" r:id="rId8"/>
    <p:sldId id="600" r:id="rId9"/>
    <p:sldId id="601" r:id="rId10"/>
    <p:sldId id="602" r:id="rId11"/>
    <p:sldId id="603" r:id="rId12"/>
    <p:sldId id="604" r:id="rId13"/>
    <p:sldId id="593" r:id="rId14"/>
    <p:sldId id="605" r:id="rId15"/>
    <p:sldId id="606" r:id="rId16"/>
    <p:sldId id="607" r:id="rId17"/>
    <p:sldId id="608" r:id="rId18"/>
    <p:sldId id="609" r:id="rId19"/>
    <p:sldId id="610" r:id="rId20"/>
    <p:sldId id="614" r:id="rId21"/>
    <p:sldId id="611" r:id="rId22"/>
    <p:sldId id="612" r:id="rId23"/>
    <p:sldId id="615" r:id="rId24"/>
    <p:sldId id="616" r:id="rId25"/>
    <p:sldId id="617" r:id="rId26"/>
    <p:sldId id="618" r:id="rId27"/>
    <p:sldId id="619" r:id="rId28"/>
    <p:sldId id="620" r:id="rId29"/>
    <p:sldId id="39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C15"/>
    <a:srgbClr val="F0FFF0"/>
    <a:srgbClr val="D9D9D9"/>
    <a:srgbClr val="13A286"/>
    <a:srgbClr val="297E9F"/>
    <a:srgbClr val="C1392B"/>
    <a:srgbClr val="7030A0"/>
    <a:srgbClr val="16A086"/>
    <a:srgbClr val="C3382B"/>
    <a:srgbClr val="4454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2" autoAdjust="0"/>
    <p:restoredTop sz="92177" autoAdjust="0"/>
  </p:normalViewPr>
  <p:slideViewPr>
    <p:cSldViewPr snapToGrid="0">
      <p:cViewPr varScale="1">
        <p:scale>
          <a:sx n="49" d="100"/>
          <a:sy n="49" d="100"/>
        </p:scale>
        <p:origin x="84" y="3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p:txBody>
      </p:sp>
      <p:sp>
        <p:nvSpPr>
          <p:cNvPr id="120" name="Shape 12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err="1"/>
              <a:t>metaspace</a:t>
            </a:r>
            <a:endParaRPr lang="zh-CN" altLang="en-US" dirty="0"/>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err="1"/>
              <a:t>metaspace</a:t>
            </a:r>
            <a:endParaRPr lang="zh-CN" altLang="en-US" dirty="0"/>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err="1"/>
              <a:t>metaspace</a:t>
            </a:r>
            <a:endParaRPr lang="zh-CN" altLang="en-US" dirty="0"/>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err="1"/>
              <a:t>metaspace</a:t>
            </a:r>
            <a:endParaRPr lang="zh-CN" altLang="en-US" dirty="0"/>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err="1"/>
              <a:t>metaspace</a:t>
            </a:r>
            <a:endParaRPr lang="zh-CN" altLang="en-US" dirty="0"/>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err="1"/>
              <a:t>metaspace</a:t>
            </a:r>
            <a:endParaRPr lang="zh-CN" altLang="en-US" dirty="0"/>
          </a:p>
        </p:txBody>
      </p:sp>
      <p:sp>
        <p:nvSpPr>
          <p:cNvPr id="4" name="日期占位符 3"/>
          <p:cNvSpPr>
            <a:spLocks noGrp="1"/>
          </p:cNvSpPr>
          <p:nvPr>
            <p:ph type="dt" idx="10"/>
          </p:nvPr>
        </p:nvSpPr>
        <p:spPr/>
        <p:txBody>
          <a:bodyPr/>
          <a:lstStyle/>
          <a:p>
            <a:pPr>
              <a:defRPr/>
            </a:pPr>
            <a:fld id="{4A76FEF6-A466-4D85-BA63-20BCA5627F67}" type="datetime1">
              <a:rPr lang="zh-CN" altLang="en-US" smtClean="0"/>
            </a:fld>
            <a:endParaRPr lang="en-US"/>
          </a:p>
        </p:txBody>
      </p:sp>
      <p:sp>
        <p:nvSpPr>
          <p:cNvPr id="5" name="灯片编号占位符 4"/>
          <p:cNvSpPr>
            <a:spLocks noGrp="1"/>
          </p:cNvSpPr>
          <p:nvPr>
            <p:ph type="sldNum" sz="quarter" idx="11"/>
          </p:nvPr>
        </p:nvSpPr>
        <p:spPr/>
        <p:txBody>
          <a:bodyPr/>
          <a:lstStyle/>
          <a:p>
            <a:pPr>
              <a:defRPr/>
            </a:pPr>
            <a:fld id="{328C3EB9-6F0A-4C09-B484-107FF3D91738}"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17" name="图片 1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51" y="0"/>
            <a:ext cx="12249151"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809981" y="1155700"/>
            <a:ext cx="8399887" cy="863600"/>
          </a:xfrm>
        </p:spPr>
        <p:txBody>
          <a:bodyPr/>
          <a:lstStyle>
            <a:lvl1pPr>
              <a:defRPr kumimoji="1" lang="zh-CN" altLang="en-US" sz="4000" b="1" kern="1200" dirty="0">
                <a:solidFill>
                  <a:schemeClr val="bg1"/>
                </a:solidFill>
                <a:latin typeface="微软雅黑" panose="020B0503020204020204" charset="-122"/>
                <a:ea typeface="微软雅黑" panose="020B0503020204020204" charset="-122"/>
                <a:cs typeface="YaHei IKEA"/>
              </a:defRPr>
            </a:lvl1pPr>
          </a:lstStyle>
          <a:p>
            <a:r>
              <a:rPr kumimoji="1" lang="zh-CN" altLang="en-US" dirty="0"/>
              <a:t>单击此处编辑母版标题样式</a:t>
            </a:r>
            <a:endParaRPr kumimoji="1" lang="zh-CN" altLang="en-US" dirty="0"/>
          </a:p>
        </p:txBody>
      </p:sp>
      <p:sp>
        <p:nvSpPr>
          <p:cNvPr id="3" name="副标题 2"/>
          <p:cNvSpPr>
            <a:spLocks noGrp="1"/>
          </p:cNvSpPr>
          <p:nvPr>
            <p:ph type="subTitle" idx="1"/>
          </p:nvPr>
        </p:nvSpPr>
        <p:spPr>
          <a:xfrm>
            <a:off x="2809980" y="2324100"/>
            <a:ext cx="8534400" cy="863600"/>
          </a:xfrm>
        </p:spPr>
        <p:txBody>
          <a:bodyPr>
            <a:normAutofit/>
          </a:bodyPr>
          <a:lstStyle>
            <a:lvl1pPr marL="0" indent="0" algn="l">
              <a:buNone/>
              <a:defRPr kumimoji="1" lang="zh-CN" altLang="en-US" sz="3200" kern="1200" dirty="0">
                <a:solidFill>
                  <a:srgbClr val="FFFFFF"/>
                </a:solidFill>
                <a:latin typeface="微软雅黑" panose="020B0503020204020204" charset="-122"/>
                <a:ea typeface="微软雅黑" panose="020B0503020204020204" charset="-122"/>
                <a:cs typeface="YaHei IK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a:t>单击此处编辑母版副标题样式</a:t>
            </a:r>
            <a:endParaRPr kumimoji="1" lang="zh-CN" altLang="en-US" dirty="0"/>
          </a:p>
        </p:txBody>
      </p:sp>
      <p:sp>
        <p:nvSpPr>
          <p:cNvPr id="15" name="文本占位符 19"/>
          <p:cNvSpPr>
            <a:spLocks noGrp="1"/>
          </p:cNvSpPr>
          <p:nvPr>
            <p:ph type="body" sz="quarter" idx="13" hasCustomPrompt="1"/>
          </p:nvPr>
        </p:nvSpPr>
        <p:spPr>
          <a:xfrm>
            <a:off x="2809980" y="3611480"/>
            <a:ext cx="4328695" cy="851568"/>
          </a:xfrm>
        </p:spPr>
        <p:txBody>
          <a:bodyPr>
            <a:normAutofit/>
          </a:bodyPr>
          <a:lstStyle>
            <a:lvl1pPr marL="0" indent="0" algn="l" defTabSz="457200" rtl="0" eaLnBrk="1" latinLnBrk="0" hangingPunct="1">
              <a:spcBef>
                <a:spcPts val="600"/>
              </a:spcBef>
              <a:buNone/>
              <a:defRPr kumimoji="1" lang="zh-CN" altLang="en-US" sz="2000" kern="1200" dirty="0" smtClean="0">
                <a:solidFill>
                  <a:srgbClr val="FFFFFF"/>
                </a:solidFill>
                <a:latin typeface="微软雅黑" panose="020B0503020204020204" charset="-122"/>
                <a:ea typeface="微软雅黑" panose="020B0503020204020204" charset="-122"/>
                <a:cs typeface="YaHei IKEA"/>
              </a:defRPr>
            </a:lvl1pPr>
          </a:lstStyle>
          <a:p>
            <a:pPr lvl="0"/>
            <a:r>
              <a:rPr lang="zh-CN" altLang="en-US" dirty="0"/>
              <a:t>更改部门和时间</a:t>
            </a:r>
            <a:endParaRPr lang="en-US" altLang="zh-CN" dirty="0"/>
          </a:p>
        </p:txBody>
      </p:sp>
      <p:sp>
        <p:nvSpPr>
          <p:cNvPr id="16" name="文本占位符 19"/>
          <p:cNvSpPr>
            <a:spLocks noGrp="1"/>
          </p:cNvSpPr>
          <p:nvPr>
            <p:ph type="body" sz="quarter" idx="14" hasCustomPrompt="1"/>
          </p:nvPr>
        </p:nvSpPr>
        <p:spPr>
          <a:xfrm>
            <a:off x="9948655" y="3611480"/>
            <a:ext cx="1561995" cy="417595"/>
          </a:xfrm>
        </p:spPr>
        <p:txBody>
          <a:bodyPr>
            <a:normAutofit/>
          </a:bodyPr>
          <a:lstStyle>
            <a:lvl1pPr marL="0" indent="0" algn="ctr" defTabSz="457200" rtl="0" eaLnBrk="1" latinLnBrk="0" hangingPunct="1">
              <a:spcBef>
                <a:spcPts val="600"/>
              </a:spcBef>
              <a:buNone/>
              <a:defRPr kumimoji="1" lang="zh-CN" altLang="en-US" sz="2000" kern="1200" dirty="0" smtClean="0">
                <a:solidFill>
                  <a:srgbClr val="FFFFFF"/>
                </a:solidFill>
                <a:latin typeface="微软雅黑" panose="020B0503020204020204" charset="-122"/>
                <a:ea typeface="微软雅黑" panose="020B0503020204020204" charset="-122"/>
                <a:cs typeface="YaHei IKEA"/>
              </a:defRPr>
            </a:lvl1pPr>
          </a:lstStyle>
          <a:p>
            <a:pPr lvl="0"/>
            <a:r>
              <a:rPr lang="zh-CN" altLang="en-US" dirty="0"/>
              <a:t>更改姓名</a:t>
            </a:r>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cstate="email"/>
          <a:stretch>
            <a:fillRect/>
          </a:stretch>
        </p:blipFill>
        <p:spPr>
          <a:xfrm>
            <a:off x="0" y="0"/>
            <a:ext cx="12192000" cy="6858000"/>
          </a:xfrm>
          <a:prstGeom prst="rect">
            <a:avLst/>
          </a:prstGeom>
        </p:spPr>
      </p:pic>
      <p:pic>
        <p:nvPicPr>
          <p:cNvPr id="8" name="图片 7"/>
          <p:cNvPicPr>
            <a:picLocks noChangeAspect="1"/>
          </p:cNvPicPr>
          <p:nvPr userDrawn="1"/>
        </p:nvPicPr>
        <p:blipFill>
          <a:blip r:embed="rId3"/>
          <a:stretch>
            <a:fillRect/>
          </a:stretch>
        </p:blipFill>
        <p:spPr>
          <a:xfrm>
            <a:off x="10277382" y="98238"/>
            <a:ext cx="1704872" cy="583079"/>
          </a:xfrm>
          <a:prstGeom prst="rect">
            <a:avLst/>
          </a:prstGeom>
        </p:spPr>
      </p:pic>
      <p:sp>
        <p:nvSpPr>
          <p:cNvPr id="16" name="标题 15"/>
          <p:cNvSpPr>
            <a:spLocks noGrp="1"/>
          </p:cNvSpPr>
          <p:nvPr>
            <p:ph type="title"/>
          </p:nvPr>
        </p:nvSpPr>
        <p:spPr>
          <a:xfrm>
            <a:off x="614218" y="152007"/>
            <a:ext cx="8753717" cy="583080"/>
          </a:xfrm>
        </p:spPr>
        <p:txBody>
          <a:bodyPr>
            <a:noAutofit/>
          </a:bodyPr>
          <a:lstStyle>
            <a:lvl1pPr>
              <a:defRPr sz="3200" b="1">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内容占位符 2"/>
          <p:cNvSpPr>
            <a:spLocks noGrp="1"/>
          </p:cNvSpPr>
          <p:nvPr>
            <p:ph sz="quarter" idx="10"/>
          </p:nvPr>
        </p:nvSpPr>
        <p:spPr>
          <a:xfrm>
            <a:off x="1123156" y="1249399"/>
            <a:ext cx="9945688" cy="50942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结尾">
    <p:spTree>
      <p:nvGrpSpPr>
        <p:cNvPr id="1" name=""/>
        <p:cNvGrpSpPr/>
        <p:nvPr/>
      </p:nvGrpSpPr>
      <p:grpSpPr>
        <a:xfrm>
          <a:off x="0" y="0"/>
          <a:ext cx="0" cy="0"/>
          <a:chOff x="0" y="0"/>
          <a:chExt cx="0" cy="0"/>
        </a:xfrm>
      </p:grpSpPr>
      <p:pic>
        <p:nvPicPr>
          <p:cNvPr id="6" name="图片 5" descr="20160601_PPT-15.png"/>
          <p:cNvPicPr>
            <a:picLocks noChangeAspect="1"/>
          </p:cNvPicPr>
          <p:nvPr userDrawn="1"/>
        </p:nvPicPr>
        <p:blipFill>
          <a:blip r:embed="rId2" cstate="email"/>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76A2D-A3F0-47DD-B7A9-90BCD9BF8DF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FD7F9-8D41-445E-89BC-468BD16790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latin typeface="微软雅黑" panose="020B0503020204020204" charset="-122"/>
                <a:ea typeface="微软雅黑" panose="020B0503020204020204" charset="-122"/>
                <a:sym typeface="微软雅黑" panose="020B0503020204020204" charset="-122"/>
              </a:rPr>
              <a:t>同步与锁</a:t>
            </a:r>
            <a:endParaRPr lang="zh-CN" altLang="en-US" dirty="0"/>
          </a:p>
        </p:txBody>
      </p:sp>
      <p:sp>
        <p:nvSpPr>
          <p:cNvPr id="6" name="文本占位符 5"/>
          <p:cNvSpPr>
            <a:spLocks noGrp="1"/>
          </p:cNvSpPr>
          <p:nvPr>
            <p:ph type="body" sz="quarter" idx="13"/>
          </p:nvPr>
        </p:nvSpPr>
        <p:spPr/>
        <p:txBody>
          <a:bodyPr/>
          <a:lstStyle/>
          <a:p>
            <a:r>
              <a:rPr lang="zh-CN" altLang="en-US" dirty="0">
                <a:latin typeface="微软雅黑" panose="020B0503020204020204" charset="-122"/>
                <a:ea typeface="微软雅黑" panose="020B0503020204020204" charset="-122"/>
              </a:rPr>
              <a:t>金融</a:t>
            </a:r>
            <a:r>
              <a:rPr lang="en-US" altLang="zh-CN" dirty="0">
                <a:latin typeface="微软雅黑" panose="020B0503020204020204" charset="-122"/>
                <a:ea typeface="微软雅黑" panose="020B0503020204020204" charset="-122"/>
              </a:rPr>
              <a:t> | </a:t>
            </a:r>
            <a:r>
              <a:rPr lang="zh-CN" altLang="en-US" dirty="0">
                <a:latin typeface="微软雅黑" panose="020B0503020204020204" charset="-122"/>
                <a:ea typeface="微软雅黑" panose="020B0503020204020204" charset="-122"/>
              </a:rPr>
              <a:t>技术中心 </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平台技术部</a:t>
            </a:r>
            <a:endParaRPr lang="en-US" altLang="zh-CN" dirty="0">
              <a:latin typeface="微软雅黑" panose="020B0503020204020204" charset="-122"/>
              <a:ea typeface="微软雅黑" panose="020B0503020204020204" charset="-122"/>
            </a:endParaRPr>
          </a:p>
          <a:p>
            <a:r>
              <a:rPr lang="en-US" altLang="zh-CN" dirty="0" smtClean="0">
                <a:latin typeface="微软雅黑" panose="020B0503020204020204" charset="-122"/>
                <a:ea typeface="微软雅黑" panose="020B0503020204020204" charset="-122"/>
              </a:rPr>
              <a:t>2021</a:t>
            </a:r>
            <a:r>
              <a:rPr lang="zh-CN" altLang="en-US" dirty="0" smtClean="0">
                <a:latin typeface="微软雅黑" panose="020B0503020204020204" charset="-122"/>
                <a:ea typeface="微软雅黑" panose="020B0503020204020204" charset="-122"/>
              </a:rPr>
              <a:t>年</a:t>
            </a:r>
            <a:r>
              <a:rPr lang="en-US" altLang="zh-CN" dirty="0">
                <a:latin typeface="微软雅黑" panose="020B0503020204020204" charset="-122"/>
                <a:ea typeface="微软雅黑" panose="020B0503020204020204" charset="-122"/>
              </a:rPr>
              <a:t>3</a:t>
            </a:r>
            <a:r>
              <a:rPr lang="zh-CN" altLang="en-US" dirty="0" smtClean="0">
                <a:latin typeface="微软雅黑" panose="020B0503020204020204" charset="-122"/>
                <a:ea typeface="微软雅黑" panose="020B0503020204020204" charset="-122"/>
              </a:rPr>
              <a:t>月</a:t>
            </a:r>
            <a:r>
              <a:rPr lang="en-US" altLang="zh-CN" dirty="0" smtClean="0">
                <a:latin typeface="微软雅黑" panose="020B0503020204020204" charset="-122"/>
                <a:ea typeface="微软雅黑" panose="020B0503020204020204" charset="-122"/>
              </a:rPr>
              <a:t>31</a:t>
            </a:r>
            <a:r>
              <a:rPr lang="zh-CN" altLang="en-US" dirty="0" smtClean="0">
                <a:latin typeface="微软雅黑" panose="020B0503020204020204" charset="-122"/>
                <a:ea typeface="微软雅黑" panose="020B0503020204020204" charset="-122"/>
              </a:rPr>
              <a:t>日</a:t>
            </a:r>
            <a:endParaRPr lang="en-US" altLang="zh-CN" dirty="0">
              <a:latin typeface="微软雅黑" panose="020B0503020204020204" charset="-122"/>
              <a:ea typeface="微软雅黑" panose="020B0503020204020204" charset="-122"/>
            </a:endParaRPr>
          </a:p>
        </p:txBody>
      </p:sp>
      <p:sp>
        <p:nvSpPr>
          <p:cNvPr id="7" name="文本占位符 6"/>
          <p:cNvSpPr>
            <a:spLocks noGrp="1"/>
          </p:cNvSpPr>
          <p:nvPr>
            <p:ph type="body" sz="quarter" idx="14"/>
          </p:nvPr>
        </p:nvSpPr>
        <p:spPr>
          <a:xfrm>
            <a:off x="9629775" y="3611480"/>
            <a:ext cx="2057400" cy="417595"/>
          </a:xfrm>
        </p:spPr>
        <p:txBody>
          <a:bodyPr anchor="ctr">
            <a:normAutofit/>
          </a:bodyPr>
          <a:lstStyle/>
          <a:p>
            <a:r>
              <a:rPr lang="zh-CN" altLang="en-US" dirty="0">
                <a:latin typeface="微软雅黑" panose="020B0503020204020204" charset="-122"/>
                <a:ea typeface="微软雅黑" panose="020B0503020204020204" charset="-122"/>
              </a:rPr>
              <a:t>分享人</a:t>
            </a:r>
            <a:r>
              <a:rPr lang="zh-CN" altLang="en-US" dirty="0" smtClean="0">
                <a:latin typeface="微软雅黑" panose="020B0503020204020204" charset="-122"/>
                <a:ea typeface="微软雅黑" panose="020B0503020204020204" charset="-122"/>
              </a:rPr>
              <a:t>：李斐君</a:t>
            </a:r>
            <a:endParaRPr lang="en-US" altLang="zh-CN"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r>
              <a:rPr lang="zh-CN" altLang="en-US" dirty="0" smtClean="0"/>
              <a:t>的用法</a:t>
            </a:r>
            <a:endParaRPr lang="zh-CN" altLang="en-US" dirty="0"/>
          </a:p>
        </p:txBody>
      </p:sp>
      <p:sp>
        <p:nvSpPr>
          <p:cNvPr id="6" name="内容占位符 2"/>
          <p:cNvSpPr txBox="1"/>
          <p:nvPr/>
        </p:nvSpPr>
        <p:spPr>
          <a:xfrm>
            <a:off x="1438737" y="1333578"/>
            <a:ext cx="9516134" cy="356115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kern="0" dirty="0" smtClean="0"/>
              <a:t>修饰静态方法</a:t>
            </a:r>
            <a:endParaRPr lang="zh-CN" altLang="en-US" sz="2000" kern="0" dirty="0"/>
          </a:p>
        </p:txBody>
      </p:sp>
      <p:pic>
        <p:nvPicPr>
          <p:cNvPr id="4" name="图片 3"/>
          <p:cNvPicPr>
            <a:picLocks noChangeAspect="1"/>
          </p:cNvPicPr>
          <p:nvPr/>
        </p:nvPicPr>
        <p:blipFill>
          <a:blip r:embed="rId1"/>
          <a:stretch>
            <a:fillRect/>
          </a:stretch>
        </p:blipFill>
        <p:spPr>
          <a:xfrm>
            <a:off x="1251697" y="1808909"/>
            <a:ext cx="6819900" cy="3419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a:t>
            </a:r>
            <a:r>
              <a:rPr lang="en-US" altLang="zh-CN" dirty="0" smtClean="0"/>
              <a:t>ynchronized</a:t>
            </a:r>
            <a:r>
              <a:rPr lang="zh-CN" altLang="en-US" dirty="0" smtClean="0"/>
              <a:t>原理，可重入实现方式</a:t>
            </a:r>
            <a:endParaRPr lang="zh-CN" altLang="en-US" dirty="0"/>
          </a:p>
        </p:txBody>
      </p:sp>
      <p:sp>
        <p:nvSpPr>
          <p:cNvPr id="5" name="内容占位符 2"/>
          <p:cNvSpPr txBox="1"/>
          <p:nvPr/>
        </p:nvSpPr>
        <p:spPr>
          <a:xfrm>
            <a:off x="1435644" y="1497408"/>
            <a:ext cx="9274393" cy="388141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en-US" altLang="zh-CN" sz="2000" kern="0" dirty="0"/>
              <a:t>synchronized</a:t>
            </a:r>
            <a:r>
              <a:rPr lang="zh-CN" altLang="en-US" sz="2000" kern="0" dirty="0"/>
              <a:t>是基于</a:t>
            </a:r>
            <a:r>
              <a:rPr lang="en-US" altLang="zh-CN" sz="2000" kern="0" dirty="0"/>
              <a:t>monitor</a:t>
            </a:r>
            <a:r>
              <a:rPr lang="zh-CN" altLang="en-US" sz="2000" kern="0" dirty="0"/>
              <a:t>实现的。每个对象都存在着一个</a:t>
            </a:r>
            <a:r>
              <a:rPr lang="en-US" altLang="zh-CN" sz="2000" kern="0" dirty="0"/>
              <a:t>monitor</a:t>
            </a:r>
            <a:r>
              <a:rPr lang="zh-CN" altLang="en-US" sz="2000" kern="0" dirty="0"/>
              <a:t>与之关联（这也就是为什么每一个对象都可以作为锁对象）</a:t>
            </a:r>
            <a:r>
              <a:rPr lang="zh-CN" altLang="en-US" sz="2000" kern="0" dirty="0" smtClean="0"/>
              <a:t>。</a:t>
            </a:r>
            <a:endParaRPr lang="en-US" altLang="zh-CN" sz="2000" kern="0" dirty="0" smtClean="0"/>
          </a:p>
          <a:p>
            <a:pPr>
              <a:spcAft>
                <a:spcPts val="1200"/>
              </a:spcAft>
              <a:buFont typeface="Wingdings" panose="05000000000000000000" pitchFamily="2" charset="2"/>
              <a:buChar char="l"/>
            </a:pPr>
            <a:r>
              <a:rPr lang="zh-CN" altLang="en-US" sz="2000" kern="0" dirty="0"/>
              <a:t>对象与其</a:t>
            </a:r>
            <a:r>
              <a:rPr lang="en-US" altLang="zh-CN" sz="2000" kern="0" dirty="0"/>
              <a:t>monitor</a:t>
            </a:r>
            <a:r>
              <a:rPr lang="zh-CN" altLang="en-US" sz="2000" kern="0" dirty="0"/>
              <a:t>之间的关系存在多种实现方式。</a:t>
            </a:r>
            <a:endParaRPr lang="zh-CN" altLang="en-US" sz="2000" kern="0" dirty="0"/>
          </a:p>
          <a:p>
            <a:pPr lvl="1">
              <a:spcAft>
                <a:spcPts val="1200"/>
              </a:spcAft>
              <a:buFont typeface="Wingdings" panose="05000000000000000000" pitchFamily="2" charset="2"/>
              <a:buChar char="l"/>
            </a:pPr>
            <a:r>
              <a:rPr lang="en-US" altLang="zh-CN" sz="2000" kern="0" dirty="0"/>
              <a:t>monitor</a:t>
            </a:r>
            <a:r>
              <a:rPr lang="zh-CN" altLang="en-US" sz="2000" kern="0" dirty="0"/>
              <a:t>可以和对象一起创建销毁</a:t>
            </a:r>
            <a:endParaRPr lang="zh-CN" altLang="en-US" sz="2000" kern="0" dirty="0"/>
          </a:p>
          <a:p>
            <a:pPr lvl="1">
              <a:spcAft>
                <a:spcPts val="1200"/>
              </a:spcAft>
              <a:buFont typeface="Wingdings" panose="05000000000000000000" pitchFamily="2" charset="2"/>
              <a:buChar char="l"/>
            </a:pPr>
            <a:r>
              <a:rPr lang="zh-CN" altLang="en-US" sz="2000" kern="0" dirty="0"/>
              <a:t>当有线程试图获取对象锁时自动</a:t>
            </a:r>
            <a:r>
              <a:rPr lang="zh-CN" altLang="en-US" sz="2000" kern="0" dirty="0" smtClean="0"/>
              <a:t>生成</a:t>
            </a:r>
            <a:endParaRPr lang="en-US" altLang="zh-CN" sz="1600" kern="0" dirty="0" smtClean="0"/>
          </a:p>
          <a:p>
            <a:pPr>
              <a:spcAft>
                <a:spcPts val="1200"/>
              </a:spcAft>
              <a:buFont typeface="Wingdings" panose="05000000000000000000" pitchFamily="2" charset="2"/>
              <a:buChar char="l"/>
            </a:pPr>
            <a:r>
              <a:rPr lang="zh-CN" altLang="en-US" sz="2000" kern="0" dirty="0" smtClean="0"/>
              <a:t>当</a:t>
            </a:r>
            <a:r>
              <a:rPr lang="zh-CN" altLang="en-US" sz="2000" kern="0" dirty="0"/>
              <a:t>一个</a:t>
            </a:r>
            <a:r>
              <a:rPr lang="en-US" altLang="zh-CN" sz="2000" kern="0" dirty="0"/>
              <a:t>monitor</a:t>
            </a:r>
            <a:r>
              <a:rPr lang="zh-CN" altLang="en-US" sz="2000" kern="0" dirty="0"/>
              <a:t>被某个线程持有后</a:t>
            </a:r>
            <a:r>
              <a:rPr lang="zh-CN" altLang="en-US" sz="2000" kern="0" dirty="0" smtClean="0"/>
              <a:t>，</a:t>
            </a:r>
            <a:r>
              <a:rPr lang="en-US" altLang="zh-CN" sz="2000" kern="0" dirty="0" smtClean="0"/>
              <a:t>monitor</a:t>
            </a:r>
            <a:r>
              <a:rPr lang="zh-CN" altLang="en-US" sz="2000" kern="0" dirty="0" smtClean="0"/>
              <a:t>便</a:t>
            </a:r>
            <a:r>
              <a:rPr lang="zh-CN" altLang="en-US" sz="2000" kern="0" dirty="0"/>
              <a:t>处于锁定</a:t>
            </a:r>
            <a:r>
              <a:rPr lang="zh-CN" altLang="en-US" sz="2000" kern="0" dirty="0" smtClean="0"/>
              <a:t>状态，只有被该线程释放后才有机会被其他线程持有。</a:t>
            </a:r>
            <a:endParaRPr lang="zh-CN" altLang="en-US" sz="2000" kern="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a:t>
            </a:r>
            <a:r>
              <a:rPr lang="en-US" altLang="zh-CN" dirty="0" smtClean="0"/>
              <a:t>ynchronized</a:t>
            </a:r>
            <a:r>
              <a:rPr lang="zh-CN" altLang="en-US" dirty="0" smtClean="0"/>
              <a:t>原理，可重入实现方式</a:t>
            </a:r>
            <a:endParaRPr lang="zh-CN" altLang="en-US" dirty="0"/>
          </a:p>
        </p:txBody>
      </p:sp>
      <p:pic>
        <p:nvPicPr>
          <p:cNvPr id="1025" name="Picture 1" descr="C:\Users\lifeijun\AppData\Local\YNote\data\lifeijun99@163.com\ecbf87a495b24a878e806d2e03f9de5a\clipboar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7109" y="1768683"/>
            <a:ext cx="3988088" cy="20633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ifeijun\AppData\Local\YNote\data\lifeijun99@163.com\852b982990f94b85b0daf54b882e4935\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076" y="917075"/>
            <a:ext cx="6711764" cy="54384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a:t>
            </a:r>
            <a:r>
              <a:rPr lang="en-US" altLang="zh-CN" dirty="0" smtClean="0"/>
              <a:t>ynchronized</a:t>
            </a:r>
            <a:r>
              <a:rPr lang="zh-CN" altLang="en-US" dirty="0" smtClean="0"/>
              <a:t>原理，可重入实现方式</a:t>
            </a:r>
            <a:endParaRPr lang="zh-CN" altLang="en-US" dirty="0"/>
          </a:p>
        </p:txBody>
      </p:sp>
      <p:sp>
        <p:nvSpPr>
          <p:cNvPr id="2" name="文本框 1"/>
          <p:cNvSpPr txBox="1"/>
          <p:nvPr/>
        </p:nvSpPr>
        <p:spPr>
          <a:xfrm>
            <a:off x="1075764" y="1290918"/>
            <a:ext cx="9287435" cy="400110"/>
          </a:xfrm>
          <a:prstGeom prst="rect">
            <a:avLst/>
          </a:prstGeom>
          <a:noFill/>
        </p:spPr>
        <p:txBody>
          <a:bodyPr wrap="square" rtlCol="0">
            <a:spAutoFit/>
          </a:bodyPr>
          <a:lstStyle/>
          <a:p>
            <a:r>
              <a:rPr lang="zh-CN" altLang="en-US" sz="2000" dirty="0"/>
              <a:t>在</a:t>
            </a:r>
            <a:r>
              <a:rPr lang="en-US" altLang="zh-CN" sz="2000" dirty="0" err="1"/>
              <a:t>HotSpot</a:t>
            </a:r>
            <a:r>
              <a:rPr lang="en-US" altLang="zh-CN" sz="2000" dirty="0"/>
              <a:t> </a:t>
            </a:r>
            <a:r>
              <a:rPr lang="en-US" altLang="zh-CN" sz="2000" dirty="0" err="1"/>
              <a:t>vm</a:t>
            </a:r>
            <a:r>
              <a:rPr lang="zh-CN" altLang="en-US" sz="2000" dirty="0"/>
              <a:t>中，</a:t>
            </a:r>
            <a:r>
              <a:rPr lang="en-US" altLang="zh-CN" sz="2000" dirty="0"/>
              <a:t>monitor</a:t>
            </a:r>
            <a:r>
              <a:rPr lang="zh-CN" altLang="en-US" sz="2000" dirty="0"/>
              <a:t>是通过</a:t>
            </a:r>
            <a:r>
              <a:rPr lang="en-US" altLang="zh-CN" sz="2000" dirty="0" err="1"/>
              <a:t>ObjectMonitor</a:t>
            </a:r>
            <a:r>
              <a:rPr lang="zh-CN" altLang="en-US" sz="2000" dirty="0"/>
              <a:t>（</a:t>
            </a:r>
            <a:r>
              <a:rPr lang="en-US" altLang="zh-CN" sz="2000" dirty="0" err="1"/>
              <a:t>c++</a:t>
            </a:r>
            <a:r>
              <a:rPr lang="zh-CN" altLang="en-US" sz="2000" dirty="0"/>
              <a:t>）实现的</a:t>
            </a:r>
            <a:endParaRPr lang="zh-CN" altLang="en-US" sz="2000" dirty="0"/>
          </a:p>
        </p:txBody>
      </p:sp>
      <p:pic>
        <p:nvPicPr>
          <p:cNvPr id="5" name="图片 4"/>
          <p:cNvPicPr>
            <a:picLocks noChangeAspect="1"/>
          </p:cNvPicPr>
          <p:nvPr/>
        </p:nvPicPr>
        <p:blipFill>
          <a:blip r:embed="rId1"/>
          <a:stretch>
            <a:fillRect/>
          </a:stretch>
        </p:blipFill>
        <p:spPr>
          <a:xfrm>
            <a:off x="0" y="1828801"/>
            <a:ext cx="7252148" cy="4706468"/>
          </a:xfrm>
          <a:prstGeom prst="rect">
            <a:avLst/>
          </a:prstGeom>
        </p:spPr>
      </p:pic>
      <p:pic>
        <p:nvPicPr>
          <p:cNvPr id="2050" name="Picture 2" descr="C:\Users\lifeijun\AppData\Local\YNote\data\lifeijun99@163.com\6c4cf973074c49d08df691f80c7a55aa\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242" y="2402542"/>
            <a:ext cx="5011386" cy="2933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a:t>
            </a:r>
            <a:r>
              <a:rPr lang="en-US" altLang="zh-CN" dirty="0" smtClean="0"/>
              <a:t>ynchronized</a:t>
            </a:r>
            <a:r>
              <a:rPr lang="zh-CN" altLang="en-US" dirty="0" smtClean="0"/>
              <a:t>优化</a:t>
            </a:r>
            <a:endParaRPr lang="zh-CN" altLang="en-US" dirty="0"/>
          </a:p>
        </p:txBody>
      </p:sp>
      <p:sp>
        <p:nvSpPr>
          <p:cNvPr id="2" name="文本框 1"/>
          <p:cNvSpPr txBox="1"/>
          <p:nvPr/>
        </p:nvSpPr>
        <p:spPr>
          <a:xfrm>
            <a:off x="1075764" y="1290918"/>
            <a:ext cx="9287435" cy="255454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synchronized</a:t>
            </a:r>
            <a:r>
              <a:rPr lang="zh-CN" altLang="en-US" sz="2000" dirty="0"/>
              <a:t>的</a:t>
            </a:r>
            <a:r>
              <a:rPr lang="zh-CN" altLang="en-US" sz="2000" dirty="0" smtClean="0"/>
              <a:t>问题</a:t>
            </a:r>
            <a:endParaRPr lang="en-US" altLang="zh-CN" sz="2000" dirty="0" smtClean="0"/>
          </a:p>
          <a:p>
            <a:pPr marL="800100" lvl="1" indent="-342900">
              <a:buFont typeface="Arial" panose="020B0604020202020204" pitchFamily="34" charset="0"/>
              <a:buChar char="•"/>
            </a:pPr>
            <a:r>
              <a:rPr lang="zh-CN" altLang="en-US" sz="2000" dirty="0"/>
              <a:t>同一时刻</a:t>
            </a:r>
            <a:r>
              <a:rPr lang="zh-CN" altLang="en-US" sz="2000" dirty="0" smtClean="0"/>
              <a:t>只能有一</a:t>
            </a:r>
            <a:r>
              <a:rPr lang="zh-CN" altLang="en-US" sz="2000" dirty="0"/>
              <a:t>个线程获得</a:t>
            </a:r>
            <a:r>
              <a:rPr lang="en-US" altLang="zh-CN" sz="2000" dirty="0"/>
              <a:t>monitor</a:t>
            </a:r>
            <a:r>
              <a:rPr lang="zh-CN" altLang="en-US" sz="2000" dirty="0"/>
              <a:t>，进而进入同步代码中，此为互斥性</a:t>
            </a:r>
            <a:r>
              <a:rPr lang="zh-CN" altLang="en-US" sz="2000" dirty="0" smtClean="0"/>
              <a:t>。</a:t>
            </a:r>
            <a:endParaRPr lang="en-US" altLang="zh-CN" sz="2000" dirty="0" smtClean="0"/>
          </a:p>
          <a:p>
            <a:pPr marL="800100" lvl="1" indent="-342900">
              <a:buFont typeface="Arial" panose="020B0604020202020204" pitchFamily="34" charset="0"/>
              <a:buChar char="•"/>
            </a:pPr>
            <a:r>
              <a:rPr lang="en-US" altLang="zh-CN" sz="2000" dirty="0"/>
              <a:t>Java</a:t>
            </a:r>
            <a:r>
              <a:rPr lang="zh-CN" altLang="en-US" sz="2000" dirty="0"/>
              <a:t>线程是映射到</a:t>
            </a:r>
            <a:r>
              <a:rPr lang="en-US" altLang="zh-CN" sz="2000" dirty="0" err="1"/>
              <a:t>os</a:t>
            </a:r>
            <a:r>
              <a:rPr lang="zh-CN" altLang="en-US" sz="2000" dirty="0"/>
              <a:t>的原生线程之上，如果需要阻塞或者唤醒一个线程，都需要</a:t>
            </a:r>
            <a:r>
              <a:rPr lang="en-US" altLang="zh-CN" sz="2000" dirty="0" err="1"/>
              <a:t>os</a:t>
            </a:r>
            <a:r>
              <a:rPr lang="zh-CN" altLang="en-US" sz="2000" dirty="0"/>
              <a:t>的协助，</a:t>
            </a:r>
            <a:r>
              <a:rPr lang="zh-CN" altLang="en-US" sz="2000" dirty="0" smtClean="0"/>
              <a:t>因此线程的</a:t>
            </a:r>
            <a:r>
              <a:rPr lang="zh-CN" altLang="en-US" sz="2000" dirty="0"/>
              <a:t>状态转换（尤其是</a:t>
            </a:r>
            <a:r>
              <a:rPr lang="en-US" altLang="zh-CN" sz="2000" dirty="0"/>
              <a:t>CPU</a:t>
            </a:r>
            <a:r>
              <a:rPr lang="zh-CN" altLang="en-US" sz="2000" dirty="0"/>
              <a:t>上下文切换）需要耗费很多的</a:t>
            </a:r>
            <a:r>
              <a:rPr lang="en-US" altLang="zh-CN" sz="2000" dirty="0"/>
              <a:t>CPU</a:t>
            </a:r>
            <a:r>
              <a:rPr lang="zh-CN" altLang="en-US" sz="2000" dirty="0"/>
              <a:t>时间（内核态到用户态的转换），对于一些简单的同步代码，可能状态转换时间远大于业务执行时间</a:t>
            </a:r>
            <a:r>
              <a:rPr lang="zh-CN" altLang="en-US" sz="2000" dirty="0" smtClean="0"/>
              <a:t>。</a:t>
            </a:r>
            <a:endParaRPr lang="en-US" altLang="zh-CN" sz="2000" dirty="0"/>
          </a:p>
          <a:p>
            <a:pPr marL="800100" lvl="1" indent="-342900">
              <a:buFont typeface="Arial" panose="020B0604020202020204" pitchFamily="34" charset="0"/>
              <a:buChar char="•"/>
            </a:pPr>
            <a:endParaRPr lang="en-US" altLang="zh-CN" sz="2000" dirty="0" smtClean="0"/>
          </a:p>
          <a:p>
            <a:pPr marL="800100" lvl="1" indent="-342900">
              <a:buFont typeface="Arial" panose="020B0604020202020204" pitchFamily="34" charset="0"/>
              <a:buChar char="•"/>
            </a:pPr>
            <a:endParaRPr lang="zh-CN" altLang="en-US" sz="2000" dirty="0"/>
          </a:p>
        </p:txBody>
      </p:sp>
      <p:sp>
        <p:nvSpPr>
          <p:cNvPr id="7" name="文本框 6"/>
          <p:cNvSpPr txBox="1"/>
          <p:nvPr/>
        </p:nvSpPr>
        <p:spPr>
          <a:xfrm>
            <a:off x="1075764" y="4201239"/>
            <a:ext cx="9287435"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t>从</a:t>
            </a:r>
            <a:r>
              <a:rPr lang="en-US" altLang="zh-CN" sz="2000" dirty="0" smtClean="0"/>
              <a:t>JDK1.6</a:t>
            </a:r>
            <a:r>
              <a:rPr lang="zh-CN" altLang="en-US" sz="2000" dirty="0" smtClean="0"/>
              <a:t>开始，</a:t>
            </a:r>
            <a:r>
              <a:rPr lang="en-US" altLang="zh-CN" sz="2000" dirty="0" err="1" smtClean="0"/>
              <a:t>synchronzied</a:t>
            </a:r>
            <a:r>
              <a:rPr lang="zh-CN" altLang="en-US" sz="2000" dirty="0" smtClean="0"/>
              <a:t>进行了</a:t>
            </a:r>
            <a:r>
              <a:rPr lang="zh-CN" altLang="en-US" sz="2000" dirty="0"/>
              <a:t>优化</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原本</a:t>
            </a:r>
            <a:r>
              <a:rPr lang="zh-CN" altLang="en-US" sz="2000" dirty="0"/>
              <a:t>锁状态就是  无锁</a:t>
            </a:r>
            <a:r>
              <a:rPr lang="en-US" altLang="zh-CN" sz="2000" dirty="0"/>
              <a:t>》</a:t>
            </a:r>
            <a:r>
              <a:rPr lang="zh-CN" altLang="en-US" sz="2000" dirty="0"/>
              <a:t>有锁（重量级锁</a:t>
            </a:r>
            <a:r>
              <a:rPr lang="zh-CN" altLang="en-US" sz="2000" dirty="0" smtClean="0"/>
              <a:t>）</a:t>
            </a:r>
            <a:endParaRPr lang="en-US" altLang="zh-CN" sz="2000" dirty="0" smtClean="0"/>
          </a:p>
          <a:p>
            <a:pPr marL="342900" indent="-342900">
              <a:buFont typeface="Arial" panose="020B0604020202020204" pitchFamily="34" charset="0"/>
              <a:buChar char="•"/>
            </a:pPr>
            <a:r>
              <a:rPr lang="en-US" altLang="zh-CN" sz="2000" dirty="0" smtClean="0"/>
              <a:t>1.6</a:t>
            </a:r>
            <a:r>
              <a:rPr lang="zh-CN" altLang="en-US" sz="2000" dirty="0"/>
              <a:t>后锁状态更新为：无锁</a:t>
            </a:r>
            <a:r>
              <a:rPr lang="en-US" altLang="zh-CN" sz="2000" dirty="0"/>
              <a:t>》</a:t>
            </a:r>
            <a:r>
              <a:rPr lang="zh-CN" altLang="en-US" sz="2000" dirty="0"/>
              <a:t>偏向锁</a:t>
            </a:r>
            <a:r>
              <a:rPr lang="en-US" altLang="zh-CN" sz="2000" dirty="0"/>
              <a:t>》</a:t>
            </a:r>
            <a:r>
              <a:rPr lang="zh-CN" altLang="en-US" sz="2000" dirty="0"/>
              <a:t>轻量级锁（乐观）</a:t>
            </a:r>
            <a:r>
              <a:rPr lang="en-US" altLang="zh-CN" sz="2000" dirty="0"/>
              <a:t>》</a:t>
            </a:r>
            <a:r>
              <a:rPr lang="zh-CN" altLang="en-US" sz="2000" dirty="0"/>
              <a:t>重量级锁（悲观）</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CAS</a:t>
            </a:r>
            <a:endParaRPr lang="zh-CN" altLang="en-US" dirty="0"/>
          </a:p>
        </p:txBody>
      </p:sp>
      <p:sp>
        <p:nvSpPr>
          <p:cNvPr id="2" name="文本框 1"/>
          <p:cNvSpPr txBox="1"/>
          <p:nvPr/>
        </p:nvSpPr>
        <p:spPr>
          <a:xfrm>
            <a:off x="1075764" y="1290918"/>
            <a:ext cx="9287435" cy="224676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t>CAS</a:t>
            </a:r>
            <a:r>
              <a:rPr lang="zh-CN" altLang="en-US" sz="2000" dirty="0"/>
              <a:t>（</a:t>
            </a:r>
            <a:r>
              <a:rPr lang="en-US" altLang="zh-CN" sz="2000" dirty="0"/>
              <a:t>check and swap</a:t>
            </a:r>
            <a:r>
              <a:rPr lang="zh-CN" altLang="en-US" sz="2000" dirty="0"/>
              <a:t>）</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使用</a:t>
            </a:r>
            <a:r>
              <a:rPr lang="zh-CN" altLang="en-US" sz="2000" dirty="0"/>
              <a:t>锁时，线程获取锁是悲观锁策略，即假设每一次执行临界代码（获取锁）都会冲突，就算获取到锁也会阻塞其他线程获取到该锁</a:t>
            </a:r>
            <a:r>
              <a:rPr lang="zh-CN" altLang="en-US" sz="2000" dirty="0" smtClean="0"/>
              <a:t>。</a:t>
            </a:r>
            <a:endParaRPr lang="en-US" altLang="zh-CN" sz="2000" dirty="0" smtClean="0"/>
          </a:p>
          <a:p>
            <a:pPr marL="800100" lvl="1" indent="-342900">
              <a:buFont typeface="Arial" panose="020B0604020202020204" pitchFamily="34" charset="0"/>
              <a:buChar char="•"/>
            </a:pPr>
            <a:r>
              <a:rPr lang="en-US" altLang="zh-CN" sz="2000" dirty="0" smtClean="0"/>
              <a:t>CAS</a:t>
            </a:r>
            <a:r>
              <a:rPr lang="zh-CN" altLang="en-US" sz="2000" dirty="0"/>
              <a:t>是一种乐观锁策略，它假设所有线程访问共享资源时都不会出现冲突，既然不会冲突也就不会阻塞其他线程的操作，因此所有线程都不会出现阻塞停顿的状态。</a:t>
            </a:r>
            <a:endParaRPr lang="en-US" altLang="zh-CN" sz="2000" dirty="0" smtClean="0"/>
          </a:p>
          <a:p>
            <a:pPr marL="800100" lvl="1" indent="-342900">
              <a:buFont typeface="Arial" panose="020B0604020202020204" pitchFamily="34" charset="0"/>
              <a:buChar char="•"/>
            </a:pPr>
            <a:endParaRPr lang="zh-CN" altLang="en-US" sz="2000" dirty="0"/>
          </a:p>
        </p:txBody>
      </p:sp>
      <p:sp>
        <p:nvSpPr>
          <p:cNvPr id="5" name="文本框 4"/>
          <p:cNvSpPr txBox="1"/>
          <p:nvPr/>
        </p:nvSpPr>
        <p:spPr>
          <a:xfrm>
            <a:off x="1075763" y="3376322"/>
            <a:ext cx="9287435"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CAS</a:t>
            </a:r>
            <a:r>
              <a:rPr lang="zh-CN" altLang="en-US" sz="2000" dirty="0"/>
              <a:t>的操作</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可以</a:t>
            </a:r>
            <a:r>
              <a:rPr lang="zh-CN" altLang="en-US" sz="2000" dirty="0"/>
              <a:t>理解为</a:t>
            </a:r>
            <a:r>
              <a:rPr lang="en-US" altLang="zh-CN" sz="2000" dirty="0"/>
              <a:t>CAS</a:t>
            </a:r>
            <a:r>
              <a:rPr lang="zh-CN" altLang="en-US" sz="2000" dirty="0"/>
              <a:t>（</a:t>
            </a:r>
            <a:r>
              <a:rPr lang="en-US" altLang="zh-CN" sz="2000" dirty="0"/>
              <a:t>v, o, n</a:t>
            </a:r>
            <a:r>
              <a:rPr lang="zh-CN" altLang="en-US" sz="2000" dirty="0"/>
              <a:t>），</a:t>
            </a:r>
            <a:r>
              <a:rPr lang="en-US" altLang="zh-CN" sz="2000" dirty="0"/>
              <a:t>v</a:t>
            </a:r>
            <a:r>
              <a:rPr lang="zh-CN" altLang="en-US" sz="2000" dirty="0"/>
              <a:t>为预期值，</a:t>
            </a:r>
            <a:r>
              <a:rPr lang="en-US" altLang="zh-CN" sz="2000" dirty="0"/>
              <a:t>o</a:t>
            </a:r>
            <a:r>
              <a:rPr lang="zh-CN" altLang="en-US" sz="2000" dirty="0"/>
              <a:t>为内存中的实际值，</a:t>
            </a:r>
            <a:r>
              <a:rPr lang="en-US" altLang="zh-CN" sz="2000" dirty="0"/>
              <a:t>n</a:t>
            </a:r>
            <a:r>
              <a:rPr lang="zh-CN" altLang="en-US" sz="2000" dirty="0"/>
              <a:t>为想要更新成的新值。他通过比较内存中的</a:t>
            </a:r>
            <a:r>
              <a:rPr lang="en-US" altLang="zh-CN" sz="2000" dirty="0"/>
              <a:t>o</a:t>
            </a:r>
            <a:r>
              <a:rPr lang="zh-CN" altLang="en-US" sz="2000" dirty="0"/>
              <a:t>是否与预期值</a:t>
            </a:r>
            <a:r>
              <a:rPr lang="en-US" altLang="zh-CN" sz="2000" dirty="0"/>
              <a:t>v</a:t>
            </a:r>
            <a:r>
              <a:rPr lang="zh-CN" altLang="en-US" sz="2000" dirty="0"/>
              <a:t>一致，一致则更新该值为新值，否则说明线程出现了冲突</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一般</a:t>
            </a:r>
            <a:r>
              <a:rPr lang="zh-CN" altLang="en-US" sz="2000" dirty="0"/>
              <a:t>在使用</a:t>
            </a:r>
            <a:r>
              <a:rPr lang="en-US" altLang="zh-CN" sz="2000" dirty="0"/>
              <a:t>CAS</a:t>
            </a:r>
            <a:r>
              <a:rPr lang="zh-CN" altLang="en-US" sz="2000" dirty="0"/>
              <a:t>的场景中，如果</a:t>
            </a:r>
            <a:r>
              <a:rPr lang="en-US" altLang="zh-CN" sz="2000" dirty="0" err="1"/>
              <a:t>cas</a:t>
            </a:r>
            <a:r>
              <a:rPr lang="zh-CN" altLang="en-US" sz="2000" dirty="0"/>
              <a:t>失败，会继续重试直到没有冲突为止。这种重试机制又称为自旋。</a:t>
            </a:r>
            <a:endParaRPr lang="zh-CN" altLang="en-US" sz="2000" dirty="0"/>
          </a:p>
        </p:txBody>
      </p:sp>
      <p:sp>
        <p:nvSpPr>
          <p:cNvPr id="6" name="文本框 5"/>
          <p:cNvSpPr txBox="1"/>
          <p:nvPr/>
        </p:nvSpPr>
        <p:spPr>
          <a:xfrm>
            <a:off x="1075763" y="5623091"/>
            <a:ext cx="9287435"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应用场景：原子变量</a:t>
            </a:r>
            <a:r>
              <a:rPr lang="en-US" altLang="zh-CN" sz="2000" dirty="0"/>
              <a:t>atomic</a:t>
            </a:r>
            <a:r>
              <a:rPr lang="zh-CN" altLang="en-US" sz="2000" dirty="0"/>
              <a:t>包基本用</a:t>
            </a:r>
            <a:r>
              <a:rPr lang="en-US" altLang="zh-CN" sz="2000" dirty="0"/>
              <a:t>unsafe</a:t>
            </a:r>
            <a:r>
              <a:rPr lang="zh-CN" altLang="en-US" sz="2000" dirty="0"/>
              <a:t>中的</a:t>
            </a:r>
            <a:r>
              <a:rPr lang="en-US" altLang="zh-CN" sz="2000" dirty="0"/>
              <a:t>CAS</a:t>
            </a:r>
            <a:r>
              <a:rPr lang="zh-CN" altLang="en-US" sz="2000" dirty="0"/>
              <a:t>实现。</a:t>
            </a:r>
            <a:r>
              <a:rPr lang="en-US" altLang="zh-CN" sz="2000" dirty="0"/>
              <a:t>Lock</a:t>
            </a:r>
            <a:r>
              <a:rPr lang="zh-CN" altLang="en-US" sz="2000" dirty="0"/>
              <a:t>中状态量的变化也是由</a:t>
            </a:r>
            <a:r>
              <a:rPr lang="en-US" altLang="zh-CN" sz="2000" dirty="0"/>
              <a:t>unsafe</a:t>
            </a:r>
            <a:r>
              <a:rPr lang="zh-CN" altLang="en-US" sz="2000" dirty="0"/>
              <a:t>的</a:t>
            </a:r>
            <a:r>
              <a:rPr lang="en-US" altLang="zh-CN" sz="2000" dirty="0"/>
              <a:t>CAS</a:t>
            </a:r>
            <a:r>
              <a:rPr lang="zh-CN" altLang="en-US" sz="2000" dirty="0"/>
              <a:t>实现。</a:t>
            </a:r>
            <a:endParaRPr lang="zh-CN"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CAS</a:t>
            </a:r>
            <a:endParaRPr lang="zh-CN" altLang="en-US" dirty="0"/>
          </a:p>
        </p:txBody>
      </p:sp>
      <p:sp>
        <p:nvSpPr>
          <p:cNvPr id="2" name="文本框 1"/>
          <p:cNvSpPr txBox="1"/>
          <p:nvPr/>
        </p:nvSpPr>
        <p:spPr>
          <a:xfrm>
            <a:off x="1075764" y="1290918"/>
            <a:ext cx="9287435"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CAS</a:t>
            </a:r>
            <a:r>
              <a:rPr lang="zh-CN" altLang="en-US" sz="2000" dirty="0"/>
              <a:t>和</a:t>
            </a:r>
            <a:r>
              <a:rPr lang="en-US" altLang="zh-CN" sz="2000" dirty="0"/>
              <a:t>synchronized</a:t>
            </a:r>
            <a:r>
              <a:rPr lang="zh-CN" altLang="en-US" sz="2000" dirty="0"/>
              <a:t>的区别：非阻塞同步和阻塞同步，不存在线程的状态转换</a:t>
            </a:r>
            <a:endParaRPr lang="zh-CN" altLang="en-US" sz="2000" dirty="0"/>
          </a:p>
        </p:txBody>
      </p:sp>
      <p:sp>
        <p:nvSpPr>
          <p:cNvPr id="5" name="文本框 4"/>
          <p:cNvSpPr txBox="1"/>
          <p:nvPr/>
        </p:nvSpPr>
        <p:spPr>
          <a:xfrm>
            <a:off x="1075764" y="2246859"/>
            <a:ext cx="9287435" cy="286232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CAS</a:t>
            </a:r>
            <a:r>
              <a:rPr lang="zh-CN" altLang="en-US" sz="2000" dirty="0"/>
              <a:t>的问题</a:t>
            </a:r>
            <a:endParaRPr lang="zh-CN" altLang="en-US" sz="2000" dirty="0"/>
          </a:p>
          <a:p>
            <a:pPr marL="800100" lvl="1" indent="-342900">
              <a:buFont typeface="Arial" panose="020B0604020202020204" pitchFamily="34" charset="0"/>
              <a:buChar char="•"/>
            </a:pPr>
            <a:r>
              <a:rPr lang="en-US" altLang="zh-CN" sz="2000" b="1" dirty="0"/>
              <a:t>ABA</a:t>
            </a:r>
            <a:r>
              <a:rPr lang="zh-CN" altLang="en-US" sz="2000" b="1" dirty="0"/>
              <a:t>问题</a:t>
            </a:r>
            <a:r>
              <a:rPr lang="zh-CN" altLang="en-US" sz="2000" dirty="0"/>
              <a:t>：因为</a:t>
            </a:r>
            <a:r>
              <a:rPr lang="en-US" altLang="zh-CN" sz="2000" dirty="0"/>
              <a:t>CAS</a:t>
            </a:r>
            <a:r>
              <a:rPr lang="zh-CN" altLang="en-US" sz="2000" dirty="0"/>
              <a:t>会校验旧值是否变化，所以线程</a:t>
            </a:r>
            <a:r>
              <a:rPr lang="en-US" altLang="zh-CN" sz="2000" dirty="0"/>
              <a:t>1</a:t>
            </a:r>
            <a:r>
              <a:rPr lang="zh-CN" altLang="en-US" sz="2000" dirty="0"/>
              <a:t>通过</a:t>
            </a:r>
            <a:r>
              <a:rPr lang="en-US" altLang="zh-CN" sz="2000" dirty="0"/>
              <a:t>CAS</a:t>
            </a:r>
            <a:r>
              <a:rPr lang="zh-CN" altLang="en-US" sz="2000" dirty="0"/>
              <a:t>把</a:t>
            </a:r>
            <a:r>
              <a:rPr lang="en-US" altLang="zh-CN" sz="2000" dirty="0"/>
              <a:t>A</a:t>
            </a:r>
            <a:r>
              <a:rPr lang="zh-CN" altLang="en-US" sz="2000" dirty="0"/>
              <a:t>改成</a:t>
            </a:r>
            <a:r>
              <a:rPr lang="en-US" altLang="zh-CN" sz="2000" dirty="0"/>
              <a:t>B</a:t>
            </a:r>
            <a:r>
              <a:rPr lang="zh-CN" altLang="en-US" sz="2000" dirty="0"/>
              <a:t>，然后再把</a:t>
            </a:r>
            <a:r>
              <a:rPr lang="en-US" altLang="zh-CN" sz="2000" dirty="0"/>
              <a:t>B</a:t>
            </a:r>
            <a:r>
              <a:rPr lang="zh-CN" altLang="en-US" sz="2000" dirty="0"/>
              <a:t>变成</a:t>
            </a:r>
            <a:r>
              <a:rPr lang="en-US" altLang="zh-CN" sz="2000" dirty="0"/>
              <a:t>A</a:t>
            </a:r>
            <a:r>
              <a:rPr lang="zh-CN" altLang="en-US" sz="2000" dirty="0"/>
              <a:t>。另一个线程来做</a:t>
            </a:r>
            <a:r>
              <a:rPr lang="en-US" altLang="zh-CN" sz="2000" dirty="0"/>
              <a:t>CAS</a:t>
            </a:r>
            <a:r>
              <a:rPr lang="zh-CN" altLang="en-US" sz="2000" dirty="0"/>
              <a:t>检查，就会觉得变量没有发生变化。可以通过添加版本号解决</a:t>
            </a:r>
            <a:r>
              <a:rPr lang="en-US" altLang="zh-CN" sz="2000" dirty="0"/>
              <a:t>ABA</a:t>
            </a:r>
            <a:r>
              <a:rPr lang="zh-CN" altLang="en-US" sz="2000" dirty="0"/>
              <a:t>问题。</a:t>
            </a:r>
            <a:endParaRPr lang="zh-CN" altLang="en-US" sz="2000" dirty="0"/>
          </a:p>
          <a:p>
            <a:pPr marL="800100" lvl="1" indent="-342900">
              <a:buFont typeface="Arial" panose="020B0604020202020204" pitchFamily="34" charset="0"/>
              <a:buChar char="•"/>
            </a:pPr>
            <a:r>
              <a:rPr lang="zh-CN" altLang="en-US" sz="2000" b="1" dirty="0"/>
              <a:t>自旋时间过长</a:t>
            </a:r>
            <a:r>
              <a:rPr lang="zh-CN" altLang="en-US" sz="2000" dirty="0"/>
              <a:t>：因为使用</a:t>
            </a:r>
            <a:r>
              <a:rPr lang="en-US" altLang="zh-CN" sz="2000" dirty="0"/>
              <a:t>CAS</a:t>
            </a:r>
            <a:r>
              <a:rPr lang="zh-CN" altLang="en-US" sz="2000" dirty="0"/>
              <a:t>进行自旋是一个死循环，如果时间过长会造成过大的消耗。当自旋次数到达一定程度后应该终止</a:t>
            </a:r>
            <a:r>
              <a:rPr lang="en-US" altLang="zh-CN" sz="2000" dirty="0"/>
              <a:t>CAS</a:t>
            </a:r>
            <a:r>
              <a:rPr lang="zh-CN" altLang="en-US" sz="2000" dirty="0"/>
              <a:t>策略。</a:t>
            </a:r>
            <a:endParaRPr lang="zh-CN" altLang="en-US" sz="2000" dirty="0"/>
          </a:p>
          <a:p>
            <a:pPr marL="800100" lvl="1" indent="-342900">
              <a:buFont typeface="Arial" panose="020B0604020202020204" pitchFamily="34" charset="0"/>
              <a:buChar char="•"/>
            </a:pPr>
            <a:r>
              <a:rPr lang="zh-CN" altLang="en-US" sz="2000" b="1" dirty="0"/>
              <a:t>只能保证一个共享变量的原子性操作</a:t>
            </a:r>
            <a:r>
              <a:rPr lang="zh-CN" altLang="en-US" sz="2000" dirty="0"/>
              <a:t>：如果</a:t>
            </a:r>
            <a:r>
              <a:rPr lang="en-US" altLang="zh-CN" sz="2000" dirty="0"/>
              <a:t>CAS</a:t>
            </a:r>
            <a:r>
              <a:rPr lang="zh-CN" altLang="en-US" sz="2000" dirty="0"/>
              <a:t>对多个共享变量进行操作，</a:t>
            </a:r>
            <a:r>
              <a:rPr lang="en-US" altLang="zh-CN" sz="2000" dirty="0"/>
              <a:t>CAS</a:t>
            </a:r>
            <a:r>
              <a:rPr lang="zh-CN" altLang="en-US" sz="2000" dirty="0"/>
              <a:t>不能保证原子性。可以把多个共享变量整合成一个对象，这样就能保证原子性了。</a:t>
            </a: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markword</a:t>
            </a:r>
            <a:endParaRPr lang="zh-CN" altLang="en-US" dirty="0"/>
          </a:p>
        </p:txBody>
      </p:sp>
      <p:sp>
        <p:nvSpPr>
          <p:cNvPr id="2" name="文本框 1"/>
          <p:cNvSpPr txBox="1"/>
          <p:nvPr/>
        </p:nvSpPr>
        <p:spPr>
          <a:xfrm>
            <a:off x="614218" y="1064537"/>
            <a:ext cx="9287435"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在</a:t>
            </a:r>
            <a:r>
              <a:rPr lang="en-US" altLang="zh-CN" sz="2000" dirty="0"/>
              <a:t>JVM</a:t>
            </a:r>
            <a:r>
              <a:rPr lang="zh-CN" altLang="en-US" sz="2000" dirty="0"/>
              <a:t>中，对象由三部分组成</a:t>
            </a:r>
            <a:r>
              <a:rPr lang="zh-CN" altLang="en-US" sz="2000" dirty="0" smtClean="0"/>
              <a:t>的</a:t>
            </a:r>
            <a:endParaRPr lang="en-US" altLang="zh-CN" sz="2000" dirty="0" smtClean="0"/>
          </a:p>
          <a:p>
            <a:pPr marL="800100" lvl="1" indent="-342900">
              <a:buFont typeface="Arial" panose="020B0604020202020204" pitchFamily="34" charset="0"/>
              <a:buChar char="•"/>
            </a:pPr>
            <a:r>
              <a:rPr lang="zh-CN" altLang="en-US" sz="2000" dirty="0" smtClean="0"/>
              <a:t>对象头</a:t>
            </a:r>
            <a:endParaRPr lang="en-US" altLang="zh-CN" sz="2000" dirty="0" smtClean="0"/>
          </a:p>
          <a:p>
            <a:pPr marL="800100" lvl="1" indent="-342900">
              <a:buFont typeface="Arial" panose="020B0604020202020204" pitchFamily="34" charset="0"/>
              <a:buChar char="•"/>
            </a:pPr>
            <a:r>
              <a:rPr lang="zh-CN" altLang="en-US" sz="2000" dirty="0" smtClean="0"/>
              <a:t>实例数据</a:t>
            </a:r>
            <a:endParaRPr lang="en-US" altLang="zh-CN" sz="2000" dirty="0" smtClean="0"/>
          </a:p>
          <a:p>
            <a:pPr marL="800100" lvl="1" indent="-342900">
              <a:buFont typeface="Arial" panose="020B0604020202020204" pitchFamily="34" charset="0"/>
              <a:buChar char="•"/>
            </a:pPr>
            <a:r>
              <a:rPr lang="zh-CN" altLang="en-US" sz="2000" dirty="0" smtClean="0"/>
              <a:t>对齐</a:t>
            </a:r>
            <a:r>
              <a:rPr lang="zh-CN" altLang="en-US" sz="2000" dirty="0"/>
              <a:t>填充</a:t>
            </a:r>
            <a:endParaRPr lang="zh-CN" altLang="en-US" sz="2000" dirty="0"/>
          </a:p>
        </p:txBody>
      </p:sp>
      <p:sp>
        <p:nvSpPr>
          <p:cNvPr id="5" name="文本框 4"/>
          <p:cNvSpPr txBox="1"/>
          <p:nvPr/>
        </p:nvSpPr>
        <p:spPr>
          <a:xfrm>
            <a:off x="5719480" y="1064537"/>
            <a:ext cx="6017583" cy="163121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对象头由三部分</a:t>
            </a:r>
            <a:r>
              <a:rPr lang="zh-CN" altLang="en-US" sz="2000" dirty="0" smtClean="0"/>
              <a:t>组成</a:t>
            </a:r>
            <a:endParaRPr lang="en-US" altLang="zh-CN" sz="2000" dirty="0" smtClean="0"/>
          </a:p>
          <a:p>
            <a:pPr marL="800100" lvl="1" indent="-342900">
              <a:buFont typeface="Arial" panose="020B0604020202020204" pitchFamily="34" charset="0"/>
              <a:buChar char="•"/>
            </a:pPr>
            <a:r>
              <a:rPr lang="en-US" altLang="zh-CN" sz="2000" dirty="0" err="1" smtClean="0"/>
              <a:t>Markword</a:t>
            </a:r>
            <a:r>
              <a:rPr lang="zh-CN" altLang="en-US" sz="2000" dirty="0" smtClean="0"/>
              <a:t>（保存了对象的信息以及锁信息）</a:t>
            </a:r>
            <a:endParaRPr lang="en-US" altLang="zh-CN" sz="2000" dirty="0" smtClean="0"/>
          </a:p>
          <a:p>
            <a:pPr marL="800100" lvl="1" indent="-342900">
              <a:buFont typeface="Arial" panose="020B0604020202020204" pitchFamily="34" charset="0"/>
              <a:buChar char="•"/>
            </a:pPr>
            <a:r>
              <a:rPr lang="en-US" altLang="zh-CN" sz="2000" dirty="0" smtClean="0"/>
              <a:t>class </a:t>
            </a:r>
            <a:r>
              <a:rPr lang="en-US" altLang="zh-CN" sz="2000" dirty="0"/>
              <a:t>pointer</a:t>
            </a:r>
            <a:r>
              <a:rPr lang="zh-CN" altLang="en-US" sz="2000" dirty="0"/>
              <a:t>（指向该对象类的元数据</a:t>
            </a:r>
            <a:r>
              <a:rPr lang="zh-CN" altLang="en-US" sz="2000" dirty="0" smtClean="0"/>
              <a:t>）</a:t>
            </a:r>
            <a:endParaRPr lang="en-US" altLang="zh-CN" sz="2000" dirty="0" smtClean="0"/>
          </a:p>
          <a:p>
            <a:pPr marL="800100" lvl="1" indent="-342900">
              <a:buFont typeface="Arial" panose="020B0604020202020204" pitchFamily="34" charset="0"/>
              <a:buChar char="•"/>
            </a:pPr>
            <a:r>
              <a:rPr lang="en-US" altLang="zh-CN" sz="2000" dirty="0" smtClean="0"/>
              <a:t>array </a:t>
            </a:r>
            <a:r>
              <a:rPr lang="en-US" altLang="zh-CN" sz="2000" dirty="0"/>
              <a:t>length</a:t>
            </a:r>
            <a:r>
              <a:rPr lang="zh-CN" altLang="en-US" sz="2000" dirty="0"/>
              <a:t>（如果该对象是数组，则会有该部分，表示数组的长度）</a:t>
            </a:r>
            <a:endParaRPr lang="zh-CN" altLang="en-US" sz="2000" dirty="0"/>
          </a:p>
        </p:txBody>
      </p:sp>
      <p:pic>
        <p:nvPicPr>
          <p:cNvPr id="3073" name="Picture 1" descr="C:\Users\lifeijun\AppData\Local\YNote\data\lifeijun99@163.com\e46d54a6c00047b28eebf212c005f522\clipboar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5787" y="2591717"/>
            <a:ext cx="9425268" cy="27221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075762" y="5313817"/>
            <a:ext cx="9287435" cy="132343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Java</a:t>
            </a:r>
            <a:r>
              <a:rPr lang="zh-CN" altLang="en-US" sz="2000" dirty="0"/>
              <a:t>对象锁由四种状态，无锁</a:t>
            </a:r>
            <a:r>
              <a:rPr lang="en-US" altLang="zh-CN" sz="2000" dirty="0"/>
              <a:t>》</a:t>
            </a:r>
            <a:r>
              <a:rPr lang="zh-CN" altLang="en-US" sz="2000" dirty="0"/>
              <a:t>偏向锁</a:t>
            </a:r>
            <a:r>
              <a:rPr lang="en-US" altLang="zh-CN" sz="2000" dirty="0"/>
              <a:t>》</a:t>
            </a:r>
            <a:r>
              <a:rPr lang="zh-CN" altLang="en-US" sz="2000" dirty="0"/>
              <a:t>轻量级锁（乐观）</a:t>
            </a:r>
            <a:r>
              <a:rPr lang="en-US" altLang="zh-CN" sz="2000" dirty="0"/>
              <a:t>》</a:t>
            </a:r>
            <a:r>
              <a:rPr lang="zh-CN" altLang="en-US" sz="2000" dirty="0"/>
              <a:t>重量级锁（悲观）。锁只可以</a:t>
            </a:r>
            <a:r>
              <a:rPr lang="zh-CN" altLang="en-US" sz="2000" b="1" dirty="0"/>
              <a:t>升级、不能降级</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a:t>其中重量级锁便是上面说到的阻塞式的</a:t>
            </a:r>
            <a:r>
              <a:rPr lang="en-US" altLang="zh-CN" sz="2000" dirty="0"/>
              <a:t>synchronized</a:t>
            </a:r>
            <a:r>
              <a:rPr lang="zh-CN" altLang="en-US" sz="2000" dirty="0"/>
              <a:t>锁，每一个</a:t>
            </a:r>
            <a:r>
              <a:rPr lang="en-US" altLang="zh-CN" sz="2000" dirty="0"/>
              <a:t>Java</a:t>
            </a:r>
            <a:r>
              <a:rPr lang="zh-CN" altLang="en-US" sz="2000" dirty="0"/>
              <a:t>对象都有一个</a:t>
            </a:r>
            <a:r>
              <a:rPr lang="en-US" altLang="zh-CN" sz="2000" dirty="0"/>
              <a:t>monitor</a:t>
            </a:r>
            <a:r>
              <a:rPr lang="zh-CN" altLang="en-US" sz="2000" dirty="0"/>
              <a:t>对象与之关联，该</a:t>
            </a:r>
            <a:r>
              <a:rPr lang="en-US" altLang="zh-CN" sz="2000" dirty="0"/>
              <a:t>monitor</a:t>
            </a:r>
            <a:r>
              <a:rPr lang="zh-CN" altLang="en-US" sz="2000" dirty="0"/>
              <a:t>对象的指针就是存在对象的</a:t>
            </a:r>
            <a:r>
              <a:rPr lang="en-US" altLang="zh-CN" sz="2000" dirty="0" err="1"/>
              <a:t>markWord</a:t>
            </a:r>
            <a:r>
              <a:rPr lang="zh-CN" altLang="en-US" sz="2000" dirty="0"/>
              <a:t>中。</a:t>
            </a:r>
            <a:endParaRPr lang="zh-CN" alt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Synchronized</a:t>
            </a:r>
            <a:r>
              <a:rPr lang="zh-CN" altLang="en-US" dirty="0" smtClean="0"/>
              <a:t>锁优化</a:t>
            </a:r>
            <a:endParaRPr lang="zh-CN" altLang="en-US" dirty="0"/>
          </a:p>
        </p:txBody>
      </p:sp>
      <p:sp>
        <p:nvSpPr>
          <p:cNvPr id="2" name="文本框 1"/>
          <p:cNvSpPr txBox="1"/>
          <p:nvPr/>
        </p:nvSpPr>
        <p:spPr>
          <a:xfrm>
            <a:off x="1095003" y="1015645"/>
            <a:ext cx="9287435"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重量级</a:t>
            </a:r>
            <a:r>
              <a:rPr lang="zh-CN" altLang="en-US" sz="2000" dirty="0" smtClean="0"/>
              <a:t>锁（即最初的</a:t>
            </a:r>
            <a:r>
              <a:rPr lang="en-US" altLang="zh-CN" sz="2000" dirty="0" smtClean="0"/>
              <a:t>synchronized</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重量级</a:t>
            </a:r>
            <a:r>
              <a:rPr lang="zh-CN" altLang="en-US" sz="2000" dirty="0"/>
              <a:t>锁开销大，当系统检查到锁是重量级锁之后，会把全部等待想要获得锁的线程进行阻塞，被阻塞的线程不会消耗</a:t>
            </a:r>
            <a:r>
              <a:rPr lang="en-US" altLang="zh-CN" sz="2000" dirty="0" err="1"/>
              <a:t>cpu</a:t>
            </a:r>
            <a:r>
              <a:rPr lang="zh-CN" altLang="en-US" sz="2000" dirty="0"/>
              <a:t>。但是阻塞或者唤醒一个线程时，都需要操作系统来帮忙，这就需要从用户态转换到内核态，而转换状态是需要消耗很多时间的，有可能比用户执行代码的时间还要长</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重量级</a:t>
            </a:r>
            <a:r>
              <a:rPr lang="zh-CN" altLang="en-US" sz="2000" dirty="0"/>
              <a:t>锁又被称为</a:t>
            </a:r>
            <a:r>
              <a:rPr lang="zh-CN" altLang="en-US" sz="2000" b="1" dirty="0"/>
              <a:t>阻塞同步锁、悲观锁</a:t>
            </a:r>
            <a:endParaRPr lang="zh-CN" altLang="en-US" sz="2000" b="1" dirty="0"/>
          </a:p>
        </p:txBody>
      </p:sp>
      <p:sp>
        <p:nvSpPr>
          <p:cNvPr id="4" name="文本框 3"/>
          <p:cNvSpPr txBox="1"/>
          <p:nvPr/>
        </p:nvSpPr>
        <p:spPr>
          <a:xfrm>
            <a:off x="1095002" y="3235195"/>
            <a:ext cx="9287435" cy="317009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t>轻量级</a:t>
            </a:r>
            <a:r>
              <a:rPr lang="zh-CN" altLang="en-US" sz="2000" dirty="0"/>
              <a:t>锁：轻量级锁考虑在</a:t>
            </a:r>
            <a:r>
              <a:rPr lang="zh-CN" altLang="en-US" sz="2000" b="1" dirty="0"/>
              <a:t>竞争锁对象的线程不多</a:t>
            </a:r>
            <a:r>
              <a:rPr lang="zh-CN" altLang="en-US" sz="2000" dirty="0"/>
              <a:t>，且线程持有锁的时间也不长的情况。因为阻塞线程需要</a:t>
            </a:r>
            <a:r>
              <a:rPr lang="en-US" altLang="zh-CN" sz="2000" dirty="0"/>
              <a:t>CPU</a:t>
            </a:r>
            <a:r>
              <a:rPr lang="zh-CN" altLang="en-US" sz="2000" dirty="0"/>
              <a:t>从用户态转到内核态，代价较大，如果刚阻塞不久这个锁就被释放了，</a:t>
            </a:r>
            <a:r>
              <a:rPr lang="en-US" altLang="zh-CN" sz="2000" dirty="0"/>
              <a:t>CPU</a:t>
            </a:r>
            <a:r>
              <a:rPr lang="zh-CN" altLang="en-US" sz="2000" dirty="0"/>
              <a:t>状态转换的代价有些得不偿失，在这一种情况下，干脆不阻塞该线程，让该线程</a:t>
            </a:r>
            <a:r>
              <a:rPr lang="en-US" altLang="zh-CN" sz="2000" dirty="0"/>
              <a:t>CAS</a:t>
            </a:r>
            <a:r>
              <a:rPr lang="zh-CN" altLang="en-US" sz="2000" dirty="0"/>
              <a:t>自旋等待锁对象的释放</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轻量级锁获取</a:t>
            </a:r>
            <a:endParaRPr lang="en-US" altLang="zh-CN" sz="2000" dirty="0" smtClean="0"/>
          </a:p>
          <a:p>
            <a:pPr marL="800100" lvl="1" indent="-342900">
              <a:buFont typeface="Arial" panose="020B0604020202020204" pitchFamily="34" charset="0"/>
              <a:buChar char="•"/>
            </a:pPr>
            <a:r>
              <a:rPr lang="zh-CN" altLang="en-US" sz="2000" dirty="0" smtClean="0"/>
              <a:t>轻量级锁分为两种</a:t>
            </a:r>
            <a:endParaRPr lang="en-US" altLang="zh-CN" sz="2000" dirty="0" smtClean="0"/>
          </a:p>
          <a:p>
            <a:pPr marL="1257300" lvl="2" indent="-342900">
              <a:buFont typeface="Arial" panose="020B0604020202020204" pitchFamily="34" charset="0"/>
              <a:buChar char="•"/>
            </a:pPr>
            <a:r>
              <a:rPr lang="zh-CN" altLang="en-US" sz="2000" dirty="0" smtClean="0"/>
              <a:t>自旋锁</a:t>
            </a:r>
            <a:endParaRPr lang="en-US" altLang="zh-CN" sz="2000" dirty="0" smtClean="0"/>
          </a:p>
          <a:p>
            <a:pPr marL="1257300" lvl="2" indent="-342900">
              <a:buFont typeface="Arial" panose="020B0604020202020204" pitchFamily="34" charset="0"/>
              <a:buChar char="•"/>
            </a:pPr>
            <a:r>
              <a:rPr lang="zh-CN" altLang="en-US" sz="2000" dirty="0"/>
              <a:t>自</a:t>
            </a:r>
            <a:r>
              <a:rPr lang="zh-CN" altLang="en-US" sz="2000" dirty="0" smtClean="0"/>
              <a:t>适应自旋锁</a:t>
            </a:r>
            <a:endParaRPr lang="en-US" altLang="zh-CN" sz="2000" dirty="0" smtClean="0"/>
          </a:p>
          <a:p>
            <a:pPr marL="800100" lvl="1" indent="-342900">
              <a:buFont typeface="Arial" panose="020B0604020202020204" pitchFamily="34" charset="0"/>
              <a:buChar char="•"/>
            </a:pPr>
            <a:r>
              <a:rPr lang="zh-CN" altLang="en-US" sz="2000" dirty="0" smtClean="0"/>
              <a:t>轻量级锁又称为</a:t>
            </a:r>
            <a:r>
              <a:rPr lang="zh-CN" altLang="en-US" sz="2000" b="1" dirty="0" smtClean="0"/>
              <a:t>非阻塞同步锁、乐观锁</a:t>
            </a:r>
            <a:r>
              <a:rPr lang="zh-CN" altLang="en-US" sz="2000" dirty="0" smtClean="0"/>
              <a:t>。</a:t>
            </a:r>
            <a:endParaRPr lang="en-US" altLang="zh-CN" sz="2000" dirty="0" smtClean="0"/>
          </a:p>
          <a:p>
            <a:pPr marL="800100" lvl="1" indent="-342900">
              <a:buFont typeface="Arial" panose="020B0604020202020204" pitchFamily="34" charset="0"/>
              <a:buChar char="•"/>
            </a:pPr>
            <a:endParaRPr lang="zh-CN" alt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Synchronized</a:t>
            </a:r>
            <a:r>
              <a:rPr lang="zh-CN" altLang="en-US" dirty="0" smtClean="0"/>
              <a:t>锁优化</a:t>
            </a:r>
            <a:endParaRPr lang="zh-CN" altLang="en-US" dirty="0"/>
          </a:p>
        </p:txBody>
      </p:sp>
      <p:sp>
        <p:nvSpPr>
          <p:cNvPr id="2" name="文本框 1"/>
          <p:cNvSpPr txBox="1"/>
          <p:nvPr/>
        </p:nvSpPr>
        <p:spPr>
          <a:xfrm>
            <a:off x="1140863" y="1803028"/>
            <a:ext cx="9287435"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偏向锁：把持有锁的线程的信息保存到锁的</a:t>
            </a:r>
            <a:r>
              <a:rPr lang="en-US" altLang="zh-CN" sz="2000" dirty="0"/>
              <a:t>mark word</a:t>
            </a:r>
            <a:r>
              <a:rPr lang="zh-CN" altLang="en-US" sz="2000" dirty="0"/>
              <a:t>中，等于该线程在锁对象上贴上了标签。当该线程同步块执行完毕后，若又需要使用该锁的同步代码块，可以直接访问而不需要重新获取锁。</a:t>
            </a:r>
            <a:endParaRPr lang="en-US" altLang="zh-CN" sz="2000" dirty="0" smtClean="0"/>
          </a:p>
          <a:p>
            <a:pPr marL="800100" lvl="1" indent="-342900">
              <a:buFont typeface="Arial" panose="020B0604020202020204" pitchFamily="34" charset="0"/>
              <a:buChar char="•"/>
            </a:pPr>
            <a:r>
              <a:rPr lang="zh-CN" altLang="en-US" sz="2000" dirty="0" smtClean="0"/>
              <a:t>原因</a:t>
            </a:r>
            <a:r>
              <a:rPr lang="zh-CN" altLang="en-US" sz="2000" dirty="0"/>
              <a:t>：基于统计学，一个同步方法，</a:t>
            </a:r>
            <a:r>
              <a:rPr lang="en-US" altLang="zh-CN" sz="2000" dirty="0"/>
              <a:t>80%</a:t>
            </a:r>
            <a:r>
              <a:rPr lang="zh-CN" altLang="en-US" sz="2000" dirty="0"/>
              <a:t>的时候都是只有一个线程去访问，通过偏向锁，可以节约大量耗费在锁竞争与获取的时间</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a:t>偏向</a:t>
            </a:r>
            <a:r>
              <a:rPr lang="zh-CN" altLang="en-US" sz="2000" dirty="0" smtClean="0"/>
              <a:t>锁获取：</a:t>
            </a:r>
            <a:endParaRPr lang="en-US" altLang="zh-CN" sz="2000" dirty="0" smtClean="0"/>
          </a:p>
          <a:p>
            <a:pPr marL="800100" lvl="1" indent="-342900">
              <a:buFont typeface="Arial" panose="020B0604020202020204" pitchFamily="34" charset="0"/>
              <a:buChar char="•"/>
            </a:pPr>
            <a:r>
              <a:rPr lang="zh-CN" altLang="en-US" sz="2000" dirty="0"/>
              <a:t>偏向</a:t>
            </a:r>
            <a:r>
              <a:rPr lang="zh-CN" altLang="en-US" sz="2000" dirty="0" smtClean="0"/>
              <a:t>锁撤销与升级（膨胀）</a:t>
            </a:r>
            <a:r>
              <a:rPr lang="en-US" altLang="zh-CN" sz="2000" dirty="0" smtClean="0"/>
              <a:t>:</a:t>
            </a:r>
            <a:endParaRPr lang="en-US" altLang="zh-CN" sz="2000" dirty="0" smtClean="0"/>
          </a:p>
          <a:p>
            <a:pPr marL="800100" lvl="1" indent="-342900">
              <a:buFont typeface="Arial" panose="020B0604020202020204" pitchFamily="34" charset="0"/>
              <a:buChar char="•"/>
            </a:pPr>
            <a:r>
              <a:rPr lang="zh-CN" altLang="en-US" sz="2000" dirty="0" smtClean="0"/>
              <a:t>问题</a:t>
            </a:r>
            <a:r>
              <a:rPr lang="zh-CN" altLang="en-US" sz="2000" dirty="0"/>
              <a:t>：</a:t>
            </a:r>
            <a:r>
              <a:rPr lang="zh-CN" altLang="en-US" sz="2000" dirty="0" smtClean="0"/>
              <a:t>锁</a:t>
            </a:r>
            <a:r>
              <a:rPr lang="zh-CN" altLang="en-US" sz="2000" dirty="0"/>
              <a:t>的撤销与升级开销相对较大，如果同步代码块大部分是有两个及以上的线程竞争（存在竞争就升级），那么偏向锁会成为累赘，可以把偏向锁在</a:t>
            </a:r>
            <a:r>
              <a:rPr lang="en-US" altLang="zh-CN" sz="2000" dirty="0"/>
              <a:t>JVM</a:t>
            </a:r>
            <a:r>
              <a:rPr lang="zh-CN" altLang="en-US" sz="2000" dirty="0"/>
              <a:t>配置中</a:t>
            </a:r>
            <a:r>
              <a:rPr lang="zh-CN" altLang="en-US" sz="2000" dirty="0" smtClean="0"/>
              <a:t>关掉（偏向锁是默认开启的）。</a:t>
            </a:r>
            <a:endParaRPr lang="en-US" altLang="zh-CN" sz="2000" dirty="0" smtClean="0"/>
          </a:p>
          <a:p>
            <a:pPr marL="1257300" lvl="2" indent="-342900">
              <a:buFont typeface="Arial" panose="020B0604020202020204" pitchFamily="34" charset="0"/>
              <a:buChar char="•"/>
            </a:pPr>
            <a:r>
              <a:rPr lang="zh-CN" altLang="en-US" sz="2000" dirty="0" smtClean="0"/>
              <a:t>解决方式：</a:t>
            </a:r>
            <a:r>
              <a:rPr lang="en-US" altLang="zh-CN" sz="2000" dirty="0"/>
              <a:t>-XX:-</a:t>
            </a:r>
            <a:r>
              <a:rPr lang="en-US" altLang="zh-CN" sz="2000" dirty="0" err="1"/>
              <a:t>UseBiasedLocking</a:t>
            </a:r>
            <a:endParaRPr lang="en-US" altLang="zh-CN" sz="2000" dirty="0" smtClean="0"/>
          </a:p>
          <a:p>
            <a:pPr lvl="1"/>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3575720" y="1556793"/>
            <a:ext cx="4769494" cy="584775"/>
          </a:xfrm>
          <a:prstGeom prst="rect">
            <a:avLst/>
          </a:prstGeom>
          <a:solidFill>
            <a:schemeClr val="tx2">
              <a:lumMod val="40000"/>
              <a:lumOff val="60000"/>
            </a:schemeClr>
          </a:solidFill>
        </p:spPr>
        <p:txBody>
          <a:bodyPr wrap="square" rtlCol="0">
            <a:spAutoFit/>
          </a:bodyPr>
          <a:lstStyle/>
          <a:p>
            <a:r>
              <a:rPr lang="zh-CN" altLang="en-US" sz="3200" dirty="0">
                <a:latin typeface="+mn-ea"/>
              </a:rPr>
              <a:t>一</a:t>
            </a:r>
            <a:r>
              <a:rPr lang="zh-CN" altLang="en-US" sz="3200" dirty="0" smtClean="0">
                <a:latin typeface="+mn-ea"/>
              </a:rPr>
              <a:t>、同步与线程安全</a:t>
            </a:r>
            <a:endParaRPr lang="en-US" altLang="zh-CN" sz="3200" dirty="0">
              <a:latin typeface="+mn-ea"/>
            </a:endParaRPr>
          </a:p>
        </p:txBody>
      </p:sp>
      <p:sp>
        <p:nvSpPr>
          <p:cNvPr id="6" name="TextBox 3"/>
          <p:cNvSpPr txBox="1"/>
          <p:nvPr/>
        </p:nvSpPr>
        <p:spPr>
          <a:xfrm>
            <a:off x="3575720" y="2452561"/>
            <a:ext cx="4769494" cy="584775"/>
          </a:xfrm>
          <a:prstGeom prst="rect">
            <a:avLst/>
          </a:prstGeom>
          <a:solidFill>
            <a:schemeClr val="tx2">
              <a:lumMod val="40000"/>
              <a:lumOff val="60000"/>
            </a:schemeClr>
          </a:solidFill>
        </p:spPr>
        <p:txBody>
          <a:bodyPr wrap="square" rtlCol="0">
            <a:spAutoFit/>
          </a:bodyPr>
          <a:lstStyle/>
          <a:p>
            <a:r>
              <a:rPr lang="zh-CN" altLang="en-US" sz="3200" dirty="0">
                <a:latin typeface="+mn-ea"/>
              </a:rPr>
              <a:t>二</a:t>
            </a:r>
            <a:r>
              <a:rPr lang="zh-CN" altLang="en-US" sz="3200" dirty="0" smtClean="0">
                <a:latin typeface="+mn-ea"/>
              </a:rPr>
              <a:t>、</a:t>
            </a:r>
            <a:r>
              <a:rPr lang="en-US" altLang="zh-CN" sz="3200" dirty="0" smtClean="0">
                <a:latin typeface="+mn-ea"/>
              </a:rPr>
              <a:t>synchronized</a:t>
            </a:r>
            <a:endParaRPr lang="en-US" altLang="zh-CN" sz="3200" dirty="0">
              <a:latin typeface="+mn-ea"/>
            </a:endParaRPr>
          </a:p>
        </p:txBody>
      </p:sp>
      <p:sp>
        <p:nvSpPr>
          <p:cNvPr id="7" name="TextBox 3"/>
          <p:cNvSpPr txBox="1"/>
          <p:nvPr/>
        </p:nvSpPr>
        <p:spPr>
          <a:xfrm>
            <a:off x="3561121" y="3348329"/>
            <a:ext cx="4784093" cy="584775"/>
          </a:xfrm>
          <a:prstGeom prst="rect">
            <a:avLst/>
          </a:prstGeom>
          <a:solidFill>
            <a:schemeClr val="tx2">
              <a:lumMod val="40000"/>
              <a:lumOff val="60000"/>
            </a:schemeClr>
          </a:solidFill>
        </p:spPr>
        <p:txBody>
          <a:bodyPr wrap="square" rtlCol="0">
            <a:spAutoFit/>
          </a:bodyPr>
          <a:lstStyle/>
          <a:p>
            <a:r>
              <a:rPr lang="zh-CN" altLang="en-US" sz="3200" dirty="0">
                <a:latin typeface="+mn-ea"/>
              </a:rPr>
              <a:t>三</a:t>
            </a:r>
            <a:r>
              <a:rPr lang="zh-CN" altLang="en-US" sz="3200" dirty="0" smtClean="0">
                <a:latin typeface="+mn-ea"/>
              </a:rPr>
              <a:t>、</a:t>
            </a:r>
            <a:r>
              <a:rPr lang="en-US" altLang="zh-CN" sz="3200" dirty="0" smtClean="0">
                <a:latin typeface="+mn-ea"/>
              </a:rPr>
              <a:t>Lock</a:t>
            </a:r>
            <a:endParaRPr lang="zh-CN" altLang="en-US" sz="3200" dirty="0">
              <a:latin typeface="+mn-ea"/>
            </a:endParaRPr>
          </a:p>
        </p:txBody>
      </p:sp>
      <p:sp>
        <p:nvSpPr>
          <p:cNvPr id="8" name="TextBox 3"/>
          <p:cNvSpPr txBox="1"/>
          <p:nvPr/>
        </p:nvSpPr>
        <p:spPr>
          <a:xfrm>
            <a:off x="3561120" y="4244097"/>
            <a:ext cx="4784093" cy="584775"/>
          </a:xfrm>
          <a:prstGeom prst="rect">
            <a:avLst/>
          </a:prstGeom>
          <a:solidFill>
            <a:schemeClr val="tx2">
              <a:lumMod val="40000"/>
              <a:lumOff val="60000"/>
            </a:schemeClr>
          </a:solidFill>
        </p:spPr>
        <p:txBody>
          <a:bodyPr wrap="square" rtlCol="0">
            <a:spAutoFit/>
          </a:bodyPr>
          <a:lstStyle/>
          <a:p>
            <a:r>
              <a:rPr lang="zh-CN" altLang="en-US" sz="3200" dirty="0">
                <a:latin typeface="+mn-ea"/>
              </a:rPr>
              <a:t>四</a:t>
            </a:r>
            <a:r>
              <a:rPr lang="zh-CN" altLang="en-US" sz="3200" dirty="0" smtClean="0">
                <a:latin typeface="+mn-ea"/>
              </a:rPr>
              <a:t>、总结</a:t>
            </a:r>
            <a:endParaRPr lang="zh-CN" altLang="en-US" sz="3200" dirty="0">
              <a:latin typeface="+mn-ea"/>
            </a:endParaRPr>
          </a:p>
        </p:txBody>
      </p:sp>
      <p:sp>
        <p:nvSpPr>
          <p:cNvPr id="3" name="标题 2"/>
          <p:cNvSpPr>
            <a:spLocks noGrp="1"/>
          </p:cNvSpPr>
          <p:nvPr>
            <p:ph type="title"/>
          </p:nvPr>
        </p:nvSpPr>
        <p:spPr/>
        <p:txBody>
          <a:bodyPr/>
          <a:lstStyle/>
          <a:p>
            <a:r>
              <a:rPr lang="zh-CN" altLang="en-US" dirty="0"/>
              <a:t>目录页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Synchronized</a:t>
            </a:r>
            <a:r>
              <a:rPr lang="zh-CN" altLang="en-US" dirty="0" smtClean="0"/>
              <a:t>锁优化</a:t>
            </a:r>
            <a:endParaRPr lang="zh-CN" altLang="en-US" dirty="0"/>
          </a:p>
        </p:txBody>
      </p:sp>
      <p:pic>
        <p:nvPicPr>
          <p:cNvPr id="7170" name="Picture 2" descr="https://upload-images.jianshu.io/upload_images/4491294-e3bcefb2bacea224.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642324"/>
            <a:ext cx="13301614" cy="6215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Synchronized</a:t>
            </a:r>
            <a:r>
              <a:rPr lang="zh-CN" altLang="en-US" dirty="0" smtClean="0"/>
              <a:t>锁优化</a:t>
            </a:r>
            <a:endParaRPr lang="zh-CN" altLang="en-US" dirty="0"/>
          </a:p>
        </p:txBody>
      </p:sp>
      <p:pic>
        <p:nvPicPr>
          <p:cNvPr id="4" name="图片 3" descr="https://img-blog.csdn.net/2018032217003676"/>
          <p:cNvPicPr/>
          <p:nvPr/>
        </p:nvPicPr>
        <p:blipFill>
          <a:blip r:embed="rId1">
            <a:extLst>
              <a:ext uri="{28A0092B-C50C-407E-A947-70E740481C1C}">
                <a14:useLocalDpi xmlns:a14="http://schemas.microsoft.com/office/drawing/2010/main" val="0"/>
              </a:ext>
            </a:extLst>
          </a:blip>
          <a:srcRect/>
          <a:stretch>
            <a:fillRect/>
          </a:stretch>
        </p:blipFill>
        <p:spPr bwMode="auto">
          <a:xfrm>
            <a:off x="1295155" y="1770435"/>
            <a:ext cx="8980144" cy="3339714"/>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Synchronized</a:t>
            </a:r>
            <a:r>
              <a:rPr lang="zh-CN" altLang="en-US" dirty="0" smtClean="0"/>
              <a:t>锁优化</a:t>
            </a:r>
            <a:endParaRPr lang="zh-CN" altLang="en-US" dirty="0"/>
          </a:p>
        </p:txBody>
      </p:sp>
      <p:sp>
        <p:nvSpPr>
          <p:cNvPr id="5" name="文本框 4"/>
          <p:cNvSpPr txBox="1"/>
          <p:nvPr/>
        </p:nvSpPr>
        <p:spPr>
          <a:xfrm>
            <a:off x="1257595" y="2289411"/>
            <a:ext cx="9287435"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t>锁</a:t>
            </a:r>
            <a:r>
              <a:rPr lang="zh-CN" altLang="en-US" sz="2000" dirty="0"/>
              <a:t>粗化：按道理，同步代码块应该越小越好，最好只覆盖共享数据的作用范围，降低其他竞争线程的等待时间。但是加锁解锁也是消耗资源的，如果存在一系列的连续加锁解锁操作，可能会导致不必要的性能消耗。锁粗话就是把连续的加锁解锁扩展成为一个范围更大的锁，避免更大的开销</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锁</a:t>
            </a:r>
            <a:r>
              <a:rPr lang="zh-CN" altLang="en-US" sz="2000" dirty="0"/>
              <a:t>消除：</a:t>
            </a:r>
            <a:r>
              <a:rPr lang="en-US" altLang="zh-CN" sz="2000" dirty="0"/>
              <a:t>JVM</a:t>
            </a:r>
            <a:r>
              <a:rPr lang="zh-CN" altLang="en-US" sz="2000" dirty="0"/>
              <a:t>在</a:t>
            </a:r>
            <a:r>
              <a:rPr lang="en-US" altLang="zh-CN" sz="2000" dirty="0"/>
              <a:t>JIT</a:t>
            </a:r>
            <a:r>
              <a:rPr lang="zh-CN" altLang="en-US" sz="2000" dirty="0"/>
              <a:t>中，通过对上下文的扫描，发现该段使用了同步的代码块并不会被第二个线程访问，不存在共享资源竞争的情况，就会消除掉这些没必要的锁，节约了无意义的请求锁的时间。</a:t>
            </a:r>
            <a:endParaRPr lang="zh-CN" alt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AQS</a:t>
            </a:r>
            <a:endParaRPr lang="zh-CN" altLang="en-US" dirty="0"/>
          </a:p>
        </p:txBody>
      </p:sp>
      <p:sp>
        <p:nvSpPr>
          <p:cNvPr id="5" name="文本框 4"/>
          <p:cNvSpPr txBox="1"/>
          <p:nvPr/>
        </p:nvSpPr>
        <p:spPr>
          <a:xfrm>
            <a:off x="1063042" y="1316645"/>
            <a:ext cx="9287435" cy="286232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t>AQS</a:t>
            </a:r>
            <a:r>
              <a:rPr lang="zh-CN" altLang="en-US" sz="2000" dirty="0" smtClean="0"/>
              <a:t>（</a:t>
            </a:r>
            <a:r>
              <a:rPr lang="en-US" altLang="zh-CN" sz="2000" dirty="0" smtClean="0"/>
              <a:t>Abstract Queued Synchronizer</a:t>
            </a:r>
            <a:r>
              <a:rPr lang="zh-CN" altLang="en-US" sz="2000" dirty="0"/>
              <a:t>）</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类</a:t>
            </a:r>
            <a:r>
              <a:rPr lang="zh-CN" altLang="en-US" sz="2000" dirty="0"/>
              <a:t>如其名，抽象队列同步器，</a:t>
            </a:r>
            <a:r>
              <a:rPr lang="en-US" altLang="zh-CN" sz="2000" dirty="0"/>
              <a:t>AQS</a:t>
            </a:r>
            <a:r>
              <a:rPr lang="zh-CN" altLang="en-US" sz="2000" dirty="0"/>
              <a:t>定义了一套多线程访问共享资源的同步器框架，许多同步类实现都依赖于它，</a:t>
            </a:r>
            <a:r>
              <a:rPr lang="zh-CN" altLang="en-US" sz="2000" dirty="0" smtClean="0"/>
              <a:t>如常用的</a:t>
            </a:r>
            <a:r>
              <a:rPr lang="en-US" altLang="zh-CN" sz="2000" dirty="0" err="1" smtClean="0"/>
              <a:t>ReentrantLock</a:t>
            </a:r>
            <a:r>
              <a:rPr lang="zh-CN" altLang="en-US" sz="2000" dirty="0"/>
              <a:t>、</a:t>
            </a:r>
            <a:r>
              <a:rPr lang="en-US" altLang="zh-CN" sz="2000" dirty="0" smtClean="0"/>
              <a:t>Semaphore</a:t>
            </a:r>
            <a:r>
              <a:rPr lang="zh-CN" altLang="en-US" sz="2000" dirty="0" smtClean="0"/>
              <a:t>、</a:t>
            </a:r>
            <a:r>
              <a:rPr lang="en-US" altLang="zh-CN" sz="2000" dirty="0" err="1" smtClean="0"/>
              <a:t>CountDownLatch</a:t>
            </a:r>
            <a:r>
              <a:rPr lang="zh-CN" altLang="en-US" sz="2000" dirty="0" smtClean="0"/>
              <a:t>。</a:t>
            </a:r>
            <a:endParaRPr lang="en-US" altLang="zh-CN" sz="2000" dirty="0" smtClean="0"/>
          </a:p>
          <a:p>
            <a:pPr marL="800100" lvl="1" indent="-342900">
              <a:buFont typeface="Arial" panose="020B0604020202020204" pitchFamily="34" charset="0"/>
              <a:buChar char="•"/>
            </a:pPr>
            <a:r>
              <a:rPr lang="en-US" altLang="zh-CN" sz="2000" dirty="0" smtClean="0"/>
              <a:t>Node</a:t>
            </a:r>
            <a:r>
              <a:rPr lang="zh-CN" altLang="en-US" sz="2000" dirty="0" smtClean="0"/>
              <a:t>，队列中的基本元素</a:t>
            </a:r>
            <a:endParaRPr lang="en-US" altLang="zh-CN" sz="2000" dirty="0" smtClean="0"/>
          </a:p>
          <a:p>
            <a:pPr marL="800100" lvl="1" indent="-342900">
              <a:buFont typeface="Arial" panose="020B0604020202020204" pitchFamily="34" charset="0"/>
              <a:buChar char="•"/>
            </a:pPr>
            <a:r>
              <a:rPr lang="en-US" altLang="zh-CN" sz="2000" dirty="0" smtClean="0"/>
              <a:t>FIFO</a:t>
            </a:r>
            <a:r>
              <a:rPr lang="zh-CN" altLang="en-US" sz="2000" dirty="0" smtClean="0"/>
              <a:t>队列</a:t>
            </a:r>
            <a:endParaRPr lang="en-US" altLang="zh-CN" sz="2000" dirty="0" smtClean="0"/>
          </a:p>
          <a:p>
            <a:pPr marL="800100" lvl="1" indent="-342900">
              <a:buFont typeface="Arial" panose="020B0604020202020204" pitchFamily="34" charset="0"/>
              <a:buChar char="•"/>
            </a:pPr>
            <a:r>
              <a:rPr lang="en-US" altLang="zh-CN" sz="2000" dirty="0" smtClean="0"/>
              <a:t>Volatile </a:t>
            </a:r>
            <a:r>
              <a:rPr lang="en-US" altLang="zh-CN" sz="2000" dirty="0" err="1" smtClean="0"/>
              <a:t>int</a:t>
            </a:r>
            <a:r>
              <a:rPr lang="en-US" altLang="zh-CN" sz="2000" dirty="0" smtClean="0"/>
              <a:t> state</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模板方法模式，子类实现钩子方法管理自己独特的同步状态</a:t>
            </a:r>
            <a:r>
              <a:rPr lang="zh-CN" altLang="en-US" sz="2000" dirty="0"/>
              <a:t>。</a:t>
            </a:r>
            <a:endParaRPr lang="en-US" altLang="zh-CN" sz="2000" dirty="0" smtClean="0"/>
          </a:p>
          <a:p>
            <a:pPr marL="342900" indent="-342900">
              <a:buFont typeface="Arial" panose="020B0604020202020204" pitchFamily="34" charset="0"/>
              <a:buChar char="•"/>
            </a:pPr>
            <a:endParaRPr lang="zh-CN" altLang="en-US" sz="2000" dirty="0"/>
          </a:p>
        </p:txBody>
      </p:sp>
      <p:pic>
        <p:nvPicPr>
          <p:cNvPr id="2" name="图片 1"/>
          <p:cNvPicPr>
            <a:picLocks noChangeAspect="1"/>
          </p:cNvPicPr>
          <p:nvPr/>
        </p:nvPicPr>
        <p:blipFill>
          <a:blip r:embed="rId1"/>
          <a:stretch>
            <a:fillRect/>
          </a:stretch>
        </p:blipFill>
        <p:spPr>
          <a:xfrm>
            <a:off x="-1399309" y="4974245"/>
            <a:ext cx="11110746" cy="5370194"/>
          </a:xfrm>
          <a:prstGeom prst="rect">
            <a:avLst/>
          </a:prstGeom>
        </p:spPr>
      </p:pic>
      <p:pic>
        <p:nvPicPr>
          <p:cNvPr id="9217" name="Picture 1" descr="C:\Users\lifeijun\AppData\Local\YNote\data\lifeijun99@163.com\c38b0db8c83349febeb57fa12fd9748c\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927" y="3871393"/>
            <a:ext cx="12734925"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AQS</a:t>
            </a:r>
            <a:r>
              <a:rPr lang="zh-CN" altLang="en-US" dirty="0" smtClean="0"/>
              <a:t>的</a:t>
            </a:r>
            <a:r>
              <a:rPr lang="zh-CN" altLang="en-US" dirty="0" smtClean="0"/>
              <a:t>实现类</a:t>
            </a:r>
            <a:endParaRPr lang="zh-CN" altLang="en-US" dirty="0"/>
          </a:p>
        </p:txBody>
      </p:sp>
      <p:sp>
        <p:nvSpPr>
          <p:cNvPr id="5" name="文本框 4"/>
          <p:cNvSpPr txBox="1"/>
          <p:nvPr/>
        </p:nvSpPr>
        <p:spPr>
          <a:xfrm>
            <a:off x="1063042" y="1316645"/>
            <a:ext cx="9287435"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smtClean="0"/>
              <a:t>ReentrantLock</a:t>
            </a:r>
            <a:endParaRPr lang="en-US" altLang="zh-CN" sz="2000" dirty="0" smtClean="0"/>
          </a:p>
          <a:p>
            <a:pPr marL="800100" lvl="1" indent="-342900">
              <a:buFont typeface="Arial" panose="020B0604020202020204" pitchFamily="34" charset="0"/>
              <a:buChar char="•"/>
            </a:pPr>
            <a:r>
              <a:rPr lang="en-US" altLang="zh-CN" sz="2000" dirty="0" smtClean="0"/>
              <a:t>JDK</a:t>
            </a:r>
            <a:r>
              <a:rPr lang="zh-CN" altLang="en-US" sz="2000" dirty="0" smtClean="0"/>
              <a:t>基于</a:t>
            </a:r>
            <a:r>
              <a:rPr lang="en-US" altLang="zh-CN" sz="2000" dirty="0" smtClean="0"/>
              <a:t>AQS+CAS</a:t>
            </a:r>
            <a:r>
              <a:rPr lang="zh-CN" altLang="en-US" sz="2000" dirty="0" smtClean="0"/>
              <a:t>实现的的可重入锁，独占锁。支持公平锁和非公平锁、可中断锁。</a:t>
            </a:r>
            <a:endParaRPr lang="en-US" altLang="zh-CN" sz="2000" dirty="0" smtClean="0"/>
          </a:p>
          <a:p>
            <a:pPr marL="800100" lvl="1" indent="-342900">
              <a:buFont typeface="Arial" panose="020B0604020202020204" pitchFamily="34" charset="0"/>
              <a:buChar char="•"/>
            </a:pPr>
            <a:r>
              <a:rPr lang="zh-CN" altLang="en-US" sz="2000" dirty="0" smtClean="0"/>
              <a:t>非公平锁（默认的方式）：</a:t>
            </a:r>
            <a:endParaRPr lang="en-US" altLang="zh-CN" sz="2000" dirty="0"/>
          </a:p>
          <a:p>
            <a:pPr marL="1257300" lvl="2" indent="-342900">
              <a:buFont typeface="Arial" panose="020B0604020202020204" pitchFamily="34" charset="0"/>
              <a:buChar char="•"/>
            </a:pPr>
            <a:r>
              <a:rPr lang="en-US" altLang="zh-CN" sz="2000" dirty="0" smtClean="0"/>
              <a:t>Lock</a:t>
            </a:r>
            <a:r>
              <a:rPr lang="zh-CN" altLang="en-US" sz="2000" dirty="0" smtClean="0"/>
              <a:t>：首先读取</a:t>
            </a:r>
            <a:r>
              <a:rPr lang="en-US" altLang="zh-CN" sz="2000" dirty="0" smtClean="0"/>
              <a:t>state</a:t>
            </a:r>
            <a:r>
              <a:rPr lang="zh-CN" altLang="en-US" sz="2000" dirty="0" smtClean="0"/>
              <a:t>的值，当</a:t>
            </a:r>
            <a:r>
              <a:rPr lang="en-US" altLang="zh-CN" sz="2000" dirty="0" smtClean="0"/>
              <a:t>state</a:t>
            </a:r>
            <a:r>
              <a:rPr lang="zh-CN" altLang="en-US" sz="2000" dirty="0" smtClean="0"/>
              <a:t>为</a:t>
            </a:r>
            <a:r>
              <a:rPr lang="en-US" altLang="zh-CN" sz="2000" dirty="0" smtClean="0"/>
              <a:t>0</a:t>
            </a:r>
            <a:r>
              <a:rPr lang="zh-CN" altLang="en-US" sz="2000" dirty="0" smtClean="0"/>
              <a:t>时，</a:t>
            </a:r>
            <a:r>
              <a:rPr lang="zh-CN" altLang="en-US" sz="2000" dirty="0"/>
              <a:t>不管有没有唤醒队列中排队的</a:t>
            </a:r>
            <a:r>
              <a:rPr lang="en-US" altLang="zh-CN" sz="2000" dirty="0" smtClean="0"/>
              <a:t>Node</a:t>
            </a:r>
            <a:r>
              <a:rPr lang="zh-CN" altLang="en-US" sz="2000" dirty="0" smtClean="0"/>
              <a:t>，直接尝试获取锁，获取失败再调用</a:t>
            </a:r>
            <a:r>
              <a:rPr lang="en-US" altLang="zh-CN" sz="2000" dirty="0" err="1" smtClean="0"/>
              <a:t>tryAcquire</a:t>
            </a:r>
            <a:r>
              <a:rPr lang="en-US" altLang="zh-CN" sz="2000" dirty="0" smtClean="0"/>
              <a:t>.</a:t>
            </a:r>
            <a:endParaRPr lang="en-US" altLang="zh-CN" sz="2000" dirty="0" smtClean="0"/>
          </a:p>
          <a:p>
            <a:pPr marL="800100" lvl="1" indent="-342900">
              <a:buFont typeface="Arial" panose="020B0604020202020204" pitchFamily="34" charset="0"/>
              <a:buChar char="•"/>
            </a:pPr>
            <a:r>
              <a:rPr lang="zh-CN" altLang="en-US" sz="2000" dirty="0" smtClean="0"/>
              <a:t>公平锁：</a:t>
            </a:r>
            <a:endParaRPr lang="en-US" altLang="zh-CN" sz="2000" dirty="0" smtClean="0"/>
          </a:p>
          <a:p>
            <a:pPr marL="1257300" lvl="2" indent="-342900">
              <a:buFont typeface="Arial" panose="020B0604020202020204" pitchFamily="34" charset="0"/>
              <a:buChar char="•"/>
            </a:pPr>
            <a:r>
              <a:rPr lang="en-US" altLang="zh-CN" sz="2000" dirty="0" smtClean="0"/>
              <a:t>Lock</a:t>
            </a:r>
            <a:r>
              <a:rPr lang="zh-CN" altLang="en-US" sz="2000" dirty="0" smtClean="0"/>
              <a:t>：不判断</a:t>
            </a:r>
            <a:r>
              <a:rPr lang="en-US" altLang="zh-CN" sz="2000" dirty="0" smtClean="0"/>
              <a:t>state</a:t>
            </a:r>
            <a:r>
              <a:rPr lang="zh-CN" altLang="en-US" sz="2000" dirty="0" smtClean="0"/>
              <a:t>的值，直接调用</a:t>
            </a:r>
            <a:r>
              <a:rPr lang="en-US" altLang="zh-CN" sz="2000" dirty="0" err="1" smtClean="0"/>
              <a:t>tryAcquire</a:t>
            </a:r>
            <a:r>
              <a:rPr lang="zh-CN" altLang="en-US" sz="2000" dirty="0" smtClean="0"/>
              <a:t>。在</a:t>
            </a:r>
            <a:r>
              <a:rPr lang="en-US" altLang="zh-CN" sz="2000" dirty="0" err="1" smtClean="0"/>
              <a:t>tryAcquire</a:t>
            </a:r>
            <a:r>
              <a:rPr lang="zh-CN" altLang="en-US" sz="2000" dirty="0" smtClean="0"/>
              <a:t>中，只有在队列中为空或者符合可重入时才能获得到锁，其他情况都是入队，从队列中获取锁。</a:t>
            </a:r>
            <a:endParaRPr lang="en-US" altLang="zh-CN" sz="2000" dirty="0" smtClean="0"/>
          </a:p>
          <a:p>
            <a:pPr marL="800100" lvl="1" indent="-342900">
              <a:buFont typeface="Arial" panose="020B0604020202020204" pitchFamily="34" charset="0"/>
              <a:buChar char="•"/>
            </a:pPr>
            <a:r>
              <a:rPr lang="zh-CN" altLang="en-US" sz="2000" dirty="0" smtClean="0"/>
              <a:t>超时机制：</a:t>
            </a:r>
            <a:r>
              <a:rPr lang="en-US" altLang="zh-CN" sz="2000" dirty="0" err="1"/>
              <a:t>tryLock</a:t>
            </a:r>
            <a:r>
              <a:rPr lang="en-US" altLang="zh-CN" sz="2000" dirty="0"/>
              <a:t>(long timeout, </a:t>
            </a:r>
            <a:r>
              <a:rPr lang="en-US" altLang="zh-CN" sz="2000" dirty="0" err="1"/>
              <a:t>TimeUnit</a:t>
            </a:r>
            <a:r>
              <a:rPr lang="en-US" altLang="zh-CN" sz="2000" dirty="0"/>
              <a:t> unit)</a:t>
            </a:r>
            <a:endParaRPr lang="en-US" altLang="zh-CN" sz="2000" dirty="0" smtClean="0"/>
          </a:p>
          <a:p>
            <a:pPr marL="800100" lvl="1" indent="-342900">
              <a:buFont typeface="Arial" panose="020B0604020202020204" pitchFamily="34" charset="0"/>
              <a:buChar char="•"/>
            </a:pPr>
            <a:r>
              <a:rPr lang="zh-CN" altLang="en-US" sz="2000" dirty="0" smtClean="0"/>
              <a:t>可中断锁：</a:t>
            </a:r>
            <a:r>
              <a:rPr lang="en-US" altLang="zh-CN" sz="2000" dirty="0" err="1" smtClean="0"/>
              <a:t>lockInteruptly</a:t>
            </a:r>
            <a:r>
              <a:rPr lang="en-US"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AQS</a:t>
            </a:r>
            <a:r>
              <a:rPr lang="zh-CN" altLang="en-US" dirty="0" smtClean="0"/>
              <a:t>的</a:t>
            </a:r>
            <a:r>
              <a:rPr lang="zh-CN" altLang="en-US" dirty="0" smtClean="0"/>
              <a:t>实现类</a:t>
            </a:r>
            <a:endParaRPr lang="zh-CN" altLang="en-US" dirty="0"/>
          </a:p>
        </p:txBody>
      </p:sp>
      <p:sp>
        <p:nvSpPr>
          <p:cNvPr id="5" name="文本框 4"/>
          <p:cNvSpPr txBox="1"/>
          <p:nvPr/>
        </p:nvSpPr>
        <p:spPr>
          <a:xfrm>
            <a:off x="938351" y="1053409"/>
            <a:ext cx="9287435" cy="532453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smtClean="0"/>
              <a:t>ReentrantReadWriteLock</a:t>
            </a:r>
            <a:r>
              <a:rPr lang="zh-CN" altLang="en-US" sz="2000" dirty="0" smtClean="0"/>
              <a:t>：</a:t>
            </a:r>
            <a:endParaRPr lang="en-US" altLang="zh-CN" sz="2000" dirty="0"/>
          </a:p>
          <a:p>
            <a:pPr marL="800100" lvl="1" indent="-342900">
              <a:buFont typeface="Arial" panose="020B0604020202020204" pitchFamily="34" charset="0"/>
              <a:buChar char="•"/>
            </a:pPr>
            <a:r>
              <a:rPr lang="zh-CN" altLang="en-US" sz="2000" dirty="0" smtClean="0"/>
              <a:t>可</a:t>
            </a:r>
            <a:r>
              <a:rPr lang="zh-CN" altLang="en-US" sz="2000" dirty="0"/>
              <a:t>重</a:t>
            </a:r>
            <a:r>
              <a:rPr lang="zh-CN" altLang="en-US" sz="2000" dirty="0" smtClean="0"/>
              <a:t>入读写锁，非独占锁（读锁可以被多个线程持有）</a:t>
            </a:r>
            <a:endParaRPr lang="en-US" altLang="zh-CN" sz="2000" dirty="0" smtClean="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smtClean="0"/>
              <a:t>Semaphore</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a:t>表示计数信号量，常用于限制可以访问某些特殊操作</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a:t>或者简单来说是一种令牌机制，用来控制并发量</a:t>
            </a:r>
            <a:r>
              <a:rPr lang="zh-CN" altLang="en-US" sz="2000" dirty="0" smtClean="0"/>
              <a:t>。</a:t>
            </a:r>
            <a:endParaRPr lang="en-US" altLang="zh-CN" sz="2000" dirty="0" smtClean="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err="1" smtClean="0"/>
              <a:t>CountDownLatch</a:t>
            </a:r>
            <a:endParaRPr lang="en-US" altLang="zh-CN" sz="2000" dirty="0" smtClean="0"/>
          </a:p>
          <a:p>
            <a:pPr marL="800100" lvl="1" indent="-342900">
              <a:buFont typeface="Arial" panose="020B0604020202020204" pitchFamily="34" charset="0"/>
              <a:buChar char="•"/>
            </a:pPr>
            <a:r>
              <a:rPr lang="zh-CN" altLang="en-US" sz="2000" dirty="0"/>
              <a:t>倒数门闩，一个同步工具类，用来协调多个线程之间的同步情况</a:t>
            </a:r>
            <a:r>
              <a:rPr lang="zh-CN" altLang="en-US" sz="2000" dirty="0" smtClean="0"/>
              <a:t>。</a:t>
            </a:r>
            <a:endParaRPr lang="en-US" altLang="zh-CN" sz="2000" dirty="0" smtClean="0"/>
          </a:p>
          <a:p>
            <a:pPr marL="800100" lvl="1" indent="-342900">
              <a:buFont typeface="Arial" panose="020B0604020202020204" pitchFamily="34" charset="0"/>
              <a:buChar char="•"/>
            </a:pPr>
            <a:r>
              <a:rPr lang="en-US" altLang="zh-CN" sz="2000" dirty="0" err="1" smtClean="0"/>
              <a:t>CountDownLatch</a:t>
            </a:r>
            <a:r>
              <a:rPr lang="zh-CN" altLang="en-US" sz="2000" dirty="0"/>
              <a:t>可以使一个线程</a:t>
            </a:r>
            <a:r>
              <a:rPr lang="en-US" altLang="zh-CN" sz="2000" dirty="0"/>
              <a:t>A</a:t>
            </a:r>
            <a:r>
              <a:rPr lang="zh-CN" altLang="en-US" sz="2000" dirty="0"/>
              <a:t>必须等待其他协同线程全部完成各自的动作之后，才能继续执行后面的流程。通过一个计数器实现，计数器初始值为协同线程的数量，当一个线程执行完毕，计数器减一，只有计数器为</a:t>
            </a:r>
            <a:r>
              <a:rPr lang="en-US" altLang="zh-CN" sz="2000" dirty="0"/>
              <a:t>0</a:t>
            </a:r>
            <a:r>
              <a:rPr lang="zh-CN" altLang="en-US" sz="2000" dirty="0"/>
              <a:t>时，在</a:t>
            </a:r>
            <a:r>
              <a:rPr lang="en-US" altLang="zh-CN" sz="2000" dirty="0" err="1"/>
              <a:t>CountDownLatch</a:t>
            </a:r>
            <a:r>
              <a:rPr lang="zh-CN" altLang="en-US" sz="2000" dirty="0"/>
              <a:t>上等待的线程才能恢复继续执行后面的任务</a:t>
            </a:r>
            <a:r>
              <a:rPr lang="zh-CN" altLang="en-US" sz="2000" dirty="0" smtClean="0"/>
              <a:t>。</a:t>
            </a:r>
            <a:endParaRPr lang="en-US" altLang="zh-CN" sz="2000" dirty="0" smtClean="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err="1" smtClean="0"/>
              <a:t>CyclicBarrier</a:t>
            </a:r>
            <a:endParaRPr lang="en-US" altLang="zh-CN" sz="2000" dirty="0" smtClean="0"/>
          </a:p>
          <a:p>
            <a:pPr marL="800100" lvl="1" indent="-342900">
              <a:buFont typeface="Arial" panose="020B0604020202020204" pitchFamily="34" charset="0"/>
              <a:buChar char="•"/>
            </a:pPr>
            <a:r>
              <a:rPr lang="zh-CN" altLang="en-US" sz="2000" dirty="0"/>
              <a:t>循环栅栏，可以循环利用的屏障</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a:t>举个栗子：排队上摩天轮的时候，每到齐四个人，就可以上同一个车厢。</a:t>
            </a:r>
            <a:endParaRPr lang="en-US" altLang="zh-CN"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总结</a:t>
            </a:r>
            <a:endParaRPr lang="zh-CN" altLang="en-US" dirty="0"/>
          </a:p>
        </p:txBody>
      </p:sp>
      <p:pic>
        <p:nvPicPr>
          <p:cNvPr id="4" name="图片 3"/>
          <p:cNvPicPr>
            <a:picLocks noChangeAspect="1"/>
          </p:cNvPicPr>
          <p:nvPr/>
        </p:nvPicPr>
        <p:blipFill>
          <a:blip r:embed="rId1"/>
          <a:stretch>
            <a:fillRect/>
          </a:stretch>
        </p:blipFill>
        <p:spPr>
          <a:xfrm>
            <a:off x="1653948" y="1872071"/>
            <a:ext cx="8753475" cy="37147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0160601_PPT-15.png"/>
          <p:cNvPicPr>
            <a:picLocks noChangeAspect="1"/>
          </p:cNvPicPr>
          <p:nvPr/>
        </p:nvPicPr>
        <p:blipFill>
          <a:blip r:embed="rId1" cstate="email"/>
          <a:stretch>
            <a:fillRect/>
          </a:stretch>
        </p:blipFill>
        <p:spPr>
          <a:xfrm>
            <a:off x="0" y="0"/>
            <a:ext cx="12192000" cy="6858000"/>
          </a:xfrm>
          <a:prstGeom prst="rect">
            <a:avLst/>
          </a:prstGeom>
        </p:spPr>
      </p:pic>
      <p:pic>
        <p:nvPicPr>
          <p:cNvPr id="5" name="图片 4" descr="20160601_PPT0-15.png"/>
          <p:cNvPicPr>
            <a:picLocks noChangeAspect="1"/>
          </p:cNvPicPr>
          <p:nvPr/>
        </p:nvPicPr>
        <p:blipFill>
          <a:blip r:embed="rId2" cstate="email"/>
          <a:stretch>
            <a:fillRect/>
          </a:stretch>
        </p:blipFill>
        <p:spPr>
          <a:xfrm>
            <a:off x="1933424" y="0"/>
            <a:ext cx="8325152"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同步与线程安全</a:t>
            </a:r>
            <a:endParaRPr lang="zh-CN" altLang="en-US" dirty="0"/>
          </a:p>
        </p:txBody>
      </p:sp>
      <p:sp>
        <p:nvSpPr>
          <p:cNvPr id="6" name="内容占位符 2"/>
          <p:cNvSpPr txBox="1"/>
          <p:nvPr/>
        </p:nvSpPr>
        <p:spPr>
          <a:xfrm>
            <a:off x="1165891" y="1437429"/>
            <a:ext cx="9274393" cy="200810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kern="0" dirty="0" smtClean="0"/>
              <a:t>线程间的通讯首要的方式就是对字段及其字段所引用的对象的共享访问。这种通信方式是极其高效的，但是也是导致了可能的错误：线程间相互干涉和内存一致性的问题。</a:t>
            </a:r>
            <a:endParaRPr lang="en-US" altLang="zh-CN" sz="2000" kern="0" dirty="0" smtClean="0"/>
          </a:p>
          <a:p>
            <a:pPr lvl="1">
              <a:spcAft>
                <a:spcPts val="1200"/>
              </a:spcAft>
              <a:buFont typeface="Wingdings" panose="05000000000000000000" pitchFamily="2" charset="2"/>
              <a:buChar char="l"/>
            </a:pPr>
            <a:r>
              <a:rPr lang="zh-CN" altLang="en-US" sz="2000" kern="0" dirty="0" smtClean="0"/>
              <a:t>例如</a:t>
            </a:r>
            <a:r>
              <a:rPr lang="zh-CN" altLang="en-US" sz="2000" kern="0" dirty="0"/>
              <a:t>多线程下的</a:t>
            </a:r>
            <a:r>
              <a:rPr lang="en-US" altLang="zh-CN" sz="2000" kern="0" dirty="0" err="1"/>
              <a:t>i</a:t>
            </a:r>
            <a:r>
              <a:rPr lang="en-US" altLang="zh-CN" sz="2000" kern="0" dirty="0"/>
              <a:t>++</a:t>
            </a:r>
            <a:r>
              <a:rPr lang="zh-CN" altLang="en-US" sz="2000" kern="0" dirty="0"/>
              <a:t>问题。</a:t>
            </a:r>
            <a:endParaRPr lang="zh-CN" altLang="en-US" sz="2000" kern="0" dirty="0"/>
          </a:p>
        </p:txBody>
      </p:sp>
      <p:sp>
        <p:nvSpPr>
          <p:cNvPr id="8" name="内容占位符 2"/>
          <p:cNvSpPr txBox="1"/>
          <p:nvPr/>
        </p:nvSpPr>
        <p:spPr>
          <a:xfrm>
            <a:off x="1165890" y="3795146"/>
            <a:ext cx="9274393" cy="200810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kern="0" dirty="0"/>
              <a:t>同步：当多个线程访问同一个对象时，通过某些特殊措施，</a:t>
            </a:r>
            <a:r>
              <a:rPr lang="zh-CN" altLang="en-US" sz="2000" kern="0" dirty="0" smtClean="0"/>
              <a:t>保证</a:t>
            </a:r>
            <a:r>
              <a:rPr lang="zh-CN" altLang="en-US" sz="2000" kern="0" dirty="0"/>
              <a:t>一</a:t>
            </a:r>
            <a:r>
              <a:rPr lang="zh-CN" altLang="en-US" sz="2000" kern="0" dirty="0" smtClean="0"/>
              <a:t>个共享变量在</a:t>
            </a:r>
            <a:r>
              <a:rPr lang="zh-CN" altLang="en-US" sz="2000" kern="0" dirty="0"/>
              <a:t>一个时刻只能由一个线程对他进行处理，避免产生错误的结果。</a:t>
            </a:r>
            <a:endParaRPr lang="zh-CN" altLang="en-US" sz="2000"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同步与线程安全</a:t>
            </a:r>
            <a:endParaRPr lang="zh-CN" altLang="en-US" dirty="0"/>
          </a:p>
        </p:txBody>
      </p:sp>
      <p:sp>
        <p:nvSpPr>
          <p:cNvPr id="6" name="内容占位符 2"/>
          <p:cNvSpPr txBox="1"/>
          <p:nvPr/>
        </p:nvSpPr>
        <p:spPr>
          <a:xfrm>
            <a:off x="1165891" y="1437429"/>
            <a:ext cx="9274393" cy="200810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b="1" kern="0" dirty="0">
                <a:solidFill>
                  <a:srgbClr val="FF0000"/>
                </a:solidFill>
              </a:rPr>
              <a:t>线程安全</a:t>
            </a:r>
            <a:r>
              <a:rPr lang="zh-CN" altLang="en-US" sz="2000" kern="0" dirty="0"/>
              <a:t>：当多个线程访问同一个对象时，如果</a:t>
            </a:r>
            <a:r>
              <a:rPr lang="zh-CN" altLang="en-US" sz="2000" b="1" kern="0" dirty="0"/>
              <a:t>不用考虑这些线程在运行时环境下的调度和交替执行</a:t>
            </a:r>
            <a:r>
              <a:rPr lang="zh-CN" altLang="en-US" sz="2000" kern="0" dirty="0"/>
              <a:t>，也</a:t>
            </a:r>
            <a:r>
              <a:rPr lang="zh-CN" altLang="en-US" sz="2000" b="1" kern="0" dirty="0"/>
              <a:t>不需要进行额外的同步</a:t>
            </a:r>
            <a:r>
              <a:rPr lang="zh-CN" altLang="en-US" sz="2000" kern="0" dirty="0"/>
              <a:t>，</a:t>
            </a:r>
            <a:r>
              <a:rPr lang="zh-CN" altLang="en-US" sz="2000" b="1" kern="0" dirty="0"/>
              <a:t>或者在调用方进行任何其他的协作操作</a:t>
            </a:r>
            <a:r>
              <a:rPr lang="zh-CN" altLang="en-US" sz="2000" kern="0" dirty="0"/>
              <a:t>，调用这个对象的行为都可以获得正确的结果，那么这个对象是线程安全。</a:t>
            </a:r>
            <a:endParaRPr lang="zh-CN" altLang="en-US" sz="2000" kern="0" dirty="0"/>
          </a:p>
        </p:txBody>
      </p:sp>
      <p:sp>
        <p:nvSpPr>
          <p:cNvPr id="8" name="内容占位符 2"/>
          <p:cNvSpPr txBox="1"/>
          <p:nvPr/>
        </p:nvSpPr>
        <p:spPr>
          <a:xfrm>
            <a:off x="1165891" y="2934534"/>
            <a:ext cx="9537968" cy="200810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b="1" kern="0" dirty="0">
                <a:solidFill>
                  <a:srgbClr val="FF0000"/>
                </a:solidFill>
              </a:rPr>
              <a:t>绝对线程安全</a:t>
            </a:r>
            <a:r>
              <a:rPr lang="zh-CN" altLang="en-US" sz="2000" kern="0" dirty="0"/>
              <a:t>：一个类不管运行时环境，调用者都不需要任何额外的同步措施。为了达到这种目的，通常需要比较大的付出，甚至有时候是不切实际的代价。</a:t>
            </a:r>
            <a:endParaRPr lang="zh-CN" altLang="en-US" sz="2000" kern="0" dirty="0"/>
          </a:p>
          <a:p>
            <a:pPr lvl="1">
              <a:spcAft>
                <a:spcPts val="1200"/>
              </a:spcAft>
              <a:buFont typeface="Wingdings" panose="05000000000000000000" pitchFamily="2" charset="2"/>
              <a:buChar char="l"/>
            </a:pPr>
            <a:r>
              <a:rPr lang="zh-CN" altLang="en-US" sz="2000" kern="0" dirty="0"/>
              <a:t>在</a:t>
            </a:r>
            <a:r>
              <a:rPr lang="en-US" altLang="zh-CN" sz="2000" kern="0" dirty="0"/>
              <a:t>Java API</a:t>
            </a:r>
            <a:r>
              <a:rPr lang="zh-CN" altLang="en-US" sz="2000" kern="0" dirty="0"/>
              <a:t>中标注自己是线程安全的类，大多都不是绝对的线程安全。</a:t>
            </a:r>
            <a:endParaRPr lang="zh-CN" altLang="en-US" sz="2000" kern="0" dirty="0"/>
          </a:p>
        </p:txBody>
      </p:sp>
      <p:sp>
        <p:nvSpPr>
          <p:cNvPr id="5" name="内容占位符 2"/>
          <p:cNvSpPr txBox="1"/>
          <p:nvPr/>
        </p:nvSpPr>
        <p:spPr>
          <a:xfrm>
            <a:off x="1165891" y="4431639"/>
            <a:ext cx="9537968" cy="200810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b="1" kern="0" dirty="0">
                <a:solidFill>
                  <a:srgbClr val="FF0000"/>
                </a:solidFill>
              </a:rPr>
              <a:t>相对线程安全</a:t>
            </a:r>
            <a:r>
              <a:rPr lang="zh-CN" altLang="en-US" sz="2000" kern="0" dirty="0"/>
              <a:t>：相对线程安全就是我们通常意义上所讲的线程安全，他需要保证对这个对象单独的操作是线程安全的，我们在调用的时候不需要做额外的保障措施，但是对于一些特定顺序的连续调用，就可能需要在调用端在使用额外的同步手段来保证调用的正确性。</a:t>
            </a:r>
            <a:endParaRPr lang="zh-CN" altLang="en-US" sz="2000" kern="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 &amp; </a:t>
            </a:r>
            <a:r>
              <a:rPr lang="zh-CN" altLang="en-US" dirty="0" smtClean="0"/>
              <a:t>并发编程三大特性</a:t>
            </a:r>
            <a:endParaRPr lang="zh-CN" altLang="en-US" dirty="0"/>
          </a:p>
        </p:txBody>
      </p:sp>
      <p:sp>
        <p:nvSpPr>
          <p:cNvPr id="3" name="内容占位符 2"/>
          <p:cNvSpPr txBox="1"/>
          <p:nvPr/>
        </p:nvSpPr>
        <p:spPr>
          <a:xfrm>
            <a:off x="1456667" y="1663728"/>
            <a:ext cx="9274393" cy="306901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0" indent="0">
              <a:spcAft>
                <a:spcPts val="1200"/>
              </a:spcAft>
              <a:buNone/>
            </a:pPr>
            <a:r>
              <a:rPr lang="en-US" altLang="zh-CN" sz="2000" kern="0" dirty="0" err="1"/>
              <a:t>s</a:t>
            </a:r>
            <a:r>
              <a:rPr lang="en-US" altLang="zh-CN" sz="2000" kern="0" dirty="0" err="1" smtClean="0"/>
              <a:t>ynchronzied</a:t>
            </a:r>
            <a:r>
              <a:rPr lang="zh-CN" altLang="en-US" sz="2000" kern="0" dirty="0" smtClean="0"/>
              <a:t>是</a:t>
            </a:r>
            <a:r>
              <a:rPr lang="en-US" altLang="zh-CN" sz="2000" kern="0" dirty="0"/>
              <a:t>Java</a:t>
            </a:r>
            <a:r>
              <a:rPr lang="zh-CN" altLang="en-US" sz="2000" kern="0" dirty="0"/>
              <a:t>中的一种关键字，是</a:t>
            </a:r>
            <a:r>
              <a:rPr lang="en-US" altLang="zh-CN" sz="2000" b="1" kern="0" dirty="0"/>
              <a:t>JVM</a:t>
            </a:r>
            <a:r>
              <a:rPr lang="zh-CN" altLang="en-US" sz="2000" b="1" kern="0" dirty="0"/>
              <a:t>实现</a:t>
            </a:r>
            <a:r>
              <a:rPr lang="zh-CN" altLang="en-US" sz="2000" kern="0" dirty="0"/>
              <a:t>的一种同步机制，采用</a:t>
            </a:r>
            <a:r>
              <a:rPr lang="zh-CN" altLang="en-US" sz="2000" b="1" kern="0" dirty="0"/>
              <a:t>悲观锁</a:t>
            </a:r>
            <a:r>
              <a:rPr lang="zh-CN" altLang="en-US" sz="2000" kern="0" dirty="0"/>
              <a:t>策略，</a:t>
            </a:r>
            <a:r>
              <a:rPr lang="zh-CN" altLang="en-US" sz="2000" b="1" kern="0" dirty="0"/>
              <a:t>同一时刻只能有一个线程</a:t>
            </a:r>
            <a:r>
              <a:rPr lang="zh-CN" altLang="en-US" sz="2000" kern="0" dirty="0"/>
              <a:t>获得同步代码的执行权，未获得执行权的线程将会</a:t>
            </a:r>
            <a:r>
              <a:rPr lang="zh-CN" altLang="en-US" sz="2000" b="1" kern="0" dirty="0"/>
              <a:t>阻塞</a:t>
            </a:r>
            <a:r>
              <a:rPr lang="zh-CN" altLang="en-US" sz="2000" kern="0" dirty="0"/>
              <a:t>。它实现了并发编程里的</a:t>
            </a:r>
            <a:r>
              <a:rPr lang="zh-CN" altLang="en-US" sz="2000" b="1" kern="0" dirty="0"/>
              <a:t>原子性、可见性、有序性</a:t>
            </a:r>
            <a:r>
              <a:rPr lang="zh-CN" altLang="en-US" sz="2000" kern="0" dirty="0"/>
              <a:t>，实现了可重入</a:t>
            </a:r>
            <a:r>
              <a:rPr lang="zh-CN" altLang="en-US" sz="2000" kern="0" dirty="0" smtClean="0"/>
              <a:t>性。</a:t>
            </a:r>
            <a:endParaRPr lang="zh-CN" altLang="en-US" sz="2000" kern="0" dirty="0"/>
          </a:p>
        </p:txBody>
      </p:sp>
      <p:sp>
        <p:nvSpPr>
          <p:cNvPr id="6" name="内容占位符 2"/>
          <p:cNvSpPr txBox="1"/>
          <p:nvPr/>
        </p:nvSpPr>
        <p:spPr>
          <a:xfrm>
            <a:off x="1456667" y="3198237"/>
            <a:ext cx="9274393" cy="246315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b="1" kern="0" dirty="0"/>
              <a:t>原子性</a:t>
            </a:r>
            <a:r>
              <a:rPr lang="zh-CN" altLang="en-US" sz="2000" kern="0" dirty="0"/>
              <a:t>：一系列操作成为</a:t>
            </a:r>
            <a:r>
              <a:rPr lang="zh-CN" altLang="en-US" sz="2000" b="1" kern="0" dirty="0"/>
              <a:t>一个不可再分割</a:t>
            </a:r>
            <a:r>
              <a:rPr lang="zh-CN" altLang="en-US" sz="2000" kern="0" dirty="0"/>
              <a:t>的颗粒。一个或多个操作执行的过程中不会被任何因素打断，这些操作只有在一个线程执行完成后，另一个线程才能开始执行该操作，线程不能在这些操作上交替执行</a:t>
            </a:r>
            <a:r>
              <a:rPr lang="zh-CN" altLang="en-US" sz="2000" kern="0" dirty="0" smtClean="0"/>
              <a:t>。</a:t>
            </a:r>
            <a:endParaRPr lang="en-US" altLang="zh-CN" sz="2000" kern="0" dirty="0" smtClean="0"/>
          </a:p>
          <a:p>
            <a:pPr lvl="1">
              <a:spcAft>
                <a:spcPts val="1200"/>
              </a:spcAft>
              <a:buFont typeface="Wingdings" panose="05000000000000000000" pitchFamily="2" charset="2"/>
              <a:buChar char="l"/>
            </a:pPr>
            <a:r>
              <a:rPr lang="en-US" altLang="zh-CN" sz="2000" kern="0" dirty="0"/>
              <a:t>Java</a:t>
            </a:r>
            <a:r>
              <a:rPr lang="zh-CN" altLang="en-US" sz="2000" kern="0" dirty="0"/>
              <a:t>中，对基础数据类型变量的读取和赋值（必须是数字的赋值，变量之间的赋值不是原子性操作）都是原子性操作。</a:t>
            </a:r>
            <a:endParaRPr lang="zh-CN" altLang="en-US" sz="2000" kern="0" dirty="0"/>
          </a:p>
          <a:p>
            <a:pPr lvl="1">
              <a:spcAft>
                <a:spcPts val="1200"/>
              </a:spcAft>
              <a:buFont typeface="Wingdings" panose="05000000000000000000" pitchFamily="2" charset="2"/>
              <a:buChar char="l"/>
            </a:pPr>
            <a:r>
              <a:rPr lang="en-US" altLang="zh-CN" sz="2000" kern="0" dirty="0"/>
              <a:t>Synchronized</a:t>
            </a:r>
            <a:r>
              <a:rPr lang="zh-CN" altLang="en-US" sz="2000" kern="0" dirty="0"/>
              <a:t>或者</a:t>
            </a:r>
            <a:r>
              <a:rPr lang="en-US" altLang="zh-CN" sz="2000" kern="0" dirty="0"/>
              <a:t>Lock</a:t>
            </a:r>
            <a:r>
              <a:rPr lang="zh-CN" altLang="en-US" sz="2000" kern="0" dirty="0"/>
              <a:t>可以实现大范围的原子性操作。</a:t>
            </a:r>
            <a:r>
              <a:rPr lang="en-US" altLang="zh-CN" sz="2000" kern="0" dirty="0"/>
              <a:t>Volatile</a:t>
            </a:r>
            <a:r>
              <a:rPr lang="zh-CN" altLang="en-US" sz="2000" kern="0" dirty="0"/>
              <a:t>不支持。</a:t>
            </a:r>
            <a:endParaRPr lang="zh-CN" altLang="en-US" sz="2000" kern="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并发编程三大特性</a:t>
            </a:r>
            <a:endParaRPr lang="zh-CN" altLang="en-US" dirty="0"/>
          </a:p>
        </p:txBody>
      </p:sp>
      <p:sp>
        <p:nvSpPr>
          <p:cNvPr id="6" name="内容占位符 2"/>
          <p:cNvSpPr txBox="1"/>
          <p:nvPr/>
        </p:nvSpPr>
        <p:spPr>
          <a:xfrm>
            <a:off x="1438737" y="1333578"/>
            <a:ext cx="9516134" cy="356115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b="1" kern="0" dirty="0"/>
              <a:t>有序性：程序执行的顺序按照代码的先后顺序执行</a:t>
            </a:r>
            <a:r>
              <a:rPr lang="zh-CN" altLang="en-US" sz="2000" b="1" kern="0" dirty="0" smtClean="0"/>
              <a:t>。</a:t>
            </a:r>
            <a:endParaRPr lang="en-US" altLang="zh-CN" sz="2000" b="1" kern="0" dirty="0" smtClean="0"/>
          </a:p>
          <a:p>
            <a:pPr lvl="1">
              <a:spcAft>
                <a:spcPts val="1200"/>
              </a:spcAft>
              <a:buFont typeface="Wingdings" panose="05000000000000000000" pitchFamily="2" charset="2"/>
              <a:buChar char="l"/>
            </a:pPr>
            <a:r>
              <a:rPr lang="zh-CN" altLang="en-US" sz="2000" kern="0" dirty="0"/>
              <a:t>导致有序性的原因是编译优化。</a:t>
            </a:r>
            <a:r>
              <a:rPr lang="en-US" altLang="zh-CN" sz="2000" kern="0" dirty="0"/>
              <a:t>CPU</a:t>
            </a:r>
            <a:r>
              <a:rPr lang="zh-CN" altLang="en-US" sz="2000" kern="0" dirty="0"/>
              <a:t>为了提高资源的利用率，更好的运算效率，会通过</a:t>
            </a:r>
            <a:r>
              <a:rPr lang="zh-CN" altLang="en-US" sz="2000" b="1" kern="0" dirty="0"/>
              <a:t>指令重排</a:t>
            </a:r>
            <a:r>
              <a:rPr lang="zh-CN" altLang="en-US" sz="2000" kern="0" dirty="0"/>
              <a:t>减少</a:t>
            </a:r>
            <a:r>
              <a:rPr lang="en-US" altLang="zh-CN" sz="2000" kern="0" dirty="0"/>
              <a:t>CPU</a:t>
            </a:r>
            <a:r>
              <a:rPr lang="zh-CN" altLang="en-US" sz="2000" kern="0" dirty="0"/>
              <a:t>的闲置时间，但会确保执行结果不变。指令重排不会改变单线程下的程序执行结果，但是在多线程场景下会影响程序执行的正确性。</a:t>
            </a:r>
            <a:endParaRPr lang="zh-CN" altLang="en-US" sz="2000" kern="0" dirty="0"/>
          </a:p>
          <a:p>
            <a:pPr lvl="1">
              <a:spcAft>
                <a:spcPts val="1200"/>
              </a:spcAft>
              <a:buFont typeface="Wingdings" panose="05000000000000000000" pitchFamily="2" charset="2"/>
              <a:buChar char="l"/>
            </a:pPr>
            <a:r>
              <a:rPr lang="zh-CN" altLang="en-US" sz="2000" kern="0" dirty="0"/>
              <a:t>编译器和处理器在重排序时，会遵守数据依赖性，编译器和处理器不会改变存在数据依赖性关系的两个操作的执行顺序</a:t>
            </a:r>
            <a:endParaRPr lang="zh-CN" altLang="en-US" sz="2000" kern="0" dirty="0"/>
          </a:p>
          <a:p>
            <a:pPr lvl="1">
              <a:spcAft>
                <a:spcPts val="1200"/>
              </a:spcAft>
              <a:buFont typeface="Wingdings" panose="05000000000000000000" pitchFamily="2" charset="2"/>
              <a:buChar char="l"/>
            </a:pPr>
            <a:r>
              <a:rPr lang="en-US" altLang="zh-CN" sz="2000" kern="0" dirty="0"/>
              <a:t>Synchronized</a:t>
            </a:r>
            <a:r>
              <a:rPr lang="zh-CN" altLang="en-US" sz="2000" kern="0" dirty="0"/>
              <a:t>和</a:t>
            </a:r>
            <a:r>
              <a:rPr lang="en-US" altLang="zh-CN" sz="2000" kern="0" dirty="0"/>
              <a:t>Lock</a:t>
            </a:r>
            <a:r>
              <a:rPr lang="zh-CN" altLang="en-US" sz="2000" kern="0" dirty="0"/>
              <a:t>能确保原子性，也就能让多线程执行代码的时候依次按照顺序执行，自然也让代码有了有序性。</a:t>
            </a:r>
            <a:endParaRPr lang="zh-CN" altLang="en-US" sz="2000" kern="0" dirty="0"/>
          </a:p>
          <a:p>
            <a:pPr lvl="1">
              <a:spcAft>
                <a:spcPts val="1200"/>
              </a:spcAft>
              <a:buFont typeface="Wingdings" panose="05000000000000000000" pitchFamily="2" charset="2"/>
              <a:buChar char="l"/>
            </a:pPr>
            <a:r>
              <a:rPr lang="en-US" altLang="zh-CN" sz="2000" kern="0" dirty="0"/>
              <a:t>Volatile</a:t>
            </a:r>
            <a:r>
              <a:rPr lang="zh-CN" altLang="en-US" sz="2000" kern="0" dirty="0"/>
              <a:t>关键字也可以保证有序性，保证</a:t>
            </a:r>
            <a:r>
              <a:rPr lang="en-US" altLang="zh-CN" sz="2000" kern="0" dirty="0"/>
              <a:t>CPU</a:t>
            </a:r>
            <a:r>
              <a:rPr lang="zh-CN" altLang="en-US" sz="2000" kern="0" dirty="0"/>
              <a:t>不会把这行代码进行优化排序。</a:t>
            </a:r>
            <a:endParaRPr lang="zh-CN" altLang="en-US" kern="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并发编程三大特性</a:t>
            </a:r>
            <a:endParaRPr lang="zh-CN" altLang="en-US" dirty="0"/>
          </a:p>
        </p:txBody>
      </p:sp>
      <p:sp>
        <p:nvSpPr>
          <p:cNvPr id="6" name="内容占位符 2"/>
          <p:cNvSpPr txBox="1"/>
          <p:nvPr/>
        </p:nvSpPr>
        <p:spPr>
          <a:xfrm>
            <a:off x="1438737" y="1333578"/>
            <a:ext cx="9516134" cy="356115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b="1" kern="0" dirty="0"/>
              <a:t>可见性：一个线程对共享变量的修改，另一个线程可以立刻看到</a:t>
            </a:r>
            <a:r>
              <a:rPr lang="zh-CN" altLang="en-US" sz="2000" b="1" kern="0" dirty="0" smtClean="0"/>
              <a:t>。</a:t>
            </a:r>
            <a:endParaRPr lang="en-US" altLang="zh-CN" sz="2000" b="1" kern="0" dirty="0" smtClean="0"/>
          </a:p>
          <a:p>
            <a:pPr lvl="1">
              <a:spcAft>
                <a:spcPts val="1200"/>
              </a:spcAft>
              <a:buFont typeface="Wingdings" panose="05000000000000000000" pitchFamily="2" charset="2"/>
              <a:buChar char="l"/>
            </a:pPr>
            <a:r>
              <a:rPr lang="zh-CN" altLang="en-US" sz="2000" kern="0" dirty="0"/>
              <a:t>当一个共享变量被</a:t>
            </a:r>
            <a:r>
              <a:rPr lang="en-US" altLang="zh-CN" sz="2000" kern="0" dirty="0"/>
              <a:t>Volatile</a:t>
            </a:r>
            <a:r>
              <a:rPr lang="zh-CN" altLang="en-US" sz="2000" kern="0" dirty="0"/>
              <a:t>修饰后，会保证修改的值会立刻更新</a:t>
            </a:r>
            <a:r>
              <a:rPr lang="zh-CN" altLang="en-US" sz="2000" kern="0" dirty="0" smtClean="0"/>
              <a:t>到主内存中</a:t>
            </a:r>
            <a:r>
              <a:rPr lang="zh-CN" altLang="en-US" sz="2000" kern="0" dirty="0"/>
              <a:t>，且当由线程需要读取该变量的值时，一定会</a:t>
            </a:r>
            <a:r>
              <a:rPr lang="zh-CN" altLang="en-US" sz="2000" kern="0" dirty="0" smtClean="0"/>
              <a:t>去主内存中</a:t>
            </a:r>
            <a:r>
              <a:rPr lang="zh-CN" altLang="en-US" sz="2000" kern="0" dirty="0"/>
              <a:t>读取最新值。</a:t>
            </a:r>
            <a:endParaRPr lang="zh-CN" altLang="en-US" sz="2000" kern="0" dirty="0"/>
          </a:p>
          <a:p>
            <a:pPr lvl="1">
              <a:spcAft>
                <a:spcPts val="1200"/>
              </a:spcAft>
              <a:buFont typeface="Wingdings" panose="05000000000000000000" pitchFamily="2" charset="2"/>
              <a:buChar char="l"/>
            </a:pPr>
            <a:r>
              <a:rPr lang="zh-CN" altLang="en-US" sz="2000" kern="0" dirty="0"/>
              <a:t>普通的共享变量不能保证可见性，因为普通变量的值被修改后，什么时候会被</a:t>
            </a:r>
            <a:r>
              <a:rPr lang="zh-CN" altLang="en-US" sz="2000" kern="0" dirty="0" smtClean="0"/>
              <a:t>写入主内存中</a:t>
            </a:r>
            <a:r>
              <a:rPr lang="zh-CN" altLang="en-US" sz="2000" kern="0" dirty="0"/>
              <a:t>是不确定的，无法保证其他线程</a:t>
            </a:r>
            <a:r>
              <a:rPr lang="zh-CN" altLang="en-US" sz="2000" kern="0" dirty="0" smtClean="0"/>
              <a:t>去主内存中</a:t>
            </a:r>
            <a:r>
              <a:rPr lang="zh-CN" altLang="en-US" sz="2000" kern="0" dirty="0"/>
              <a:t>读到的是最新值还是老的值。</a:t>
            </a:r>
            <a:endParaRPr lang="zh-CN" altLang="en-US" sz="2000" kern="0" dirty="0"/>
          </a:p>
          <a:p>
            <a:pPr lvl="1">
              <a:spcAft>
                <a:spcPts val="1200"/>
              </a:spcAft>
              <a:buFont typeface="Wingdings" panose="05000000000000000000" pitchFamily="2" charset="2"/>
              <a:buChar char="l"/>
            </a:pPr>
            <a:r>
              <a:rPr lang="en-US" altLang="zh-CN" sz="2000" kern="0" dirty="0"/>
              <a:t>Synchronized</a:t>
            </a:r>
            <a:r>
              <a:rPr lang="zh-CN" altLang="en-US" sz="2000" kern="0" dirty="0"/>
              <a:t>和</a:t>
            </a:r>
            <a:r>
              <a:rPr lang="en-US" altLang="zh-CN" sz="2000" kern="0" dirty="0"/>
              <a:t>Lock</a:t>
            </a:r>
            <a:r>
              <a:rPr lang="zh-CN" altLang="en-US" sz="2000" kern="0" dirty="0"/>
              <a:t>可以保证可见性。得到锁的线程执行完代码块后，会先把对变量的修改同步</a:t>
            </a:r>
            <a:r>
              <a:rPr lang="zh-CN" altLang="en-US" sz="2000" kern="0" dirty="0" smtClean="0"/>
              <a:t>到主内存中</a:t>
            </a:r>
            <a:r>
              <a:rPr lang="zh-CN" altLang="en-US" sz="2000" kern="0" dirty="0"/>
              <a:t>，然后释放锁。保证下一个获得锁的线程读到的是最新值。</a:t>
            </a:r>
            <a:endParaRPr lang="zh-CN" altLang="en-US" sz="3600" kern="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r>
              <a:rPr lang="zh-CN" altLang="en-US" dirty="0" smtClean="0"/>
              <a:t>的用法</a:t>
            </a:r>
            <a:endParaRPr lang="zh-CN" altLang="en-US" dirty="0"/>
          </a:p>
        </p:txBody>
      </p:sp>
      <p:sp>
        <p:nvSpPr>
          <p:cNvPr id="6" name="内容占位符 2"/>
          <p:cNvSpPr txBox="1"/>
          <p:nvPr/>
        </p:nvSpPr>
        <p:spPr>
          <a:xfrm>
            <a:off x="1438737" y="1333578"/>
            <a:ext cx="9516134" cy="356115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kern="0" dirty="0" smtClean="0"/>
              <a:t>修饰</a:t>
            </a:r>
            <a:r>
              <a:rPr lang="zh-CN" altLang="en-US" sz="2000" kern="0" dirty="0"/>
              <a:t>代码块</a:t>
            </a:r>
            <a:endParaRPr lang="zh-CN" altLang="en-US" sz="2000" kern="0" dirty="0"/>
          </a:p>
        </p:txBody>
      </p:sp>
      <p:pic>
        <p:nvPicPr>
          <p:cNvPr id="4" name="图片 3"/>
          <p:cNvPicPr>
            <a:picLocks noChangeAspect="1"/>
          </p:cNvPicPr>
          <p:nvPr/>
        </p:nvPicPr>
        <p:blipFill>
          <a:blip r:embed="rId1"/>
          <a:stretch>
            <a:fillRect/>
          </a:stretch>
        </p:blipFill>
        <p:spPr>
          <a:xfrm>
            <a:off x="1176769" y="1810871"/>
            <a:ext cx="10362800" cy="42761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r>
              <a:rPr lang="zh-CN" altLang="en-US" dirty="0" smtClean="0"/>
              <a:t>的用法</a:t>
            </a:r>
            <a:endParaRPr lang="zh-CN" altLang="en-US" dirty="0"/>
          </a:p>
        </p:txBody>
      </p:sp>
      <p:sp>
        <p:nvSpPr>
          <p:cNvPr id="6" name="内容占位符 2"/>
          <p:cNvSpPr txBox="1"/>
          <p:nvPr/>
        </p:nvSpPr>
        <p:spPr>
          <a:xfrm>
            <a:off x="1438737" y="1333578"/>
            <a:ext cx="9516134" cy="356115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a:spcAft>
                <a:spcPts val="1200"/>
              </a:spcAft>
              <a:buFont typeface="Wingdings" panose="05000000000000000000" pitchFamily="2" charset="2"/>
              <a:buChar char="l"/>
            </a:pPr>
            <a:r>
              <a:rPr lang="zh-CN" altLang="en-US" sz="2000" kern="0" dirty="0" smtClean="0"/>
              <a:t>修饰方法</a:t>
            </a:r>
            <a:endParaRPr lang="zh-CN" altLang="en-US" sz="2000" kern="0" dirty="0"/>
          </a:p>
        </p:txBody>
      </p:sp>
      <p:pic>
        <p:nvPicPr>
          <p:cNvPr id="3" name="图片 2"/>
          <p:cNvPicPr>
            <a:picLocks noChangeAspect="1"/>
          </p:cNvPicPr>
          <p:nvPr/>
        </p:nvPicPr>
        <p:blipFill>
          <a:blip r:embed="rId1"/>
          <a:stretch>
            <a:fillRect/>
          </a:stretch>
        </p:blipFill>
        <p:spPr>
          <a:xfrm>
            <a:off x="1300138" y="2016595"/>
            <a:ext cx="7381875" cy="3476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4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4718</Words>
  <Application>WPS 演示</Application>
  <PresentationFormat>宽屏</PresentationFormat>
  <Paragraphs>204</Paragraphs>
  <Slides>27</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微软雅黑</vt:lpstr>
      <vt:lpstr>YaHei IKEA</vt:lpstr>
      <vt:lpstr>Segoe Print</vt:lpstr>
      <vt:lpstr>Calibri</vt:lpstr>
      <vt:lpstr>Lucida Grande</vt:lpstr>
      <vt:lpstr>Calibri</vt:lpstr>
      <vt:lpstr>Arial Unicode MS</vt:lpstr>
      <vt:lpstr>等线 Light</vt:lpstr>
      <vt:lpstr>等线</vt:lpstr>
      <vt:lpstr>自定义设计方案</vt:lpstr>
      <vt:lpstr>同步与锁</vt:lpstr>
      <vt:lpstr>目录页</vt:lpstr>
      <vt:lpstr>同步与线程安全</vt:lpstr>
      <vt:lpstr>同步与线程安全</vt:lpstr>
      <vt:lpstr>Synchronized &amp; 并发编程三大特性</vt:lpstr>
      <vt:lpstr>并发编程三大特性</vt:lpstr>
      <vt:lpstr>并发编程三大特性</vt:lpstr>
      <vt:lpstr>Synchronized的用法</vt:lpstr>
      <vt:lpstr>Synchronized的用法</vt:lpstr>
      <vt:lpstr>Synchronized的用法</vt:lpstr>
      <vt:lpstr>synchronized原理，可重入实现方式</vt:lpstr>
      <vt:lpstr>synchronized原理，可重入实现方式</vt:lpstr>
      <vt:lpstr>synchronized原理，可重入实现方式</vt:lpstr>
      <vt:lpstr>synchronized优化</vt:lpstr>
      <vt:lpstr>CAS</vt:lpstr>
      <vt:lpstr>CAS</vt:lpstr>
      <vt:lpstr>markword</vt:lpstr>
      <vt:lpstr>Synchronized锁优化</vt:lpstr>
      <vt:lpstr>Synchronized锁优化</vt:lpstr>
      <vt:lpstr>Synchronized锁优化</vt:lpstr>
      <vt:lpstr>Synchronized锁优化</vt:lpstr>
      <vt:lpstr>Synchronized锁优化</vt:lpstr>
      <vt:lpstr>AQS</vt:lpstr>
      <vt:lpstr>AQS的实现类</vt:lpstr>
      <vt:lpstr>AQS的实现类</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wuzhenhua</dc:creator>
  <cp:lastModifiedBy>转角遇到爱</cp:lastModifiedBy>
  <cp:revision>992</cp:revision>
  <dcterms:created xsi:type="dcterms:W3CDTF">2019-08-22T03:28:00Z</dcterms:created>
  <dcterms:modified xsi:type="dcterms:W3CDTF">2022-08-29T13:49:38Z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E285C75FD2CE42EE93A51FBA9E6CEBE6</vt:lpwstr>
  </property>
</Properties>
</file>