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sldIdLst>
    <p:sldId id="257" r:id="rId3"/>
    <p:sldId id="298" r:id="rId4"/>
    <p:sldId id="300" r:id="rId6"/>
    <p:sldId id="318" r:id="rId7"/>
    <p:sldId id="301" r:id="rId8"/>
    <p:sldId id="302" r:id="rId9"/>
    <p:sldId id="303" r:id="rId10"/>
    <p:sldId id="304" r:id="rId11"/>
    <p:sldId id="305" r:id="rId12"/>
    <p:sldId id="310" r:id="rId13"/>
    <p:sldId id="319" r:id="rId14"/>
    <p:sldId id="307" r:id="rId15"/>
    <p:sldId id="320" r:id="rId16"/>
    <p:sldId id="321" r:id="rId17"/>
    <p:sldId id="308" r:id="rId18"/>
    <p:sldId id="322" r:id="rId19"/>
    <p:sldId id="309" r:id="rId20"/>
    <p:sldId id="311" r:id="rId21"/>
    <p:sldId id="312" r:id="rId22"/>
    <p:sldId id="313" r:id="rId23"/>
    <p:sldId id="314" r:id="rId24"/>
    <p:sldId id="315" r:id="rId25"/>
    <p:sldId id="316" r:id="rId26"/>
    <p:sldId id="317" r:id="rId27"/>
    <p:sldId id="323" r:id="rId28"/>
    <p:sldId id="263" r:id="rId29"/>
    <p:sldId id="324" r:id="rId30"/>
    <p:sldId id="325" r:id="rId31"/>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uyang" initials="w" lastIdx="2" clrIdx="0"/>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2681C9"/>
    <a:srgbClr val="57B413"/>
    <a:srgbClr val="F17E2F"/>
    <a:srgbClr val="46B214"/>
    <a:srgbClr val="43A911"/>
    <a:srgbClr val="FB6912"/>
    <a:srgbClr val="0D6CBB"/>
    <a:srgbClr val="FB071F"/>
    <a:srgbClr val="FC091F"/>
    <a:srgbClr val="0F7B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67033" autoAdjust="0"/>
  </p:normalViewPr>
  <p:slideViewPr>
    <p:cSldViewPr snapToGrid="0" snapToObjects="1">
      <p:cViewPr varScale="1">
        <p:scale>
          <a:sx n="49" d="100"/>
          <a:sy n="49" d="100"/>
        </p:scale>
        <p:origin x="2010" y="3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5" Type="http://schemas.openxmlformats.org/officeDocument/2006/relationships/commentAuthors" Target="commentAuthors.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6A46A4-DB41-4776-8F29-C8642A4040E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DA8A7F-2A38-4030-AA14-2B791C5FB5F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这是一张常见的</a:t>
            </a:r>
            <a:r>
              <a:rPr lang="en-US" altLang="zh-CN" dirty="0" err="1" smtClean="0"/>
              <a:t>jvm</a:t>
            </a:r>
            <a:r>
              <a:rPr lang="zh-CN" altLang="en-US" dirty="0" smtClean="0"/>
              <a:t>结构图，我们所写的</a:t>
            </a:r>
            <a:r>
              <a:rPr lang="en-US" altLang="zh-CN" dirty="0" smtClean="0"/>
              <a:t>java</a:t>
            </a:r>
            <a:r>
              <a:rPr lang="zh-CN" altLang="en-US" dirty="0" smtClean="0"/>
              <a:t>代码经过</a:t>
            </a:r>
            <a:r>
              <a:rPr lang="en-US" altLang="zh-CN" dirty="0" err="1" smtClean="0"/>
              <a:t>javac</a:t>
            </a:r>
            <a:r>
              <a:rPr lang="zh-CN" altLang="en-US" dirty="0" smtClean="0"/>
              <a:t>编译后生成字节码文件，然后类加载器将字节码文件加载到方法区并生成对应的类模板供程序使用。</a:t>
            </a:r>
            <a:endParaRPr lang="en-US" altLang="zh-CN" dirty="0" smtClean="0"/>
          </a:p>
          <a:p>
            <a:endParaRPr lang="en-US" altLang="zh-CN" dirty="0" smtClean="0"/>
          </a:p>
          <a:p>
            <a:r>
              <a:rPr lang="en-US" altLang="zh-CN" sz="1200" b="0" i="0" kern="1200" dirty="0" err="1" smtClean="0">
                <a:solidFill>
                  <a:schemeClr val="tx1"/>
                </a:solidFill>
                <a:effectLst/>
                <a:latin typeface="+mn-lt"/>
                <a:ea typeface="+mn-ea"/>
                <a:cs typeface="+mn-cs"/>
              </a:rPr>
              <a:t>HotSpot</a:t>
            </a:r>
            <a:r>
              <a:rPr lang="en-US" altLang="zh-CN" sz="1200" b="0" i="0" kern="1200" dirty="0" smtClean="0">
                <a:solidFill>
                  <a:schemeClr val="tx1"/>
                </a:solidFill>
                <a:effectLst/>
                <a:latin typeface="+mn-lt"/>
                <a:ea typeface="+mn-ea"/>
                <a:cs typeface="+mn-cs"/>
              </a:rPr>
              <a:t> VM </a:t>
            </a:r>
            <a:r>
              <a:rPr lang="zh-CN" altLang="en-US" sz="1200" b="0" i="0" kern="1200" dirty="0" smtClean="0">
                <a:solidFill>
                  <a:schemeClr val="tx1"/>
                </a:solidFill>
                <a:effectLst/>
                <a:latin typeface="+mn-lt"/>
                <a:ea typeface="+mn-ea"/>
                <a:cs typeface="+mn-cs"/>
              </a:rPr>
              <a:t>并没有强制要求前端编译器只能使用 </a:t>
            </a:r>
            <a:r>
              <a:rPr lang="en-US" altLang="zh-CN" sz="1200" b="0" i="0" kern="1200" dirty="0" err="1" smtClean="0">
                <a:solidFill>
                  <a:schemeClr val="tx1"/>
                </a:solidFill>
                <a:effectLst/>
                <a:latin typeface="+mn-lt"/>
                <a:ea typeface="+mn-ea"/>
                <a:cs typeface="+mn-cs"/>
              </a:rPr>
              <a:t>javac</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来编译字节码，其实只要编译结果符合 </a:t>
            </a:r>
            <a:r>
              <a:rPr lang="en-US" altLang="zh-CN" sz="1200" b="0" i="0" kern="1200" dirty="0" smtClean="0">
                <a:solidFill>
                  <a:schemeClr val="tx1"/>
                </a:solidFill>
                <a:effectLst/>
                <a:latin typeface="+mn-lt"/>
                <a:ea typeface="+mn-ea"/>
                <a:cs typeface="+mn-cs"/>
              </a:rPr>
              <a:t>JVM </a:t>
            </a:r>
            <a:r>
              <a:rPr lang="zh-CN" altLang="en-US" sz="1200" b="0" i="0" kern="1200" dirty="0" smtClean="0">
                <a:solidFill>
                  <a:schemeClr val="tx1"/>
                </a:solidFill>
                <a:effectLst/>
                <a:latin typeface="+mn-lt"/>
                <a:ea typeface="+mn-ea"/>
                <a:cs typeface="+mn-cs"/>
              </a:rPr>
              <a:t>规范都可以被 </a:t>
            </a:r>
            <a:r>
              <a:rPr lang="en-US" altLang="zh-CN" sz="1200" b="0" i="0" kern="1200" dirty="0" smtClean="0">
                <a:solidFill>
                  <a:schemeClr val="tx1"/>
                </a:solidFill>
                <a:effectLst/>
                <a:latin typeface="+mn-lt"/>
                <a:ea typeface="+mn-ea"/>
                <a:cs typeface="+mn-cs"/>
              </a:rPr>
              <a:t>JVM </a:t>
            </a:r>
            <a:r>
              <a:rPr lang="zh-CN" altLang="en-US" sz="1200" b="0" i="0" kern="1200" dirty="0" smtClean="0">
                <a:solidFill>
                  <a:schemeClr val="tx1"/>
                </a:solidFill>
                <a:effectLst/>
                <a:latin typeface="+mn-lt"/>
                <a:ea typeface="+mn-ea"/>
                <a:cs typeface="+mn-cs"/>
              </a:rPr>
              <a:t>所识别即可。</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在 </a:t>
            </a:r>
            <a:r>
              <a:rPr lang="en-US" altLang="zh-CN" sz="1200" b="0" i="0" kern="1200" dirty="0" smtClean="0">
                <a:solidFill>
                  <a:schemeClr val="tx1"/>
                </a:solidFill>
                <a:effectLst/>
                <a:latin typeface="+mn-lt"/>
                <a:ea typeface="+mn-ea"/>
                <a:cs typeface="+mn-cs"/>
              </a:rPr>
              <a:t>Java </a:t>
            </a:r>
            <a:r>
              <a:rPr lang="zh-CN" altLang="en-US" sz="1200" b="0" i="0" kern="1200" dirty="0" smtClean="0">
                <a:solidFill>
                  <a:schemeClr val="tx1"/>
                </a:solidFill>
                <a:effectLst/>
                <a:latin typeface="+mn-lt"/>
                <a:ea typeface="+mn-ea"/>
                <a:cs typeface="+mn-cs"/>
              </a:rPr>
              <a:t>的前端编译器领域，除了 </a:t>
            </a:r>
            <a:r>
              <a:rPr lang="en-US" altLang="zh-CN" sz="1200" b="0" i="0" kern="1200" dirty="0" err="1" smtClean="0">
                <a:solidFill>
                  <a:schemeClr val="tx1"/>
                </a:solidFill>
                <a:effectLst/>
                <a:latin typeface="+mn-lt"/>
                <a:ea typeface="+mn-ea"/>
                <a:cs typeface="+mn-cs"/>
              </a:rPr>
              <a:t>javac</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之外，还有一种被大家经常用到的前端编译器，那就是内置在 </a:t>
            </a:r>
            <a:r>
              <a:rPr lang="en-US" altLang="zh-CN" sz="1200" b="0" i="0" kern="1200" dirty="0" smtClean="0">
                <a:solidFill>
                  <a:schemeClr val="tx1"/>
                </a:solidFill>
                <a:effectLst/>
                <a:latin typeface="+mn-lt"/>
                <a:ea typeface="+mn-ea"/>
                <a:cs typeface="+mn-cs"/>
              </a:rPr>
              <a:t>Eclipse </a:t>
            </a:r>
            <a:r>
              <a:rPr lang="zh-CN" altLang="en-US" sz="1200" b="0" i="0" kern="1200" dirty="0" smtClean="0">
                <a:solidFill>
                  <a:schemeClr val="tx1"/>
                </a:solidFill>
                <a:effectLst/>
                <a:latin typeface="+mn-lt"/>
                <a:ea typeface="+mn-ea"/>
                <a:cs typeface="+mn-cs"/>
              </a:rPr>
              <a:t>中的 </a:t>
            </a:r>
            <a:r>
              <a:rPr lang="en-US" altLang="zh-CN" sz="1200" b="1" i="0" kern="1200" dirty="0" smtClean="0">
                <a:solidFill>
                  <a:schemeClr val="tx1"/>
                </a:solidFill>
                <a:effectLst/>
                <a:latin typeface="+mn-lt"/>
                <a:ea typeface="+mn-ea"/>
                <a:cs typeface="+mn-cs"/>
              </a:rPr>
              <a:t>ECJ (Eclipse Compiler for Java)</a:t>
            </a:r>
            <a:r>
              <a:rPr lang="zh-CN" altLang="en-US" sz="1200" b="1" i="0" kern="1200" dirty="0" smtClean="0">
                <a:solidFill>
                  <a:schemeClr val="tx1"/>
                </a:solidFill>
                <a:effectLst/>
                <a:latin typeface="+mn-lt"/>
                <a:ea typeface="+mn-ea"/>
                <a:cs typeface="+mn-cs"/>
              </a:rPr>
              <a:t>编译器</a:t>
            </a:r>
            <a:r>
              <a:rPr lang="zh-CN" altLang="en-US" sz="1200" b="0" i="0" kern="1200" dirty="0" smtClean="0">
                <a:solidFill>
                  <a:schemeClr val="tx1"/>
                </a:solidFill>
                <a:effectLst/>
                <a:latin typeface="+mn-lt"/>
                <a:ea typeface="+mn-ea"/>
                <a:cs typeface="+mn-cs"/>
              </a:rPr>
              <a:t>。和 </a:t>
            </a:r>
            <a:r>
              <a:rPr lang="en-US" altLang="zh-CN" sz="1200" b="0" i="0" kern="1200" dirty="0" err="1" smtClean="0">
                <a:solidFill>
                  <a:schemeClr val="tx1"/>
                </a:solidFill>
                <a:effectLst/>
                <a:latin typeface="+mn-lt"/>
                <a:ea typeface="+mn-ea"/>
                <a:cs typeface="+mn-cs"/>
              </a:rPr>
              <a:t>javac</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的全量式编译不同，</a:t>
            </a:r>
            <a:r>
              <a:rPr lang="en-US" altLang="zh-CN" sz="1200" b="0" i="0" kern="1200" dirty="0" smtClean="0">
                <a:solidFill>
                  <a:schemeClr val="tx1"/>
                </a:solidFill>
                <a:effectLst/>
                <a:latin typeface="+mn-lt"/>
                <a:ea typeface="+mn-ea"/>
                <a:cs typeface="+mn-cs"/>
              </a:rPr>
              <a:t>ECJ </a:t>
            </a:r>
            <a:r>
              <a:rPr lang="zh-CN" altLang="en-US" sz="1200" b="0" i="0" kern="1200" dirty="0" smtClean="0">
                <a:solidFill>
                  <a:schemeClr val="tx1"/>
                </a:solidFill>
                <a:effectLst/>
                <a:latin typeface="+mn-lt"/>
                <a:ea typeface="+mn-ea"/>
                <a:cs typeface="+mn-cs"/>
              </a:rPr>
              <a:t>是一种增量式编译器。</a:t>
            </a:r>
            <a:endParaRPr lang="zh-CN" altLang="en-US" sz="1200" b="0" i="0" kern="1200" dirty="0" smtClean="0">
              <a:solidFill>
                <a:schemeClr val="tx1"/>
              </a:solidFill>
              <a:effectLst/>
              <a:latin typeface="+mn-lt"/>
              <a:ea typeface="+mn-ea"/>
              <a:cs typeface="+mn-cs"/>
            </a:endParaRPr>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E6DA8A7F-2A38-4030-AA14-2B791C5FB5F7}"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说明：在这里，</a:t>
            </a:r>
            <a:r>
              <a:rPr lang="en-US" altLang="zh-CN" sz="1200" b="0" i="0" kern="1200" dirty="0" smtClean="0">
                <a:solidFill>
                  <a:schemeClr val="tx1"/>
                </a:solidFill>
                <a:effectLst/>
                <a:latin typeface="+mn-lt"/>
                <a:ea typeface="+mn-ea"/>
                <a:cs typeface="+mn-cs"/>
              </a:rPr>
              <a:t>x</a:t>
            </a:r>
            <a:r>
              <a:rPr lang="zh-CN" altLang="en-US" sz="1200" b="0" i="0" kern="1200" dirty="0" smtClean="0">
                <a:solidFill>
                  <a:schemeClr val="tx1"/>
                </a:solidFill>
                <a:effectLst/>
                <a:latin typeface="+mn-lt"/>
                <a:ea typeface="+mn-ea"/>
                <a:cs typeface="+mn-cs"/>
              </a:rPr>
              <a:t>的取值表示数据类型</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指令</a:t>
            </a:r>
            <a:r>
              <a:rPr lang="en-US" altLang="zh-CN" sz="1200" b="0" i="0" kern="1200" dirty="0" err="1" smtClean="0">
                <a:solidFill>
                  <a:schemeClr val="tx1"/>
                </a:solidFill>
                <a:effectLst/>
                <a:latin typeface="+mn-lt"/>
                <a:ea typeface="+mn-ea"/>
                <a:cs typeface="+mn-cs"/>
              </a:rPr>
              <a:t>xload_n</a:t>
            </a:r>
            <a:r>
              <a:rPr lang="zh-CN" altLang="en-US" sz="1200" b="0" i="0" kern="1200" dirty="0" smtClean="0">
                <a:solidFill>
                  <a:schemeClr val="tx1"/>
                </a:solidFill>
                <a:effectLst/>
                <a:latin typeface="+mn-lt"/>
                <a:ea typeface="+mn-ea"/>
                <a:cs typeface="+mn-cs"/>
              </a:rPr>
              <a:t>表示将第</a:t>
            </a:r>
            <a:r>
              <a:rPr lang="en-US" altLang="zh-CN" sz="1200" b="0" i="0" kern="1200" dirty="0" smtClean="0">
                <a:solidFill>
                  <a:schemeClr val="tx1"/>
                </a:solidFill>
                <a:effectLst/>
                <a:latin typeface="+mn-lt"/>
                <a:ea typeface="+mn-ea"/>
                <a:cs typeface="+mn-cs"/>
              </a:rPr>
              <a:t>n</a:t>
            </a:r>
            <a:r>
              <a:rPr lang="zh-CN" altLang="en-US" sz="1200" b="0" i="0" kern="1200" dirty="0" smtClean="0">
                <a:solidFill>
                  <a:schemeClr val="tx1"/>
                </a:solidFill>
                <a:effectLst/>
                <a:latin typeface="+mn-lt"/>
                <a:ea typeface="+mn-ea"/>
                <a:cs typeface="+mn-cs"/>
              </a:rPr>
              <a:t>个局部变量压入操作数栈，比如</a:t>
            </a:r>
            <a:r>
              <a:rPr lang="en-US" altLang="zh-CN" sz="1200" b="0" i="0" kern="1200" dirty="0" smtClean="0">
                <a:solidFill>
                  <a:schemeClr val="tx1"/>
                </a:solidFill>
                <a:effectLst/>
                <a:latin typeface="+mn-lt"/>
                <a:ea typeface="+mn-ea"/>
                <a:cs typeface="+mn-cs"/>
              </a:rPr>
              <a:t>iload_1</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fload_0</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aload_0</a:t>
            </a:r>
            <a:r>
              <a:rPr lang="zh-CN" altLang="en-US" sz="1200" b="0" i="0" kern="1200" dirty="0" smtClean="0">
                <a:solidFill>
                  <a:schemeClr val="tx1"/>
                </a:solidFill>
                <a:effectLst/>
                <a:latin typeface="+mn-lt"/>
                <a:ea typeface="+mn-ea"/>
                <a:cs typeface="+mn-cs"/>
              </a:rPr>
              <a:t>等指令。其中</a:t>
            </a:r>
            <a:r>
              <a:rPr lang="en-US" altLang="zh-CN" sz="1200" b="0" i="0" kern="1200" dirty="0" err="1" smtClean="0">
                <a:solidFill>
                  <a:schemeClr val="tx1"/>
                </a:solidFill>
                <a:effectLst/>
                <a:latin typeface="+mn-lt"/>
                <a:ea typeface="+mn-ea"/>
                <a:cs typeface="+mn-cs"/>
              </a:rPr>
              <a:t>aload_n</a:t>
            </a:r>
            <a:r>
              <a:rPr lang="zh-CN" altLang="en-US" sz="1200" b="0" i="0" kern="1200" dirty="0" smtClean="0">
                <a:solidFill>
                  <a:schemeClr val="tx1"/>
                </a:solidFill>
                <a:effectLst/>
                <a:latin typeface="+mn-lt"/>
                <a:ea typeface="+mn-ea"/>
                <a:cs typeface="+mn-cs"/>
              </a:rPr>
              <a:t>表示将一个对象引用压栈</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指令</a:t>
            </a:r>
            <a:r>
              <a:rPr lang="en-US" altLang="zh-CN" sz="1200" b="0" i="0" kern="1200" dirty="0" err="1" smtClean="0">
                <a:solidFill>
                  <a:schemeClr val="tx1"/>
                </a:solidFill>
                <a:effectLst/>
                <a:latin typeface="+mn-lt"/>
                <a:ea typeface="+mn-ea"/>
                <a:cs typeface="+mn-cs"/>
              </a:rPr>
              <a:t>xload</a:t>
            </a:r>
            <a:r>
              <a:rPr lang="zh-CN" altLang="en-US" sz="1200" b="0" i="0" kern="1200" dirty="0" smtClean="0">
                <a:solidFill>
                  <a:schemeClr val="tx1"/>
                </a:solidFill>
                <a:effectLst/>
                <a:latin typeface="+mn-lt"/>
                <a:ea typeface="+mn-ea"/>
                <a:cs typeface="+mn-cs"/>
              </a:rPr>
              <a:t>通过指定参数的形式，把局部变量压入操作数栈，当使用这个命令时，表示局部变量的数量可能超过了</a:t>
            </a: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个，比如指令</a:t>
            </a:r>
            <a:r>
              <a:rPr lang="en-US" altLang="zh-CN" sz="1200" b="0" i="0" kern="1200" dirty="0" err="1" smtClean="0">
                <a:solidFill>
                  <a:schemeClr val="tx1"/>
                </a:solidFill>
                <a:effectLst/>
                <a:latin typeface="+mn-lt"/>
                <a:ea typeface="+mn-ea"/>
                <a:cs typeface="+mn-cs"/>
              </a:rPr>
              <a:t>iload</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fload</a:t>
            </a:r>
            <a:r>
              <a:rPr lang="zh-CN" altLang="en-US" sz="1200" b="0" i="0" kern="1200" dirty="0" smtClean="0">
                <a:solidFill>
                  <a:schemeClr val="tx1"/>
                </a:solidFill>
                <a:effectLst/>
                <a:latin typeface="+mn-lt"/>
                <a:ea typeface="+mn-ea"/>
                <a:cs typeface="+mn-cs"/>
              </a:rPr>
              <a:t>等</a:t>
            </a:r>
            <a:endParaRPr lang="zh-CN" altLang="en-US" sz="1200" b="0" i="0" kern="1200" dirty="0" smtClean="0">
              <a:solidFill>
                <a:schemeClr val="tx1"/>
              </a:solidFill>
              <a:effectLst/>
              <a:latin typeface="+mn-lt"/>
              <a:ea typeface="+mn-ea"/>
              <a:cs typeface="+mn-cs"/>
            </a:endParaRPr>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E6DA8A7F-2A38-4030-AA14-2B791C5FB5F7}"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dirty="0" smtClean="0">
                <a:solidFill>
                  <a:srgbClr val="000000"/>
                </a:solidFill>
                <a:latin typeface="Microsoft YaHei UI;Microsoft YaHei UI"/>
              </a:rPr>
              <a:t>在加载类时，</a:t>
            </a:r>
            <a:r>
              <a:rPr lang="en-US" altLang="zh-CN" sz="1200" b="1" dirty="0" smtClean="0">
                <a:solidFill>
                  <a:srgbClr val="000000"/>
                </a:solidFill>
                <a:latin typeface="Microsoft YaHei UI;Microsoft YaHei UI"/>
              </a:rPr>
              <a:t>Java </a:t>
            </a:r>
            <a:r>
              <a:rPr lang="zh-CN" altLang="en-US" sz="1200" b="1" dirty="0" smtClean="0">
                <a:solidFill>
                  <a:srgbClr val="000000"/>
                </a:solidFill>
                <a:latin typeface="Microsoft YaHei UI;Microsoft YaHei UI"/>
              </a:rPr>
              <a:t>虚拟机必须完成以下</a:t>
            </a:r>
            <a:r>
              <a:rPr lang="en-US" altLang="zh-CN" sz="1200" b="1" dirty="0" smtClean="0">
                <a:solidFill>
                  <a:srgbClr val="000000"/>
                </a:solidFill>
                <a:latin typeface="Microsoft YaHei UI;Microsoft YaHei UI"/>
              </a:rPr>
              <a:t>3</a:t>
            </a:r>
            <a:r>
              <a:rPr lang="zh-CN" altLang="en-US" sz="1200" b="1" dirty="0" smtClean="0">
                <a:solidFill>
                  <a:srgbClr val="000000"/>
                </a:solidFill>
                <a:latin typeface="Microsoft YaHei UI;Microsoft YaHei UI"/>
              </a:rPr>
              <a:t>件事情</a:t>
            </a:r>
            <a:r>
              <a:rPr lang="en-US" altLang="zh-CN" sz="1200" b="1" dirty="0" smtClean="0">
                <a:solidFill>
                  <a:srgbClr val="000000"/>
                </a:solidFill>
                <a:latin typeface="Microsoft YaHei UI;Microsoft YaHei UI"/>
              </a:rPr>
              <a:t>:</a:t>
            </a:r>
            <a:endParaRPr lang="en-US" altLang="zh-CN" sz="1200" b="1" dirty="0" smtClean="0">
              <a:solidFill>
                <a:srgbClr val="000000"/>
              </a:solidFill>
              <a:latin typeface="Microsoft YaHei UI;Microsoft YaHei UI"/>
            </a:endParaRPr>
          </a:p>
          <a:p>
            <a:r>
              <a:rPr lang="en-US" altLang="zh-CN" sz="1200" dirty="0" smtClean="0">
                <a:solidFill>
                  <a:srgbClr val="000000"/>
                </a:solidFill>
                <a:latin typeface="Microsoft YaHei UI;Microsoft YaHei UI"/>
              </a:rPr>
              <a:t>a.</a:t>
            </a:r>
            <a:r>
              <a:rPr lang="zh-CN" altLang="en-US" sz="1200" dirty="0" smtClean="0">
                <a:solidFill>
                  <a:srgbClr val="000000"/>
                </a:solidFill>
                <a:latin typeface="Microsoft YaHei UI;Microsoft YaHei UI"/>
              </a:rPr>
              <a:t>通过类的全名，获取类的二进制数据流。</a:t>
            </a:r>
            <a:endParaRPr lang="zh-CN" altLang="en-US" sz="1200" dirty="0" smtClean="0">
              <a:solidFill>
                <a:srgbClr val="000000"/>
              </a:solidFill>
              <a:latin typeface="Microsoft YaHei UI;Microsoft YaHei UI"/>
            </a:endParaRPr>
          </a:p>
          <a:p>
            <a:r>
              <a:rPr lang="en-US" altLang="zh-CN" sz="1200" dirty="0" smtClean="0">
                <a:solidFill>
                  <a:srgbClr val="000000"/>
                </a:solidFill>
                <a:latin typeface="Microsoft YaHei UI;Microsoft YaHei UI"/>
              </a:rPr>
              <a:t>b.</a:t>
            </a:r>
            <a:r>
              <a:rPr lang="zh-CN" altLang="en-US" sz="1200" dirty="0" smtClean="0">
                <a:solidFill>
                  <a:srgbClr val="000000"/>
                </a:solidFill>
                <a:latin typeface="Microsoft YaHei UI;Microsoft YaHei UI"/>
              </a:rPr>
              <a:t>解析类的二进制数据流为方法区内的数据结构</a:t>
            </a:r>
            <a:r>
              <a:rPr lang="en-US" altLang="zh-CN" sz="1200" dirty="0" smtClean="0">
                <a:solidFill>
                  <a:srgbClr val="000000"/>
                </a:solidFill>
                <a:latin typeface="Microsoft YaHei UI;Microsoft YaHei UI"/>
              </a:rPr>
              <a:t>(Java</a:t>
            </a:r>
            <a:r>
              <a:rPr lang="zh-CN" altLang="en-US" sz="1200" dirty="0" smtClean="0">
                <a:solidFill>
                  <a:srgbClr val="000000"/>
                </a:solidFill>
                <a:latin typeface="Microsoft YaHei UI;Microsoft YaHei UI"/>
              </a:rPr>
              <a:t>类模型</a:t>
            </a:r>
            <a:r>
              <a:rPr lang="en-US" altLang="zh-CN" sz="1200" dirty="0" smtClean="0">
                <a:solidFill>
                  <a:srgbClr val="000000"/>
                </a:solidFill>
                <a:latin typeface="Microsoft YaHei UI;Microsoft YaHei UI"/>
              </a:rPr>
              <a:t>)</a:t>
            </a:r>
            <a:endParaRPr lang="en-US" altLang="zh-CN" sz="1200" dirty="0" smtClean="0">
              <a:solidFill>
                <a:srgbClr val="000000"/>
              </a:solidFill>
              <a:latin typeface="Microsoft YaHei UI;Microsoft YaHei UI"/>
            </a:endParaRPr>
          </a:p>
          <a:p>
            <a:r>
              <a:rPr lang="en-US" altLang="zh-CN" sz="1200" dirty="0" smtClean="0">
                <a:solidFill>
                  <a:srgbClr val="000000"/>
                </a:solidFill>
                <a:latin typeface="Microsoft YaHei UI;Microsoft YaHei UI"/>
              </a:rPr>
              <a:t>c.</a:t>
            </a:r>
            <a:r>
              <a:rPr lang="zh-CN" altLang="en-US" sz="1200" dirty="0" smtClean="0">
                <a:solidFill>
                  <a:srgbClr val="000000"/>
                </a:solidFill>
                <a:latin typeface="Microsoft YaHei UI;Microsoft YaHei UI"/>
              </a:rPr>
              <a:t>创建</a:t>
            </a:r>
            <a:r>
              <a:rPr lang="en-US" altLang="zh-CN" sz="1200" dirty="0" smtClean="0">
                <a:solidFill>
                  <a:srgbClr val="000000"/>
                </a:solidFill>
                <a:latin typeface="Microsoft YaHei UI;Microsoft YaHei UI"/>
              </a:rPr>
              <a:t>java.1ang.Class</a:t>
            </a:r>
            <a:r>
              <a:rPr lang="zh-CN" altLang="en-US" sz="1200" dirty="0" smtClean="0">
                <a:solidFill>
                  <a:srgbClr val="000000"/>
                </a:solidFill>
                <a:latin typeface="Microsoft YaHei UI;Microsoft YaHei UI"/>
              </a:rPr>
              <a:t>类的实例，表示该类型。作为方法区这个类的各种数据的访问入口</a:t>
            </a:r>
            <a:endParaRPr lang="en-US" altLang="zh-CN" sz="1200" dirty="0" smtClean="0">
              <a:solidFill>
                <a:srgbClr val="000000"/>
              </a:solidFill>
              <a:latin typeface="Microsoft YaHei UI;Microsoft YaHei UI"/>
            </a:endParaRPr>
          </a:p>
          <a:p>
            <a:endParaRPr lang="en-US" altLang="zh-CN" sz="1200" dirty="0" smtClean="0">
              <a:solidFill>
                <a:srgbClr val="000000"/>
              </a:solidFill>
              <a:latin typeface="Microsoft YaHei UI;Microsoft YaHei UI"/>
            </a:endParaRPr>
          </a:p>
          <a:p>
            <a:r>
              <a:rPr lang="en-US" altLang="zh-CN" dirty="0" err="1" smtClean="0"/>
              <a:t>LoadingTest</a:t>
            </a:r>
            <a:endParaRPr lang="en-US" altLang="zh-CN" sz="1200" dirty="0" smtClean="0">
              <a:solidFill>
                <a:srgbClr val="000000"/>
              </a:solidFill>
              <a:latin typeface="Microsoft YaHei UI;Microsoft YaHei UI"/>
            </a:endParaRPr>
          </a:p>
          <a:p>
            <a:endParaRPr lang="zh-CN" altLang="en-US" dirty="0"/>
          </a:p>
        </p:txBody>
      </p:sp>
      <p:sp>
        <p:nvSpPr>
          <p:cNvPr id="4" name="灯片编号占位符 3"/>
          <p:cNvSpPr>
            <a:spLocks noGrp="1"/>
          </p:cNvSpPr>
          <p:nvPr>
            <p:ph type="sldNum" sz="quarter" idx="10"/>
          </p:nvPr>
        </p:nvSpPr>
        <p:spPr/>
        <p:txBody>
          <a:bodyPr/>
          <a:lstStyle/>
          <a:p>
            <a:fld id="{E6DA8A7F-2A38-4030-AA14-2B791C5FB5F7}"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LinkingTest</a:t>
            </a:r>
            <a:endParaRPr lang="en-US" altLang="zh-CN" dirty="0" smtClean="0"/>
          </a:p>
          <a:p>
            <a:endParaRPr lang="en-US" altLang="zh-CN" dirty="0" smtClean="0"/>
          </a:p>
          <a:p>
            <a:r>
              <a:rPr lang="zh-CN" altLang="en-US" sz="1200" i="1" kern="1200" dirty="0" smtClean="0">
                <a:solidFill>
                  <a:schemeClr val="tx1"/>
                </a:solidFill>
                <a:effectLst/>
                <a:latin typeface="+mn-lt"/>
                <a:ea typeface="+mn-ea"/>
                <a:cs typeface="+mn-cs"/>
              </a:rPr>
              <a:t>基本数据类型：非</a:t>
            </a:r>
            <a:r>
              <a:rPr lang="en-US" altLang="zh-CN" sz="1200" i="1" kern="1200" dirty="0" smtClean="0">
                <a:solidFill>
                  <a:schemeClr val="tx1"/>
                </a:solidFill>
                <a:effectLst/>
                <a:latin typeface="+mn-lt"/>
                <a:ea typeface="+mn-ea"/>
                <a:cs typeface="+mn-cs"/>
              </a:rPr>
              <a:t>final</a:t>
            </a:r>
            <a:r>
              <a:rPr lang="zh-CN" altLang="en-US" sz="1200" i="1" kern="1200" dirty="0" smtClean="0">
                <a:solidFill>
                  <a:schemeClr val="tx1"/>
                </a:solidFill>
                <a:effectLst/>
                <a:latin typeface="+mn-lt"/>
                <a:ea typeface="+mn-ea"/>
                <a:cs typeface="+mn-cs"/>
              </a:rPr>
              <a:t>修饰的变量，在准备环节进行默认初始化赋值。</a:t>
            </a:r>
            <a:br>
              <a:rPr lang="zh-CN" altLang="en-US"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final</a:t>
            </a:r>
            <a:r>
              <a:rPr lang="zh-CN" altLang="en-US" sz="1200" i="1" kern="1200" dirty="0" smtClean="0">
                <a:solidFill>
                  <a:schemeClr val="tx1"/>
                </a:solidFill>
                <a:effectLst/>
                <a:latin typeface="+mn-lt"/>
                <a:ea typeface="+mn-ea"/>
                <a:cs typeface="+mn-cs"/>
              </a:rPr>
              <a:t>修饰以后，在准备环节直接进行显示赋值。</a:t>
            </a:r>
            <a:endParaRPr lang="zh-CN" altLang="en-US" dirty="0"/>
          </a:p>
        </p:txBody>
      </p:sp>
      <p:sp>
        <p:nvSpPr>
          <p:cNvPr id="4" name="灯片编号占位符 3"/>
          <p:cNvSpPr>
            <a:spLocks noGrp="1"/>
          </p:cNvSpPr>
          <p:nvPr>
            <p:ph type="sldNum" sz="quarter" idx="10"/>
          </p:nvPr>
        </p:nvSpPr>
        <p:spPr/>
        <p:txBody>
          <a:bodyPr/>
          <a:lstStyle/>
          <a:p>
            <a:fld id="{E6DA8A7F-2A38-4030-AA14-2B791C5FB5F7}"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大碗宽面的配料：</a:t>
            </a:r>
            <a:r>
              <a:rPr lang="en-US" altLang="zh-CN" dirty="0" smtClean="0"/>
              <a:t>1</a:t>
            </a:r>
            <a:r>
              <a:rPr lang="zh-CN" altLang="en-US" dirty="0" smtClean="0"/>
              <a:t>，</a:t>
            </a:r>
            <a:r>
              <a:rPr lang="en-US" altLang="zh-CN" dirty="0" smtClean="0"/>
              <a:t>2</a:t>
            </a:r>
            <a:r>
              <a:rPr lang="zh-CN" altLang="en-US" dirty="0" smtClean="0"/>
              <a:t>，</a:t>
            </a:r>
            <a:r>
              <a:rPr lang="en-US" altLang="zh-CN" dirty="0" smtClean="0"/>
              <a:t>3</a:t>
            </a:r>
            <a:r>
              <a:rPr lang="zh-CN" altLang="en-US" dirty="0" smtClean="0"/>
              <a:t>，</a:t>
            </a:r>
            <a:r>
              <a:rPr lang="en-US" altLang="zh-CN" dirty="0" smtClean="0"/>
              <a:t>4</a:t>
            </a:r>
            <a:endParaRPr lang="en-US" altLang="zh-CN" dirty="0" smtClean="0"/>
          </a:p>
          <a:p>
            <a:endParaRPr lang="en-US" altLang="zh-CN" dirty="0" smtClean="0"/>
          </a:p>
          <a:p>
            <a:r>
              <a:rPr lang="zh-CN" altLang="en-US" dirty="0" smtClean="0"/>
              <a:t>最后，再来看一下</a:t>
            </a:r>
            <a:r>
              <a:rPr lang="en-US" altLang="zh-CN" dirty="0" err="1" smtClean="0"/>
              <a:t>CONSTANT_String</a:t>
            </a:r>
            <a:r>
              <a:rPr lang="zh-CN" altLang="en-US" dirty="0" smtClean="0"/>
              <a:t>的解析。由于字符串在程序开发中有着重要的作用，因此，读者有必要了解一下</a:t>
            </a:r>
            <a:r>
              <a:rPr lang="en-US" altLang="zh-CN" dirty="0" smtClean="0"/>
              <a:t>String</a:t>
            </a:r>
            <a:r>
              <a:rPr lang="zh-CN" altLang="en-US" dirty="0" smtClean="0"/>
              <a:t>在</a:t>
            </a:r>
            <a:r>
              <a:rPr lang="en-US" altLang="zh-CN" dirty="0" smtClean="0"/>
              <a:t>Java</a:t>
            </a:r>
            <a:r>
              <a:rPr lang="zh-CN" altLang="en-US" dirty="0" smtClean="0"/>
              <a:t>虚拟机中的处理。</a:t>
            </a:r>
            <a:r>
              <a:rPr lang="zh-CN" altLang="en-US" dirty="0" smtClean="0">
                <a:solidFill>
                  <a:srgbClr val="FF0000"/>
                </a:solidFill>
              </a:rPr>
              <a:t>当在</a:t>
            </a:r>
            <a:r>
              <a:rPr lang="en-US" altLang="zh-CN" dirty="0" smtClean="0">
                <a:solidFill>
                  <a:srgbClr val="FF0000"/>
                </a:solidFill>
              </a:rPr>
              <a:t>Java</a:t>
            </a:r>
            <a:r>
              <a:rPr lang="zh-CN" altLang="en-US" dirty="0" smtClean="0">
                <a:solidFill>
                  <a:srgbClr val="FF0000"/>
                </a:solidFill>
              </a:rPr>
              <a:t>代码中直接使用字符串常量时，就会在类中出现</a:t>
            </a:r>
            <a:r>
              <a:rPr lang="en-US" altLang="zh-CN" dirty="0" smtClean="0">
                <a:solidFill>
                  <a:srgbClr val="FF0000"/>
                </a:solidFill>
              </a:rPr>
              <a:t>CONSTANT_ String</a:t>
            </a:r>
            <a:r>
              <a:rPr lang="en-US" altLang="zh-CN" dirty="0" smtClean="0"/>
              <a:t>, </a:t>
            </a:r>
            <a:r>
              <a:rPr lang="zh-CN" altLang="en-US" dirty="0" smtClean="0"/>
              <a:t>它表示字符串常量，并且会引用一个</a:t>
            </a:r>
            <a:r>
              <a:rPr lang="en-US" altLang="zh-CN" dirty="0" smtClean="0"/>
              <a:t>CONSTANT__UTF8</a:t>
            </a:r>
            <a:r>
              <a:rPr lang="zh-CN" altLang="en-US" dirty="0" smtClean="0"/>
              <a:t>的常量项。在</a:t>
            </a:r>
            <a:r>
              <a:rPr lang="en-US" altLang="zh-CN" dirty="0" smtClean="0"/>
              <a:t>Java</a:t>
            </a:r>
            <a:r>
              <a:rPr lang="zh-CN" altLang="en-US" dirty="0" smtClean="0"/>
              <a:t>虚拟机内部运行中的常量池中，会维护一张字符串拘留表</a:t>
            </a:r>
            <a:r>
              <a:rPr lang="en-US" altLang="zh-CN" dirty="0" smtClean="0"/>
              <a:t>(intern)</a:t>
            </a:r>
            <a:r>
              <a:rPr lang="zh-CN" altLang="en-US" dirty="0" smtClean="0"/>
              <a:t>，它会保存所有出现过的字符串常量，并且没有重复项。只要以</a:t>
            </a:r>
            <a:r>
              <a:rPr lang="en-US" altLang="zh-CN" dirty="0" err="1" smtClean="0"/>
              <a:t>CONSTANT_String</a:t>
            </a:r>
            <a:r>
              <a:rPr lang="zh-CN" altLang="en-US" dirty="0" smtClean="0"/>
              <a:t>形 式出现的字符串也都会在这张表中。使用</a:t>
            </a:r>
            <a:r>
              <a:rPr lang="en-US" altLang="zh-CN" dirty="0" smtClean="0"/>
              <a:t>String. intern( )</a:t>
            </a:r>
            <a:r>
              <a:rPr lang="zh-CN" altLang="en-US" dirty="0" smtClean="0"/>
              <a:t>方法可以得到一个字符串在拘留表中的引用，因为该表中没有重复项，所以任何字面相同的字符串的</a:t>
            </a:r>
            <a:r>
              <a:rPr lang="en-US" altLang="zh-CN" dirty="0" smtClean="0"/>
              <a:t>String. intern()</a:t>
            </a:r>
            <a:r>
              <a:rPr lang="zh-CN" altLang="en-US" dirty="0" smtClean="0"/>
              <a:t>方法返回总是相等的。</a:t>
            </a:r>
            <a:endParaRPr lang="zh-CN" altLang="en-US" dirty="0"/>
          </a:p>
        </p:txBody>
      </p:sp>
      <p:sp>
        <p:nvSpPr>
          <p:cNvPr id="4" name="灯片编号占位符 3"/>
          <p:cNvSpPr>
            <a:spLocks noGrp="1"/>
          </p:cNvSpPr>
          <p:nvPr>
            <p:ph type="sldNum" sz="quarter" idx="10"/>
          </p:nvPr>
        </p:nvSpPr>
        <p:spPr/>
        <p:txBody>
          <a:bodyPr/>
          <a:lstStyle/>
          <a:p>
            <a:fld id="{E6DA8A7F-2A38-4030-AA14-2B791C5FB5F7}"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什么时候会触发初始化？</a:t>
            </a:r>
            <a:endParaRPr lang="en-US" altLang="zh-CN" dirty="0" smtClean="0"/>
          </a:p>
          <a:p>
            <a:pPr marL="171450" indent="-171450">
              <a:buFont typeface="Arial" panose="020B0604020202020204" pitchFamily="34" charset="0"/>
              <a:buChar char="•"/>
            </a:pPr>
            <a:r>
              <a:rPr lang="en-US" altLang="zh-CN" sz="1200" i="1" kern="1200" dirty="0" smtClean="0">
                <a:solidFill>
                  <a:schemeClr val="tx1"/>
                </a:solidFill>
                <a:effectLst/>
                <a:latin typeface="+mn-lt"/>
                <a:ea typeface="+mn-ea"/>
                <a:cs typeface="+mn-cs"/>
              </a:rPr>
              <a:t>1. </a:t>
            </a:r>
            <a:r>
              <a:rPr lang="zh-CN" altLang="en-US" sz="1200" i="1" kern="1200" dirty="0" smtClean="0">
                <a:solidFill>
                  <a:schemeClr val="tx1"/>
                </a:solidFill>
                <a:effectLst/>
                <a:latin typeface="+mn-lt"/>
                <a:ea typeface="+mn-ea"/>
                <a:cs typeface="+mn-cs"/>
              </a:rPr>
              <a:t>当创建一个类的实例时，比如使用</a:t>
            </a:r>
            <a:r>
              <a:rPr lang="en-US" altLang="zh-CN" sz="1200" i="1" kern="1200" dirty="0" smtClean="0">
                <a:solidFill>
                  <a:schemeClr val="tx1"/>
                </a:solidFill>
                <a:effectLst/>
                <a:latin typeface="+mn-lt"/>
                <a:ea typeface="+mn-ea"/>
                <a:cs typeface="+mn-cs"/>
              </a:rPr>
              <a:t>new</a:t>
            </a:r>
            <a:r>
              <a:rPr lang="zh-CN" altLang="en-US" sz="1200" i="1" kern="1200" dirty="0" smtClean="0">
                <a:solidFill>
                  <a:schemeClr val="tx1"/>
                </a:solidFill>
                <a:effectLst/>
                <a:latin typeface="+mn-lt"/>
                <a:ea typeface="+mn-ea"/>
                <a:cs typeface="+mn-cs"/>
              </a:rPr>
              <a:t>关键字，或者通过反射、克隆、反序列化。</a:t>
            </a:r>
            <a:br>
              <a:rPr lang="zh-CN" altLang="en-US"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2. </a:t>
            </a:r>
            <a:r>
              <a:rPr lang="zh-CN" altLang="en-US" sz="1200" i="1" kern="1200" dirty="0" smtClean="0">
                <a:solidFill>
                  <a:schemeClr val="tx1"/>
                </a:solidFill>
                <a:effectLst/>
                <a:latin typeface="+mn-lt"/>
                <a:ea typeface="+mn-ea"/>
                <a:cs typeface="+mn-cs"/>
              </a:rPr>
              <a:t>当调用类的静态方法时，即当使用了字节码</a:t>
            </a:r>
            <a:r>
              <a:rPr lang="en-US" altLang="zh-CN" sz="1200" i="1" kern="1200" dirty="0" err="1" smtClean="0">
                <a:solidFill>
                  <a:schemeClr val="tx1"/>
                </a:solidFill>
                <a:effectLst/>
                <a:latin typeface="+mn-lt"/>
                <a:ea typeface="+mn-ea"/>
                <a:cs typeface="+mn-cs"/>
              </a:rPr>
              <a:t>invokestatic</a:t>
            </a:r>
            <a:r>
              <a:rPr lang="zh-CN" altLang="en-US" sz="1200" i="1" kern="1200" dirty="0" smtClean="0">
                <a:solidFill>
                  <a:schemeClr val="tx1"/>
                </a:solidFill>
                <a:effectLst/>
                <a:latin typeface="+mn-lt"/>
                <a:ea typeface="+mn-ea"/>
                <a:cs typeface="+mn-cs"/>
              </a:rPr>
              <a:t>指令。</a:t>
            </a:r>
            <a:endParaRPr lang="en-US" altLang="zh-CN" sz="1200" i="1"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altLang="zh-CN" sz="1200" i="1" kern="1200" dirty="0" smtClean="0">
                <a:solidFill>
                  <a:schemeClr val="tx1"/>
                </a:solidFill>
                <a:effectLst/>
                <a:latin typeface="+mn-lt"/>
                <a:ea typeface="+mn-ea"/>
                <a:cs typeface="+mn-cs"/>
              </a:rPr>
              <a:t>3. </a:t>
            </a:r>
            <a:r>
              <a:rPr lang="zh-CN" altLang="en-US" sz="1200" i="1" kern="1200" dirty="0" smtClean="0">
                <a:solidFill>
                  <a:schemeClr val="tx1"/>
                </a:solidFill>
                <a:effectLst/>
                <a:latin typeface="+mn-lt"/>
                <a:ea typeface="+mn-ea"/>
                <a:cs typeface="+mn-cs"/>
              </a:rPr>
              <a:t>当使用类、接口的静态字段时</a:t>
            </a:r>
            <a:r>
              <a:rPr lang="en-US" altLang="zh-CN" sz="1200" i="1" kern="1200" dirty="0" smtClean="0">
                <a:solidFill>
                  <a:schemeClr val="tx1"/>
                </a:solidFill>
                <a:effectLst/>
                <a:latin typeface="+mn-lt"/>
                <a:ea typeface="+mn-ea"/>
                <a:cs typeface="+mn-cs"/>
              </a:rPr>
              <a:t>(final</a:t>
            </a:r>
            <a:r>
              <a:rPr lang="zh-CN" altLang="en-US" sz="1200" i="1" kern="1200" dirty="0" smtClean="0">
                <a:solidFill>
                  <a:schemeClr val="tx1"/>
                </a:solidFill>
                <a:effectLst/>
                <a:latin typeface="+mn-lt"/>
                <a:ea typeface="+mn-ea"/>
                <a:cs typeface="+mn-cs"/>
              </a:rPr>
              <a:t>修饰特殊考虑</a:t>
            </a:r>
            <a:r>
              <a:rPr lang="en-US" altLang="zh-CN" sz="1200" i="1" kern="1200" dirty="0" smtClean="0">
                <a:solidFill>
                  <a:schemeClr val="tx1"/>
                </a:solidFill>
                <a:effectLst/>
                <a:latin typeface="+mn-lt"/>
                <a:ea typeface="+mn-ea"/>
                <a:cs typeface="+mn-cs"/>
              </a:rPr>
              <a:t>)</a:t>
            </a:r>
            <a:r>
              <a:rPr lang="zh-CN" altLang="en-US" sz="1200" i="1" kern="1200" dirty="0" smtClean="0">
                <a:solidFill>
                  <a:schemeClr val="tx1"/>
                </a:solidFill>
                <a:effectLst/>
                <a:latin typeface="+mn-lt"/>
                <a:ea typeface="+mn-ea"/>
                <a:cs typeface="+mn-cs"/>
              </a:rPr>
              <a:t>，比如，使用</a:t>
            </a:r>
            <a:r>
              <a:rPr lang="en-US" altLang="zh-CN" sz="1200" i="1" kern="1200" dirty="0" err="1" smtClean="0">
                <a:solidFill>
                  <a:schemeClr val="tx1"/>
                </a:solidFill>
                <a:effectLst/>
                <a:latin typeface="+mn-lt"/>
                <a:ea typeface="+mn-ea"/>
                <a:cs typeface="+mn-cs"/>
              </a:rPr>
              <a:t>getstatic</a:t>
            </a:r>
            <a:r>
              <a:rPr lang="zh-CN" altLang="en-US" sz="1200" i="1" kern="1200" dirty="0" smtClean="0">
                <a:solidFill>
                  <a:schemeClr val="tx1"/>
                </a:solidFill>
                <a:effectLst/>
                <a:latin typeface="+mn-lt"/>
                <a:ea typeface="+mn-ea"/>
                <a:cs typeface="+mn-cs"/>
              </a:rPr>
              <a:t>或者</a:t>
            </a:r>
            <a:r>
              <a:rPr lang="en-US" altLang="zh-CN" sz="1200" i="1" kern="1200" dirty="0" err="1" smtClean="0">
                <a:solidFill>
                  <a:schemeClr val="tx1"/>
                </a:solidFill>
                <a:effectLst/>
                <a:latin typeface="+mn-lt"/>
                <a:ea typeface="+mn-ea"/>
                <a:cs typeface="+mn-cs"/>
              </a:rPr>
              <a:t>putstatic</a:t>
            </a:r>
            <a:r>
              <a:rPr lang="zh-CN" altLang="en-US" sz="1200" i="1" kern="1200" dirty="0" smtClean="0">
                <a:solidFill>
                  <a:schemeClr val="tx1"/>
                </a:solidFill>
                <a:effectLst/>
                <a:latin typeface="+mn-lt"/>
                <a:ea typeface="+mn-ea"/>
                <a:cs typeface="+mn-cs"/>
              </a:rPr>
              <a:t>指令。（对应访问变量、赋值变量操作）</a:t>
            </a:r>
            <a:endParaRPr lang="en-US" altLang="zh-CN" sz="1200" i="1"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altLang="zh-CN" sz="1200" i="1" kern="1200" dirty="0" smtClean="0">
                <a:solidFill>
                  <a:schemeClr val="tx1"/>
                </a:solidFill>
                <a:effectLst/>
                <a:latin typeface="+mn-lt"/>
                <a:ea typeface="+mn-ea"/>
                <a:cs typeface="+mn-cs"/>
              </a:rPr>
              <a:t>4. </a:t>
            </a:r>
            <a:r>
              <a:rPr lang="zh-CN" altLang="en-US" sz="1200" i="1" kern="1200" dirty="0" smtClean="0">
                <a:solidFill>
                  <a:schemeClr val="tx1"/>
                </a:solidFill>
                <a:effectLst/>
                <a:latin typeface="+mn-lt"/>
                <a:ea typeface="+mn-ea"/>
                <a:cs typeface="+mn-cs"/>
              </a:rPr>
              <a:t>当使用</a:t>
            </a:r>
            <a:r>
              <a:rPr lang="en-US" altLang="zh-CN" sz="1200" i="1" kern="1200" dirty="0" err="1" smtClean="0">
                <a:solidFill>
                  <a:schemeClr val="tx1"/>
                </a:solidFill>
                <a:effectLst/>
                <a:latin typeface="+mn-lt"/>
                <a:ea typeface="+mn-ea"/>
                <a:cs typeface="+mn-cs"/>
              </a:rPr>
              <a:t>java.lang.reflect</a:t>
            </a:r>
            <a:r>
              <a:rPr lang="zh-CN" altLang="en-US" sz="1200" i="1" kern="1200" dirty="0" smtClean="0">
                <a:solidFill>
                  <a:schemeClr val="tx1"/>
                </a:solidFill>
                <a:effectLst/>
                <a:latin typeface="+mn-lt"/>
                <a:ea typeface="+mn-ea"/>
                <a:cs typeface="+mn-cs"/>
              </a:rPr>
              <a:t>包中的方法反射类的方法时。比如：</a:t>
            </a:r>
            <a:r>
              <a:rPr lang="en-US" altLang="zh-CN" sz="1200" i="1" kern="1200" dirty="0" err="1" smtClean="0">
                <a:solidFill>
                  <a:schemeClr val="tx1"/>
                </a:solidFill>
                <a:effectLst/>
                <a:latin typeface="+mn-lt"/>
                <a:ea typeface="+mn-ea"/>
                <a:cs typeface="+mn-cs"/>
              </a:rPr>
              <a:t>Class.forName</a:t>
            </a:r>
            <a:r>
              <a:rPr lang="en-US" altLang="zh-CN" sz="1200" i="1" kern="1200" dirty="0" smtClean="0">
                <a:solidFill>
                  <a:schemeClr val="tx1"/>
                </a:solidFill>
                <a:effectLst/>
                <a:latin typeface="+mn-lt"/>
                <a:ea typeface="+mn-ea"/>
                <a:cs typeface="+mn-cs"/>
              </a:rPr>
              <a:t>("com.bj58.java.Test")</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5. </a:t>
            </a:r>
            <a:r>
              <a:rPr lang="zh-CN" altLang="en-US" sz="1200" i="1" kern="1200" dirty="0" smtClean="0">
                <a:solidFill>
                  <a:schemeClr val="tx1"/>
                </a:solidFill>
                <a:effectLst/>
                <a:latin typeface="+mn-lt"/>
                <a:ea typeface="+mn-ea"/>
                <a:cs typeface="+mn-cs"/>
              </a:rPr>
              <a:t>当初始化子类时，如果发现其父类还没有进行过初始化，则需要先触发其父类的初始化。</a:t>
            </a:r>
            <a:br>
              <a:rPr lang="zh-CN" altLang="en-US"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6. </a:t>
            </a:r>
            <a:r>
              <a:rPr lang="zh-CN" altLang="en-US" sz="1200" i="1" kern="1200" dirty="0" smtClean="0">
                <a:solidFill>
                  <a:schemeClr val="tx1"/>
                </a:solidFill>
                <a:effectLst/>
                <a:latin typeface="+mn-lt"/>
                <a:ea typeface="+mn-ea"/>
                <a:cs typeface="+mn-cs"/>
              </a:rPr>
              <a:t>如果一个接口定义了</a:t>
            </a:r>
            <a:r>
              <a:rPr lang="en-US" altLang="zh-CN" sz="1200" i="1" kern="1200" dirty="0" smtClean="0">
                <a:solidFill>
                  <a:schemeClr val="tx1"/>
                </a:solidFill>
                <a:effectLst/>
                <a:latin typeface="+mn-lt"/>
                <a:ea typeface="+mn-ea"/>
                <a:cs typeface="+mn-cs"/>
              </a:rPr>
              <a:t>default</a:t>
            </a:r>
            <a:r>
              <a:rPr lang="zh-CN" altLang="en-US" sz="1200" i="1" kern="1200" dirty="0" smtClean="0">
                <a:solidFill>
                  <a:schemeClr val="tx1"/>
                </a:solidFill>
                <a:effectLst/>
                <a:latin typeface="+mn-lt"/>
                <a:ea typeface="+mn-ea"/>
                <a:cs typeface="+mn-cs"/>
              </a:rPr>
              <a:t>方法，那么直接实现或者间接实现该接口的类的初始化，该接口要在其之前被初始化。</a:t>
            </a:r>
            <a:br>
              <a:rPr lang="zh-CN" altLang="en-US"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7. </a:t>
            </a:r>
            <a:r>
              <a:rPr lang="zh-CN" altLang="en-US" sz="1200" i="1" kern="1200" dirty="0" smtClean="0">
                <a:solidFill>
                  <a:schemeClr val="tx1"/>
                </a:solidFill>
                <a:effectLst/>
                <a:latin typeface="+mn-lt"/>
                <a:ea typeface="+mn-ea"/>
                <a:cs typeface="+mn-cs"/>
              </a:rPr>
              <a:t>当虚拟机启动时，用户需要指定一个要执行的主类（包含</a:t>
            </a:r>
            <a:r>
              <a:rPr lang="en-US" altLang="zh-CN" sz="1200" i="1" kern="1200" dirty="0" smtClean="0">
                <a:solidFill>
                  <a:schemeClr val="tx1"/>
                </a:solidFill>
                <a:effectLst/>
                <a:latin typeface="+mn-lt"/>
                <a:ea typeface="+mn-ea"/>
                <a:cs typeface="+mn-cs"/>
              </a:rPr>
              <a:t>main()</a:t>
            </a:r>
            <a:r>
              <a:rPr lang="zh-CN" altLang="en-US" sz="1200" i="1" kern="1200" dirty="0" smtClean="0">
                <a:solidFill>
                  <a:schemeClr val="tx1"/>
                </a:solidFill>
                <a:effectLst/>
                <a:latin typeface="+mn-lt"/>
                <a:ea typeface="+mn-ea"/>
                <a:cs typeface="+mn-cs"/>
              </a:rPr>
              <a:t>方法的那个类），虚拟机会先初始化这个主类。</a:t>
            </a:r>
            <a:br>
              <a:rPr lang="zh-CN" altLang="en-US"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8. </a:t>
            </a:r>
            <a:r>
              <a:rPr lang="zh-CN" altLang="en-US" sz="1200" i="1" kern="1200" dirty="0" smtClean="0">
                <a:solidFill>
                  <a:schemeClr val="tx1"/>
                </a:solidFill>
                <a:effectLst/>
                <a:latin typeface="+mn-lt"/>
                <a:ea typeface="+mn-ea"/>
                <a:cs typeface="+mn-cs"/>
              </a:rPr>
              <a:t>当初次调用 </a:t>
            </a:r>
            <a:r>
              <a:rPr lang="en-US" altLang="zh-CN" sz="1200" i="1" kern="1200" dirty="0" err="1" smtClean="0">
                <a:solidFill>
                  <a:schemeClr val="tx1"/>
                </a:solidFill>
                <a:effectLst/>
                <a:latin typeface="+mn-lt"/>
                <a:ea typeface="+mn-ea"/>
                <a:cs typeface="+mn-cs"/>
              </a:rPr>
              <a:t>MethodHandle</a:t>
            </a:r>
            <a:r>
              <a:rPr lang="en-US" altLang="zh-CN" sz="1200" i="1" kern="1200" dirty="0" smtClean="0">
                <a:solidFill>
                  <a:schemeClr val="tx1"/>
                </a:solidFill>
                <a:effectLst/>
                <a:latin typeface="+mn-lt"/>
                <a:ea typeface="+mn-ea"/>
                <a:cs typeface="+mn-cs"/>
              </a:rPr>
              <a:t> </a:t>
            </a:r>
            <a:r>
              <a:rPr lang="zh-CN" altLang="en-US" sz="1200" i="1" kern="1200" dirty="0" smtClean="0">
                <a:solidFill>
                  <a:schemeClr val="tx1"/>
                </a:solidFill>
                <a:effectLst/>
                <a:latin typeface="+mn-lt"/>
                <a:ea typeface="+mn-ea"/>
                <a:cs typeface="+mn-cs"/>
              </a:rPr>
              <a:t>实例时，初始化该 </a:t>
            </a:r>
            <a:r>
              <a:rPr lang="en-US" altLang="zh-CN" sz="1200" i="1" kern="1200" dirty="0" err="1" smtClean="0">
                <a:solidFill>
                  <a:schemeClr val="tx1"/>
                </a:solidFill>
                <a:effectLst/>
                <a:latin typeface="+mn-lt"/>
                <a:ea typeface="+mn-ea"/>
                <a:cs typeface="+mn-cs"/>
              </a:rPr>
              <a:t>MethodHandle</a:t>
            </a:r>
            <a:r>
              <a:rPr lang="en-US" altLang="zh-CN" sz="1200" i="1" kern="1200" dirty="0" smtClean="0">
                <a:solidFill>
                  <a:schemeClr val="tx1"/>
                </a:solidFill>
                <a:effectLst/>
                <a:latin typeface="+mn-lt"/>
                <a:ea typeface="+mn-ea"/>
                <a:cs typeface="+mn-cs"/>
              </a:rPr>
              <a:t> </a:t>
            </a:r>
            <a:r>
              <a:rPr lang="zh-CN" altLang="en-US" sz="1200" i="1" kern="1200" dirty="0" smtClean="0">
                <a:solidFill>
                  <a:schemeClr val="tx1"/>
                </a:solidFill>
                <a:effectLst/>
                <a:latin typeface="+mn-lt"/>
                <a:ea typeface="+mn-ea"/>
                <a:cs typeface="+mn-cs"/>
              </a:rPr>
              <a:t>指向的方法所在的类。</a:t>
            </a:r>
            <a:endParaRPr lang="en-US" altLang="zh-CN" sz="1200" i="1" kern="1200" dirty="0" smtClean="0">
              <a:solidFill>
                <a:schemeClr val="tx1"/>
              </a:solidFill>
              <a:effectLst/>
              <a:latin typeface="+mn-lt"/>
              <a:ea typeface="+mn-ea"/>
              <a:cs typeface="+mn-cs"/>
            </a:endParaRPr>
          </a:p>
          <a:p>
            <a:pPr marL="171450" indent="-171450">
              <a:buFont typeface="Arial" panose="020B0604020202020204" pitchFamily="34" charset="0"/>
              <a:buChar char="•"/>
            </a:pP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E6DA8A7F-2A38-4030-AA14-2B791C5FB5F7}"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四、类的卸载</a:t>
            </a:r>
            <a:endParaRPr lang="en-US" altLang="zh-CN" dirty="0" smtClean="0"/>
          </a:p>
          <a:p>
            <a:r>
              <a:rPr lang="en-US" altLang="zh-CN" dirty="0" smtClean="0"/>
              <a:t>(1)</a:t>
            </a:r>
            <a:r>
              <a:rPr lang="zh-CN" altLang="en-US" dirty="0" smtClean="0"/>
              <a:t>启动类加载器加载的类型在整个运行期间是不可能被卸载的</a:t>
            </a:r>
            <a:r>
              <a:rPr lang="en-US" altLang="zh-CN" dirty="0" smtClean="0"/>
              <a:t>(</a:t>
            </a:r>
            <a:r>
              <a:rPr lang="en-US" altLang="zh-CN" dirty="0" err="1" smtClean="0"/>
              <a:t>jvm</a:t>
            </a:r>
            <a:r>
              <a:rPr lang="zh-CN" altLang="en-US" dirty="0" smtClean="0"/>
              <a:t>和</a:t>
            </a:r>
            <a:r>
              <a:rPr lang="en-US" altLang="zh-CN" dirty="0" smtClean="0"/>
              <a:t>j1s</a:t>
            </a:r>
            <a:r>
              <a:rPr lang="zh-CN" altLang="en-US" dirty="0" smtClean="0"/>
              <a:t>规范</a:t>
            </a:r>
            <a:r>
              <a:rPr lang="en-US" altLang="zh-CN" dirty="0" smtClean="0"/>
              <a:t>)</a:t>
            </a:r>
            <a:endParaRPr lang="en-US" altLang="zh-CN" dirty="0" smtClean="0"/>
          </a:p>
          <a:p>
            <a:r>
              <a:rPr lang="en-US" altLang="zh-CN" dirty="0" smtClean="0"/>
              <a:t>(2)</a:t>
            </a:r>
            <a:r>
              <a:rPr lang="zh-CN" altLang="en-US" dirty="0" smtClean="0"/>
              <a:t>被系统类加载器和扩展类加载器加载的类型在运行期间不太可能被卸载，因为系统类加载器实例或者扩展类的实例基本上在整个运行期间总能直接或者间接的访问的到，其达到</a:t>
            </a:r>
            <a:r>
              <a:rPr lang="en-US" altLang="zh-CN" dirty="0" smtClean="0"/>
              <a:t>unreachable</a:t>
            </a:r>
            <a:r>
              <a:rPr lang="zh-CN" altLang="en-US" dirty="0" smtClean="0"/>
              <a:t>的可能性极小。</a:t>
            </a:r>
            <a:endParaRPr lang="en-US" altLang="zh-CN" dirty="0" smtClean="0"/>
          </a:p>
          <a:p>
            <a:r>
              <a:rPr lang="en-US" altLang="zh-CN" dirty="0" smtClean="0"/>
              <a:t>(3)</a:t>
            </a:r>
            <a:r>
              <a:rPr lang="zh-CN" altLang="en-US" dirty="0" smtClean="0"/>
              <a:t>被开发者自定义的类加载器实例加载的类型只有在很简单的上下文环境中才能被卸载，而且一般还要借助于强制调用虚拟机的垃圾收集功能才可以做到。可以预想，稍微复杂点的应用场景中</a:t>
            </a:r>
            <a:r>
              <a:rPr lang="en-US" altLang="zh-CN" dirty="0" smtClean="0"/>
              <a:t>(</a:t>
            </a:r>
            <a:r>
              <a:rPr lang="zh-CN" altLang="en-US" dirty="0" smtClean="0"/>
              <a:t>比如</a:t>
            </a:r>
            <a:r>
              <a:rPr lang="en-US" altLang="zh-CN" dirty="0" smtClean="0"/>
              <a:t>:</a:t>
            </a:r>
            <a:r>
              <a:rPr lang="zh-CN" altLang="en-US" dirty="0" smtClean="0"/>
              <a:t>很多时候用户在开发自定义类加载器实例的时候采用缓存的策略以提高系统性能</a:t>
            </a:r>
            <a:r>
              <a:rPr lang="en-US" altLang="zh-CN" dirty="0" smtClean="0"/>
              <a:t>)</a:t>
            </a:r>
            <a:r>
              <a:rPr lang="zh-CN" altLang="en-US" dirty="0" smtClean="0"/>
              <a:t>，被加载的类型在运行期间也是几乎不太可能被卸载的</a:t>
            </a:r>
            <a:r>
              <a:rPr lang="en-US" altLang="zh-CN" dirty="0" smtClean="0"/>
              <a:t>(</a:t>
            </a:r>
            <a:r>
              <a:rPr lang="zh-CN" altLang="en-US" dirty="0" smtClean="0"/>
              <a:t>至少卸载的时间是不确定的</a:t>
            </a:r>
            <a:r>
              <a:rPr lang="en-US" altLang="zh-CN" dirty="0" smtClean="0"/>
              <a:t>)</a:t>
            </a:r>
            <a:r>
              <a:rPr lang="zh-CN" altLang="en-US" dirty="0" smtClean="0"/>
              <a:t>。</a:t>
            </a:r>
            <a:endParaRPr lang="en-US" altLang="zh-CN" dirty="0" smtClean="0"/>
          </a:p>
          <a:p>
            <a:endParaRPr lang="en-US" altLang="zh-CN" dirty="0" smtClean="0"/>
          </a:p>
          <a:p>
            <a:r>
              <a:rPr lang="zh-CN" altLang="en-US" dirty="0" smtClean="0"/>
              <a:t>综合以上三点，一个已经加载的类型被卸载的几率很小至少被卸载的时间是不确定的。同时我们可以看的出来，开发者在开发代码时候，不应该对虛拟机的类型卸载做任何假设的前提下，来实现系统中的特定功能。</a:t>
            </a:r>
            <a:endParaRPr lang="zh-CN" altLang="en-US" dirty="0"/>
          </a:p>
        </p:txBody>
      </p:sp>
      <p:sp>
        <p:nvSpPr>
          <p:cNvPr id="4" name="灯片编号占位符 3"/>
          <p:cNvSpPr>
            <a:spLocks noGrp="1"/>
          </p:cNvSpPr>
          <p:nvPr>
            <p:ph type="sldNum" sz="quarter" idx="10"/>
          </p:nvPr>
        </p:nvSpPr>
        <p:spPr/>
        <p:txBody>
          <a:bodyPr/>
          <a:lstStyle/>
          <a:p>
            <a:fld id="{E6DA8A7F-2A38-4030-AA14-2B791C5FB5F7}"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DA8A7F-2A38-4030-AA14-2B791C5FB5F7}"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Thread.currentThread</a:t>
            </a:r>
            <a:r>
              <a:rPr lang="en-US" altLang="zh-CN" dirty="0" smtClean="0"/>
              <a:t>().</a:t>
            </a:r>
            <a:r>
              <a:rPr lang="en-US" altLang="zh-CN" dirty="0" err="1" smtClean="0"/>
              <a:t>setContextClassLoader</a:t>
            </a:r>
            <a:r>
              <a:rPr lang="en-US" altLang="zh-CN" dirty="0" smtClean="0"/>
              <a:t>(</a:t>
            </a:r>
            <a:r>
              <a:rPr lang="en-US" altLang="zh-CN" sz="1200" kern="1200" dirty="0" err="1" smtClean="0">
                <a:solidFill>
                  <a:schemeClr val="tx1"/>
                </a:solidFill>
                <a:effectLst/>
                <a:latin typeface="+mn-lt"/>
                <a:ea typeface="+mn-ea"/>
                <a:cs typeface="+mn-cs"/>
              </a:rPr>
              <a:t>this</a:t>
            </a:r>
            <a:r>
              <a:rPr lang="en-US" altLang="zh-CN" dirty="0" err="1" smtClean="0"/>
              <a:t>.loader</a:t>
            </a:r>
            <a:r>
              <a:rPr lang="en-US" altLang="zh-CN" dirty="0" smtClean="0"/>
              <a:t>)</a:t>
            </a:r>
            <a:r>
              <a:rPr lang="en-US"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dirty="0" smtClean="0"/>
              <a:t>双亲委派模型的第二次“被破坏”是由这个模型自身的缺陷导致的，双亲委派很好地解决了各个类加载器协作时基础类型的一</a:t>
            </a:r>
            <a:r>
              <a:rPr lang="en-US" altLang="zh-CN" dirty="0" smtClean="0"/>
              <a:t>-</a:t>
            </a:r>
            <a:r>
              <a:rPr lang="zh-CN" altLang="en-US" dirty="0" smtClean="0"/>
              <a:t>致性问题</a:t>
            </a:r>
            <a:r>
              <a:rPr lang="en-US" altLang="zh-CN" dirty="0" smtClean="0"/>
              <a:t>(</a:t>
            </a:r>
            <a:r>
              <a:rPr lang="zh-CN" altLang="en-US" dirty="0" smtClean="0"/>
              <a:t>越基础的类由越上层的加载器进行加载</a:t>
            </a:r>
            <a:r>
              <a:rPr lang="en-US" altLang="zh-CN" dirty="0" smtClean="0"/>
              <a:t>)</a:t>
            </a:r>
            <a:r>
              <a:rPr lang="zh-CN" altLang="en-US" dirty="0" smtClean="0"/>
              <a:t>，基础类型之所以被称为“基础”，是因为它们总是作为被用户代码继承、调用的</a:t>
            </a:r>
            <a:r>
              <a:rPr lang="en-US" altLang="zh-CN" dirty="0" smtClean="0"/>
              <a:t>API</a:t>
            </a:r>
            <a:r>
              <a:rPr lang="zh-CN" altLang="en-US" dirty="0" smtClean="0"/>
              <a:t>存在，但程序设计往往没有绝对不变的完美规则，</a:t>
            </a:r>
            <a:r>
              <a:rPr lang="zh-CN" altLang="en-US" b="1" dirty="0" smtClean="0">
                <a:solidFill>
                  <a:srgbClr val="FF0000"/>
                </a:solidFill>
              </a:rPr>
              <a:t>如果有基础类型又要调用回用户的代码</a:t>
            </a:r>
            <a:r>
              <a:rPr lang="zh-CN" altLang="en-US" dirty="0" smtClean="0"/>
              <a:t>，那该怎么办呢</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E6DA8A7F-2A38-4030-AA14-2B791C5FB5F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类文件结构有几个部分？</a:t>
            </a:r>
            <a:endParaRPr lang="en-US" altLang="zh-CN" sz="1200" b="0" i="0" kern="1200" dirty="0" smtClean="0">
              <a:solidFill>
                <a:schemeClr val="tx1"/>
              </a:solidFill>
              <a:effectLst/>
              <a:latin typeface="+mn-lt"/>
              <a:ea typeface="+mn-ea"/>
              <a:cs typeface="+mn-cs"/>
            </a:endParaRPr>
          </a:p>
          <a:p>
            <a:r>
              <a:rPr lang="zh-CN" altLang="en-US" dirty="0" smtClean="0"/>
              <a:t>魔数，版本号，常量池，访问标识，类相关索引信息，字段信息，方法信息，属性</a:t>
            </a:r>
            <a:endParaRPr lang="en-US" altLang="zh-CN" dirty="0" smtClean="0"/>
          </a:p>
          <a:p>
            <a:endParaRPr lang="en-US" altLang="zh-CN" dirty="0" smtClean="0"/>
          </a:p>
          <a:p>
            <a:r>
              <a:rPr lang="zh-CN" altLang="en-US" dirty="0" smtClean="0"/>
              <a:t>先来点开胃菜 </a:t>
            </a:r>
            <a:r>
              <a:rPr lang="en-US" altLang="zh-CN" smtClean="0"/>
              <a:t>01</a:t>
            </a:r>
            <a:endParaRPr lang="en-US" altLang="zh-CN" dirty="0" smtClean="0"/>
          </a:p>
        </p:txBody>
      </p:sp>
      <p:sp>
        <p:nvSpPr>
          <p:cNvPr id="4" name="灯片编号占位符 3"/>
          <p:cNvSpPr>
            <a:spLocks noGrp="1"/>
          </p:cNvSpPr>
          <p:nvPr>
            <p:ph type="sldNum" sz="quarter" idx="10"/>
          </p:nvPr>
        </p:nvSpPr>
        <p:spPr/>
        <p:txBody>
          <a:bodyPr/>
          <a:lstStyle/>
          <a:p>
            <a:fld id="{E6DA8A7F-2A38-4030-AA14-2B791C5FB5F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DA8A7F-2A38-4030-AA14-2B791C5FB5F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smtClean="0">
                <a:solidFill>
                  <a:schemeClr val="tx1"/>
                </a:solidFill>
                <a:effectLst/>
                <a:latin typeface="+mn-lt"/>
                <a:ea typeface="+mn-ea"/>
                <a:cs typeface="+mn-cs"/>
              </a:rPr>
              <a:t>目前，高版本的 </a:t>
            </a:r>
            <a:r>
              <a:rPr lang="en-US" altLang="zh-CN" sz="1200" b="1" i="0" kern="1200" dirty="0" smtClean="0">
                <a:solidFill>
                  <a:schemeClr val="tx1"/>
                </a:solidFill>
                <a:effectLst/>
                <a:latin typeface="+mn-lt"/>
                <a:ea typeface="+mn-ea"/>
                <a:cs typeface="+mn-cs"/>
              </a:rPr>
              <a:t>Java </a:t>
            </a:r>
            <a:r>
              <a:rPr lang="zh-CN" altLang="en-US" sz="1200" b="1" i="0" kern="1200" dirty="0" smtClean="0">
                <a:solidFill>
                  <a:schemeClr val="tx1"/>
                </a:solidFill>
                <a:effectLst/>
                <a:latin typeface="+mn-lt"/>
                <a:ea typeface="+mn-ea"/>
                <a:cs typeface="+mn-cs"/>
              </a:rPr>
              <a:t>虚拟机可以执行由低版本编译器生成的 </a:t>
            </a:r>
            <a:r>
              <a:rPr lang="en-US" altLang="zh-CN" sz="1200" b="1" i="0" kern="1200" dirty="0" smtClean="0">
                <a:solidFill>
                  <a:schemeClr val="tx1"/>
                </a:solidFill>
                <a:effectLst/>
                <a:latin typeface="+mn-lt"/>
                <a:ea typeface="+mn-ea"/>
                <a:cs typeface="+mn-cs"/>
              </a:rPr>
              <a:t>Class </a:t>
            </a:r>
            <a:r>
              <a:rPr lang="zh-CN" altLang="en-US" sz="1200" b="1" i="0" kern="1200" dirty="0" smtClean="0">
                <a:solidFill>
                  <a:schemeClr val="tx1"/>
                </a:solidFill>
                <a:effectLst/>
                <a:latin typeface="+mn-lt"/>
                <a:ea typeface="+mn-ea"/>
                <a:cs typeface="+mn-cs"/>
              </a:rPr>
              <a:t>文件，但是低版本的 </a:t>
            </a:r>
            <a:r>
              <a:rPr lang="en-US" altLang="zh-CN" sz="1200" b="1" i="0" kern="1200" dirty="0" smtClean="0">
                <a:solidFill>
                  <a:schemeClr val="tx1"/>
                </a:solidFill>
                <a:effectLst/>
                <a:latin typeface="+mn-lt"/>
                <a:ea typeface="+mn-ea"/>
                <a:cs typeface="+mn-cs"/>
              </a:rPr>
              <a:t>Java </a:t>
            </a:r>
            <a:r>
              <a:rPr lang="zh-CN" altLang="en-US" sz="1200" b="1" i="0" kern="1200" dirty="0" smtClean="0">
                <a:solidFill>
                  <a:schemeClr val="tx1"/>
                </a:solidFill>
                <a:effectLst/>
                <a:latin typeface="+mn-lt"/>
                <a:ea typeface="+mn-ea"/>
                <a:cs typeface="+mn-cs"/>
              </a:rPr>
              <a:t>虚拟机不能执行由高版本编译器生成的 </a:t>
            </a:r>
            <a:r>
              <a:rPr lang="en-US" altLang="zh-CN" sz="1200" b="1" i="0" kern="1200" dirty="0" smtClean="0">
                <a:solidFill>
                  <a:schemeClr val="tx1"/>
                </a:solidFill>
                <a:effectLst/>
                <a:latin typeface="+mn-lt"/>
                <a:ea typeface="+mn-ea"/>
                <a:cs typeface="+mn-cs"/>
              </a:rPr>
              <a:t>Class </a:t>
            </a:r>
            <a:r>
              <a:rPr lang="zh-CN" altLang="en-US" sz="1200" b="1" i="0" kern="1200" dirty="0" smtClean="0">
                <a:solidFill>
                  <a:schemeClr val="tx1"/>
                </a:solidFill>
                <a:effectLst/>
                <a:latin typeface="+mn-lt"/>
                <a:ea typeface="+mn-ea"/>
                <a:cs typeface="+mn-cs"/>
              </a:rPr>
              <a:t>文件。否则 </a:t>
            </a:r>
            <a:r>
              <a:rPr lang="en-US" altLang="zh-CN" sz="1200" b="1" i="0" kern="1200" dirty="0" smtClean="0">
                <a:solidFill>
                  <a:schemeClr val="tx1"/>
                </a:solidFill>
                <a:effectLst/>
                <a:latin typeface="+mn-lt"/>
                <a:ea typeface="+mn-ea"/>
                <a:cs typeface="+mn-cs"/>
              </a:rPr>
              <a:t>JVM </a:t>
            </a:r>
            <a:r>
              <a:rPr lang="zh-CN" altLang="en-US" sz="1200" b="1" i="0" kern="1200" dirty="0" smtClean="0">
                <a:solidFill>
                  <a:schemeClr val="tx1"/>
                </a:solidFill>
                <a:effectLst/>
                <a:latin typeface="+mn-lt"/>
                <a:ea typeface="+mn-ea"/>
                <a:cs typeface="+mn-cs"/>
              </a:rPr>
              <a:t>会抛出 </a:t>
            </a:r>
            <a:r>
              <a:rPr lang="en-US" altLang="zh-CN" sz="1200" b="1" i="0" kern="1200" dirty="0" err="1" smtClean="0">
                <a:solidFill>
                  <a:schemeClr val="tx1"/>
                </a:solidFill>
                <a:effectLst/>
                <a:latin typeface="+mn-lt"/>
                <a:ea typeface="+mn-ea"/>
                <a:cs typeface="+mn-cs"/>
              </a:rPr>
              <a:t>java.lang.UnsupportedClassVersionError</a:t>
            </a:r>
            <a:r>
              <a:rPr lang="en-US" altLang="zh-CN" sz="1200" b="1" i="0" kern="1200" dirty="0" smtClean="0">
                <a:solidFill>
                  <a:schemeClr val="tx1"/>
                </a:solidFill>
                <a:effectLst/>
                <a:latin typeface="+mn-lt"/>
                <a:ea typeface="+mn-ea"/>
                <a:cs typeface="+mn-cs"/>
              </a:rPr>
              <a:t> </a:t>
            </a:r>
            <a:r>
              <a:rPr lang="zh-CN" altLang="en-US" sz="1200" b="1" i="0" kern="1200" dirty="0" smtClean="0">
                <a:solidFill>
                  <a:schemeClr val="tx1"/>
                </a:solidFill>
                <a:effectLst/>
                <a:latin typeface="+mn-lt"/>
                <a:ea typeface="+mn-ea"/>
                <a:cs typeface="+mn-cs"/>
              </a:rPr>
              <a:t>异常</a:t>
            </a:r>
            <a:r>
              <a:rPr lang="en-US" altLang="zh-CN" sz="1200" b="1" i="0" kern="1200" dirty="0" smtClean="0">
                <a:solidFill>
                  <a:schemeClr val="tx1"/>
                </a:solidFill>
                <a:effectLst/>
                <a:latin typeface="+mn-lt"/>
                <a:ea typeface="+mn-ea"/>
                <a:cs typeface="+mn-cs"/>
              </a:rPr>
              <a:t>(</a:t>
            </a:r>
            <a:r>
              <a:rPr lang="zh-CN" altLang="en-US" sz="1200" b="1" i="0" kern="1200" dirty="0" smtClean="0">
                <a:solidFill>
                  <a:schemeClr val="tx1"/>
                </a:solidFill>
                <a:effectLst/>
                <a:latin typeface="+mn-lt"/>
                <a:ea typeface="+mn-ea"/>
                <a:cs typeface="+mn-cs"/>
              </a:rPr>
              <a:t>向下兼容</a:t>
            </a:r>
            <a:r>
              <a:rPr lang="en-US" altLang="zh-CN" sz="1200" b="1" i="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E6DA8A7F-2A38-4030-AA14-2B791C5FB5F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常量池是 </a:t>
            </a:r>
            <a:r>
              <a:rPr lang="en-US" altLang="zh-CN" sz="1200" b="0" i="0" kern="1200" dirty="0" smtClean="0">
                <a:solidFill>
                  <a:schemeClr val="tx1"/>
                </a:solidFill>
                <a:effectLst/>
                <a:latin typeface="+mn-lt"/>
                <a:ea typeface="+mn-ea"/>
                <a:cs typeface="+mn-cs"/>
              </a:rPr>
              <a:t>Class </a:t>
            </a:r>
            <a:r>
              <a:rPr lang="zh-CN" altLang="en-US" sz="1200" b="0" i="0" kern="1200" dirty="0" smtClean="0">
                <a:solidFill>
                  <a:schemeClr val="tx1"/>
                </a:solidFill>
                <a:effectLst/>
                <a:latin typeface="+mn-lt"/>
                <a:ea typeface="+mn-ea"/>
                <a:cs typeface="+mn-cs"/>
              </a:rPr>
              <a:t>文件中内容最为丰富的区域之一。常量池对于 </a:t>
            </a:r>
            <a:r>
              <a:rPr lang="en-US" altLang="zh-CN" sz="1200" b="0" i="0" kern="1200" dirty="0" smtClean="0">
                <a:solidFill>
                  <a:schemeClr val="tx1"/>
                </a:solidFill>
                <a:effectLst/>
                <a:latin typeface="+mn-lt"/>
                <a:ea typeface="+mn-ea"/>
                <a:cs typeface="+mn-cs"/>
              </a:rPr>
              <a:t>Class </a:t>
            </a:r>
            <a:r>
              <a:rPr lang="zh-CN" altLang="en-US" sz="1200" b="0" i="0" kern="1200" dirty="0" smtClean="0">
                <a:solidFill>
                  <a:schemeClr val="tx1"/>
                </a:solidFill>
                <a:effectLst/>
                <a:latin typeface="+mn-lt"/>
                <a:ea typeface="+mn-ea"/>
                <a:cs typeface="+mn-cs"/>
              </a:rPr>
              <a:t>文件中的字段和方法解析也有着至关重要的作用</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随着 </a:t>
            </a:r>
            <a:r>
              <a:rPr lang="en-US" altLang="zh-CN" sz="1200" b="0" i="0" kern="1200" dirty="0" smtClean="0">
                <a:solidFill>
                  <a:schemeClr val="tx1"/>
                </a:solidFill>
                <a:effectLst/>
                <a:latin typeface="+mn-lt"/>
                <a:ea typeface="+mn-ea"/>
                <a:cs typeface="+mn-cs"/>
              </a:rPr>
              <a:t>Java </a:t>
            </a:r>
            <a:r>
              <a:rPr lang="zh-CN" altLang="en-US" sz="1200" b="0" i="0" kern="1200" dirty="0" smtClean="0">
                <a:solidFill>
                  <a:schemeClr val="tx1"/>
                </a:solidFill>
                <a:effectLst/>
                <a:latin typeface="+mn-lt"/>
                <a:ea typeface="+mn-ea"/>
                <a:cs typeface="+mn-cs"/>
              </a:rPr>
              <a:t>虚拟机的不断发展，常量池的内容也日渐丰富，可以说，常量池是整个 </a:t>
            </a:r>
            <a:r>
              <a:rPr lang="en-US" altLang="zh-CN" sz="1200" b="0" i="0" kern="1200" dirty="0" smtClean="0">
                <a:solidFill>
                  <a:schemeClr val="tx1"/>
                </a:solidFill>
                <a:effectLst/>
                <a:latin typeface="+mn-lt"/>
                <a:ea typeface="+mn-ea"/>
                <a:cs typeface="+mn-cs"/>
              </a:rPr>
              <a:t>Class </a:t>
            </a:r>
            <a:r>
              <a:rPr lang="zh-CN" altLang="en-US" sz="1200" b="0" i="0" kern="1200" dirty="0" smtClean="0">
                <a:solidFill>
                  <a:schemeClr val="tx1"/>
                </a:solidFill>
                <a:effectLst/>
                <a:latin typeface="+mn-lt"/>
                <a:ea typeface="+mn-ea"/>
                <a:cs typeface="+mn-cs"/>
              </a:rPr>
              <a:t>文件的基石</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在版本号之后，紧跟着的是常量池的数量，以及若干个常量池表项</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常量池中常量的数量是不固定的，所以在常量池的入口需要放置一项 </a:t>
            </a:r>
            <a:r>
              <a:rPr lang="en-US" altLang="zh-CN" sz="1200" b="0" i="0" kern="1200" dirty="0" smtClean="0">
                <a:solidFill>
                  <a:schemeClr val="tx1"/>
                </a:solidFill>
                <a:effectLst/>
                <a:latin typeface="+mn-lt"/>
                <a:ea typeface="+mn-ea"/>
                <a:cs typeface="+mn-cs"/>
              </a:rPr>
              <a:t>u2 </a:t>
            </a:r>
            <a:r>
              <a:rPr lang="zh-CN" altLang="en-US" sz="1200" b="0" i="0" kern="1200" dirty="0" smtClean="0">
                <a:solidFill>
                  <a:schemeClr val="tx1"/>
                </a:solidFill>
                <a:effectLst/>
                <a:latin typeface="+mn-lt"/>
                <a:ea typeface="+mn-ea"/>
                <a:cs typeface="+mn-cs"/>
              </a:rPr>
              <a:t>类型的无符号数，代表常量池容量计数值</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constant_pool_count</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，与 </a:t>
            </a:r>
            <a:r>
              <a:rPr lang="en-US" altLang="zh-CN" sz="1200" b="0" i="0" kern="1200" dirty="0" smtClean="0">
                <a:solidFill>
                  <a:schemeClr val="tx1"/>
                </a:solidFill>
                <a:effectLst/>
                <a:latin typeface="+mn-lt"/>
                <a:ea typeface="+mn-ea"/>
                <a:cs typeface="+mn-cs"/>
              </a:rPr>
              <a:t>Java </a:t>
            </a:r>
            <a:r>
              <a:rPr lang="zh-CN" altLang="en-US" sz="1200" b="0" i="0" kern="1200" dirty="0" smtClean="0">
                <a:solidFill>
                  <a:schemeClr val="tx1"/>
                </a:solidFill>
                <a:effectLst/>
                <a:latin typeface="+mn-lt"/>
                <a:ea typeface="+mn-ea"/>
                <a:cs typeface="+mn-cs"/>
              </a:rPr>
              <a:t>中语言习惯不一样的是，这个容量计数是从</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而不是</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开始的</a:t>
            </a:r>
            <a:endParaRPr lang="zh-CN" altLang="en-US"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E6DA8A7F-2A38-4030-AA14-2B791C5FB5F7}"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br>
              <a:rPr lang="zh-CN" altLang="en-US" dirty="0" smtClean="0"/>
            </a:br>
            <a:r>
              <a:rPr lang="en-US" altLang="zh-CN" sz="1200" b="0" i="0" kern="1200" dirty="0" err="1" smtClean="0">
                <a:solidFill>
                  <a:schemeClr val="tx1"/>
                </a:solidFill>
                <a:effectLst/>
                <a:latin typeface="+mn-lt"/>
                <a:ea typeface="+mn-ea"/>
                <a:cs typeface="+mn-cs"/>
              </a:rPr>
              <a:t>LineNumberTable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属性是</a:t>
            </a:r>
            <a:r>
              <a:rPr lang="zh-CN" altLang="en-US" sz="1200" b="1" i="0" kern="1200" dirty="0" smtClean="0">
                <a:solidFill>
                  <a:schemeClr val="tx1"/>
                </a:solidFill>
                <a:effectLst/>
                <a:latin typeface="+mn-lt"/>
                <a:ea typeface="+mn-ea"/>
                <a:cs typeface="+mn-cs"/>
              </a:rPr>
              <a:t>用来描述 </a:t>
            </a:r>
            <a:r>
              <a:rPr lang="en-US" altLang="zh-CN" sz="1200" b="1" i="0" kern="1200" dirty="0" smtClean="0">
                <a:solidFill>
                  <a:schemeClr val="tx1"/>
                </a:solidFill>
                <a:effectLst/>
                <a:latin typeface="+mn-lt"/>
                <a:ea typeface="+mn-ea"/>
                <a:cs typeface="+mn-cs"/>
              </a:rPr>
              <a:t>Java </a:t>
            </a:r>
            <a:r>
              <a:rPr lang="zh-CN" altLang="en-US" sz="1200" b="1" i="0" kern="1200" dirty="0" smtClean="0">
                <a:solidFill>
                  <a:schemeClr val="tx1"/>
                </a:solidFill>
                <a:effectLst/>
                <a:latin typeface="+mn-lt"/>
                <a:ea typeface="+mn-ea"/>
                <a:cs typeface="+mn-cs"/>
              </a:rPr>
              <a:t>源码行号与字节码行号之间的对应关系</a:t>
            </a:r>
            <a:r>
              <a:rPr lang="zh-CN" altLang="en-US" sz="1200" b="0" i="0" kern="1200" dirty="0" smtClean="0">
                <a:solidFill>
                  <a:schemeClr val="tx1"/>
                </a:solidFill>
                <a:effectLst/>
                <a:latin typeface="+mn-lt"/>
                <a:ea typeface="+mn-ea"/>
                <a:cs typeface="+mn-cs"/>
              </a:rPr>
              <a:t>，这个属性可以用来在调试的时候定位代码执行的行数</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E6DA8A7F-2A38-4030-AA14-2B791C5FB5F7}"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Java </a:t>
            </a:r>
            <a:r>
              <a:rPr lang="zh-CN" altLang="en-US" dirty="0" smtClean="0"/>
              <a:t>虚拟机的指令由一个字节长度的、代表着某种特定操作含义的操作码</a:t>
            </a:r>
            <a:r>
              <a:rPr lang="en-US" altLang="zh-CN" dirty="0" smtClean="0"/>
              <a:t>(opcode)</a:t>
            </a:r>
            <a:r>
              <a:rPr lang="zh-CN" altLang="en-US" dirty="0" smtClean="0"/>
              <a:t>以及跟随其后的零至多个代表此操作所需参数的操作数</a:t>
            </a:r>
            <a:r>
              <a:rPr lang="en-US" altLang="zh-CN" dirty="0" smtClean="0"/>
              <a:t>(operand)</a:t>
            </a:r>
            <a:r>
              <a:rPr lang="zh-CN" altLang="en-US" dirty="0" smtClean="0"/>
              <a:t>所构成。虚拟机中许多指令并不包含操作数，只有一个操作码</a:t>
            </a:r>
            <a:endParaRPr lang="zh-CN" altLang="en-US" dirty="0"/>
          </a:p>
        </p:txBody>
      </p:sp>
      <p:sp>
        <p:nvSpPr>
          <p:cNvPr id="4" name="灯片编号占位符 3"/>
          <p:cNvSpPr>
            <a:spLocks noGrp="1"/>
          </p:cNvSpPr>
          <p:nvPr>
            <p:ph type="sldNum" sz="quarter" idx="10"/>
          </p:nvPr>
        </p:nvSpPr>
        <p:spPr/>
        <p:txBody>
          <a:bodyPr/>
          <a:lstStyle/>
          <a:p>
            <a:fld id="{E6DA8A7F-2A38-4030-AA14-2B791C5FB5F7}"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栈解决程序的运行问题，即程序如何执行，或者说如何处理数据。</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堆解决的是数据存储的问题，即数据怎么放，放哪里</a:t>
            </a:r>
            <a:endParaRPr lang="zh-CN" altLang="en-US" sz="1200" b="0" i="0" kern="1200" dirty="0" smtClean="0">
              <a:solidFill>
                <a:schemeClr val="tx1"/>
              </a:solidFill>
              <a:effectLst/>
              <a:latin typeface="+mn-lt"/>
              <a:ea typeface="+mn-ea"/>
              <a:cs typeface="+mn-cs"/>
            </a:endParaRPr>
          </a:p>
          <a:p>
            <a:endParaRPr lang="en-US" altLang="zh-CN" dirty="0" smtClean="0"/>
          </a:p>
          <a:p>
            <a:r>
              <a:rPr lang="zh-CN" altLang="en-US" sz="1200" b="0" i="0" kern="1200" dirty="0" smtClean="0">
                <a:solidFill>
                  <a:schemeClr val="tx1"/>
                </a:solidFill>
                <a:effectLst/>
                <a:latin typeface="+mn-lt"/>
                <a:ea typeface="+mn-ea"/>
                <a:cs typeface="+mn-cs"/>
              </a:rPr>
              <a:t>每个方法执行，伴随着进栈（入栈、压栈）</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执行结束后的出栈工作</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局部变量表所需的容量大小是在编译期确定下来的</a:t>
            </a:r>
            <a:r>
              <a:rPr lang="zh-CN" altLang="en-US" sz="1200" b="0" i="0" kern="1200" dirty="0" smtClean="0">
                <a:solidFill>
                  <a:schemeClr val="tx1"/>
                </a:solidFill>
                <a:effectLst/>
                <a:latin typeface="+mn-lt"/>
                <a:ea typeface="+mn-ea"/>
                <a:cs typeface="+mn-cs"/>
              </a:rPr>
              <a:t>，并保存在方法的 </a:t>
            </a:r>
            <a:r>
              <a:rPr lang="en-US" altLang="zh-CN" sz="1200" b="0" i="0" kern="1200" dirty="0" smtClean="0">
                <a:solidFill>
                  <a:schemeClr val="tx1"/>
                </a:solidFill>
                <a:effectLst/>
                <a:latin typeface="+mn-lt"/>
                <a:ea typeface="+mn-ea"/>
                <a:cs typeface="+mn-cs"/>
              </a:rPr>
              <a:t>Code </a:t>
            </a:r>
            <a:r>
              <a:rPr lang="zh-CN" altLang="en-US" sz="1200" b="0" i="0" kern="1200" dirty="0" smtClean="0">
                <a:solidFill>
                  <a:schemeClr val="tx1"/>
                </a:solidFill>
                <a:effectLst/>
                <a:latin typeface="+mn-lt"/>
                <a:ea typeface="+mn-ea"/>
                <a:cs typeface="+mn-cs"/>
              </a:rPr>
              <a:t>属性的 </a:t>
            </a:r>
            <a:r>
              <a:rPr lang="en-US" altLang="zh-CN" sz="1200" b="0" i="0" kern="1200" dirty="0" smtClean="0">
                <a:solidFill>
                  <a:schemeClr val="tx1"/>
                </a:solidFill>
                <a:effectLst/>
                <a:latin typeface="+mn-lt"/>
                <a:ea typeface="+mn-ea"/>
                <a:cs typeface="+mn-cs"/>
              </a:rPr>
              <a:t>Maximum Local Variables </a:t>
            </a:r>
            <a:r>
              <a:rPr lang="zh-CN" altLang="en-US" sz="1200" b="0" i="0" kern="1200" dirty="0" smtClean="0">
                <a:solidFill>
                  <a:schemeClr val="tx1"/>
                </a:solidFill>
                <a:effectLst/>
                <a:latin typeface="+mn-lt"/>
                <a:ea typeface="+mn-ea"/>
                <a:cs typeface="+mn-cs"/>
              </a:rPr>
              <a:t>数据项中。在方法运行期间是不会改变局部变量表的大小的。</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局部变量表，最基本的存储单元是 </a:t>
            </a:r>
            <a:r>
              <a:rPr lang="en-US" altLang="zh-CN" sz="1200" b="0" i="0" kern="1200" dirty="0" smtClean="0">
                <a:solidFill>
                  <a:schemeClr val="tx1"/>
                </a:solidFill>
                <a:effectLst/>
                <a:latin typeface="+mn-lt"/>
                <a:ea typeface="+mn-ea"/>
                <a:cs typeface="+mn-cs"/>
              </a:rPr>
              <a:t>Slot</a:t>
            </a:r>
            <a:r>
              <a:rPr lang="zh-CN" altLang="en-US" sz="1200" b="0" i="0" kern="1200" dirty="0" smtClean="0">
                <a:solidFill>
                  <a:schemeClr val="tx1"/>
                </a:solidFill>
                <a:effectLst/>
                <a:latin typeface="+mn-lt"/>
                <a:ea typeface="+mn-ea"/>
                <a:cs typeface="+mn-cs"/>
              </a:rPr>
              <a:t>（变量槽）局部变量表中存放编译期可知的各种基本数据类型（</a:t>
            </a:r>
            <a:r>
              <a:rPr lang="en-US" altLang="zh-CN" sz="1200" b="0" i="0" kern="1200" dirty="0" smtClean="0">
                <a:solidFill>
                  <a:schemeClr val="tx1"/>
                </a:solidFill>
                <a:effectLst/>
                <a:latin typeface="+mn-lt"/>
                <a:ea typeface="+mn-ea"/>
                <a:cs typeface="+mn-cs"/>
              </a:rPr>
              <a:t>8</a:t>
            </a:r>
            <a:r>
              <a:rPr lang="zh-CN" altLang="en-US" sz="1200" b="0" i="0" kern="1200" dirty="0" smtClean="0">
                <a:solidFill>
                  <a:schemeClr val="tx1"/>
                </a:solidFill>
                <a:effectLst/>
                <a:latin typeface="+mn-lt"/>
                <a:ea typeface="+mn-ea"/>
                <a:cs typeface="+mn-cs"/>
              </a:rPr>
              <a:t>种），引用类型（</a:t>
            </a:r>
            <a:r>
              <a:rPr lang="en-US" altLang="zh-CN" sz="1200" b="0" i="0" kern="1200" dirty="0" smtClean="0">
                <a:solidFill>
                  <a:schemeClr val="tx1"/>
                </a:solidFill>
                <a:effectLst/>
                <a:latin typeface="+mn-lt"/>
                <a:ea typeface="+mn-ea"/>
                <a:cs typeface="+mn-cs"/>
              </a:rPr>
              <a:t>reference</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returnAddress</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类型的变量。</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操作数栈，在方法执行过程中，根据字节码指令，往栈中写入数据或提取数据，即入栈（</a:t>
            </a:r>
            <a:r>
              <a:rPr lang="en-US" altLang="zh-CN" sz="1200" b="1" i="0" kern="1200" dirty="0" smtClean="0">
                <a:solidFill>
                  <a:schemeClr val="tx1"/>
                </a:solidFill>
                <a:effectLst/>
                <a:latin typeface="+mn-lt"/>
                <a:ea typeface="+mn-ea"/>
                <a:cs typeface="+mn-cs"/>
              </a:rPr>
              <a:t>push</a:t>
            </a:r>
            <a:r>
              <a:rPr lang="zh-CN" altLang="en-US" sz="1200" b="1" i="0" kern="1200" dirty="0" smtClean="0">
                <a:solidFill>
                  <a:schemeClr val="tx1"/>
                </a:solidFill>
                <a:effectLst/>
                <a:latin typeface="+mn-lt"/>
                <a:ea typeface="+mn-ea"/>
                <a:cs typeface="+mn-cs"/>
              </a:rPr>
              <a:t>）和 出栈（</a:t>
            </a:r>
            <a:r>
              <a:rPr lang="en-US" altLang="zh-CN" sz="1200" b="1" i="0" kern="1200" dirty="0" smtClean="0">
                <a:solidFill>
                  <a:schemeClr val="tx1"/>
                </a:solidFill>
                <a:effectLst/>
                <a:latin typeface="+mn-lt"/>
                <a:ea typeface="+mn-ea"/>
                <a:cs typeface="+mn-cs"/>
              </a:rPr>
              <a:t>pop</a:t>
            </a:r>
            <a:r>
              <a:rPr lang="zh-CN" altLang="en-US" sz="1200" b="1" i="0" kern="1200" dirty="0" smtClean="0">
                <a:solidFill>
                  <a:schemeClr val="tx1"/>
                </a:solidFill>
                <a:effectLst/>
                <a:latin typeface="+mn-lt"/>
                <a:ea typeface="+mn-ea"/>
                <a:cs typeface="+mn-cs"/>
              </a:rPr>
              <a:t>）</a:t>
            </a:r>
            <a:endParaRPr lang="en-US" altLang="zh-CN" sz="1200" b="1"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Java </a:t>
            </a:r>
            <a:r>
              <a:rPr lang="zh-CN" altLang="en-US" sz="1200" b="0" i="0" kern="1200" dirty="0" smtClean="0">
                <a:solidFill>
                  <a:schemeClr val="tx1"/>
                </a:solidFill>
                <a:effectLst/>
                <a:latin typeface="+mn-lt"/>
                <a:ea typeface="+mn-ea"/>
                <a:cs typeface="+mn-cs"/>
              </a:rPr>
              <a:t>虚拟机的</a:t>
            </a:r>
            <a:r>
              <a:rPr lang="zh-CN" altLang="en-US" sz="1200" b="1" i="0" kern="1200" dirty="0" smtClean="0">
                <a:solidFill>
                  <a:schemeClr val="tx1"/>
                </a:solidFill>
                <a:effectLst/>
                <a:latin typeface="+mn-lt"/>
                <a:ea typeface="+mn-ea"/>
                <a:cs typeface="+mn-cs"/>
              </a:rPr>
              <a:t>解释引擎是基于栈的执行引擎，其中的栈指的就是操作数栈</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方法正常退出时，</a:t>
            </a:r>
            <a:r>
              <a:rPr lang="zh-CN" altLang="en-US" sz="1200" b="1" i="0" kern="1200" dirty="0" smtClean="0">
                <a:solidFill>
                  <a:schemeClr val="tx1"/>
                </a:solidFill>
                <a:effectLst/>
                <a:latin typeface="+mn-lt"/>
                <a:ea typeface="+mn-ea"/>
                <a:cs typeface="+mn-cs"/>
              </a:rPr>
              <a:t>调用者的 </a:t>
            </a:r>
            <a:r>
              <a:rPr lang="en-US" altLang="zh-CN" sz="1200" b="1" i="0" kern="1200" dirty="0" smtClean="0">
                <a:solidFill>
                  <a:schemeClr val="tx1"/>
                </a:solidFill>
                <a:effectLst/>
                <a:latin typeface="+mn-lt"/>
                <a:ea typeface="+mn-ea"/>
                <a:cs typeface="+mn-cs"/>
              </a:rPr>
              <a:t>PC </a:t>
            </a:r>
            <a:r>
              <a:rPr lang="zh-CN" altLang="en-US" sz="1200" b="1" i="0" kern="1200" dirty="0" smtClean="0">
                <a:solidFill>
                  <a:schemeClr val="tx1"/>
                </a:solidFill>
                <a:effectLst/>
                <a:latin typeface="+mn-lt"/>
                <a:ea typeface="+mn-ea"/>
                <a:cs typeface="+mn-cs"/>
              </a:rPr>
              <a:t>计数器的值作为返回地址，即调用该方法的指令的下一条指令的地址</a:t>
            </a:r>
            <a:r>
              <a:rPr lang="zh-CN" altLang="en-US" sz="1200" b="0" i="0" kern="1200" dirty="0" smtClean="0">
                <a:solidFill>
                  <a:schemeClr val="tx1"/>
                </a:solidFill>
                <a:effectLst/>
                <a:latin typeface="+mn-lt"/>
                <a:ea typeface="+mn-ea"/>
                <a:cs typeface="+mn-cs"/>
              </a:rPr>
              <a:t>。而通过异常退出的，返回地址是要通过异常表来确定，栈帧中一般不会保存这部分信息。</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动态链接的作用就是为了将这些符号引用转换为调用方法的直接引用</a:t>
            </a:r>
            <a:endParaRPr lang="en-US" altLang="zh-CN" sz="1200" b="1" i="0" kern="1200" dirty="0" smtClean="0">
              <a:solidFill>
                <a:schemeClr val="tx1"/>
              </a:solidFill>
              <a:effectLst/>
              <a:latin typeface="+mn-lt"/>
              <a:ea typeface="+mn-ea"/>
              <a:cs typeface="+mn-cs"/>
            </a:endParaRPr>
          </a:p>
          <a:p>
            <a:endParaRPr lang="en-US" altLang="zh-CN" sz="1200" b="1"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为什么需要运行时常量池？</a:t>
            </a:r>
            <a:br>
              <a:rPr lang="zh-CN" altLang="en-US" dirty="0" smtClean="0"/>
            </a:br>
            <a:r>
              <a:rPr lang="zh-CN" altLang="en-US" sz="1200" b="0" i="0" kern="1200" dirty="0" smtClean="0">
                <a:solidFill>
                  <a:schemeClr val="tx1"/>
                </a:solidFill>
                <a:effectLst/>
                <a:latin typeface="+mn-lt"/>
                <a:ea typeface="+mn-ea"/>
                <a:cs typeface="+mn-cs"/>
              </a:rPr>
              <a:t>因为在不同的方法，都可能调用常量或者方法，所以只需要存储一份即可，节省了空间</a:t>
            </a:r>
            <a:br>
              <a:rPr lang="zh-CN" altLang="en-US" dirty="0" smtClean="0"/>
            </a:br>
            <a:r>
              <a:rPr lang="zh-CN" altLang="en-US" sz="1200" b="0" i="0" kern="1200" dirty="0" smtClean="0">
                <a:solidFill>
                  <a:schemeClr val="tx1"/>
                </a:solidFill>
                <a:effectLst/>
                <a:latin typeface="+mn-lt"/>
                <a:ea typeface="+mn-ea"/>
                <a:cs typeface="+mn-cs"/>
              </a:rPr>
              <a:t>常量池的作用，就是为了提供一些符号和常量，便于指令的识别</a:t>
            </a:r>
            <a:endParaRPr lang="zh-CN" altLang="en-US" sz="1200" b="0" i="0" kern="1200" dirty="0" smtClean="0">
              <a:solidFill>
                <a:schemeClr val="tx1"/>
              </a:solidFill>
              <a:effectLst/>
              <a:latin typeface="+mn-lt"/>
              <a:ea typeface="+mn-ea"/>
              <a:cs typeface="+mn-cs"/>
            </a:endParaRPr>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E6DA8A7F-2A38-4030-AA14-2B791C5FB5F7}"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说明：在这里，</a:t>
            </a:r>
            <a:r>
              <a:rPr lang="en-US" altLang="zh-CN" sz="1200" b="0" i="0" kern="1200" dirty="0" smtClean="0">
                <a:solidFill>
                  <a:schemeClr val="tx1"/>
                </a:solidFill>
                <a:effectLst/>
                <a:latin typeface="+mn-lt"/>
                <a:ea typeface="+mn-ea"/>
                <a:cs typeface="+mn-cs"/>
              </a:rPr>
              <a:t>x</a:t>
            </a:r>
            <a:r>
              <a:rPr lang="zh-CN" altLang="en-US" sz="1200" b="0" i="0" kern="1200" dirty="0" smtClean="0">
                <a:solidFill>
                  <a:schemeClr val="tx1"/>
                </a:solidFill>
                <a:effectLst/>
                <a:latin typeface="+mn-lt"/>
                <a:ea typeface="+mn-ea"/>
                <a:cs typeface="+mn-cs"/>
              </a:rPr>
              <a:t>的取值表示数据类型</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指令</a:t>
            </a:r>
            <a:r>
              <a:rPr lang="en-US" altLang="zh-CN" sz="1200" b="0" i="0" kern="1200" dirty="0" err="1" smtClean="0">
                <a:solidFill>
                  <a:schemeClr val="tx1"/>
                </a:solidFill>
                <a:effectLst/>
                <a:latin typeface="+mn-lt"/>
                <a:ea typeface="+mn-ea"/>
                <a:cs typeface="+mn-cs"/>
              </a:rPr>
              <a:t>xload_n</a:t>
            </a:r>
            <a:r>
              <a:rPr lang="zh-CN" altLang="en-US" sz="1200" b="0" i="0" kern="1200" dirty="0" smtClean="0">
                <a:solidFill>
                  <a:schemeClr val="tx1"/>
                </a:solidFill>
                <a:effectLst/>
                <a:latin typeface="+mn-lt"/>
                <a:ea typeface="+mn-ea"/>
                <a:cs typeface="+mn-cs"/>
              </a:rPr>
              <a:t>表示将第</a:t>
            </a:r>
            <a:r>
              <a:rPr lang="en-US" altLang="zh-CN" sz="1200" b="0" i="0" kern="1200" dirty="0" smtClean="0">
                <a:solidFill>
                  <a:schemeClr val="tx1"/>
                </a:solidFill>
                <a:effectLst/>
                <a:latin typeface="+mn-lt"/>
                <a:ea typeface="+mn-ea"/>
                <a:cs typeface="+mn-cs"/>
              </a:rPr>
              <a:t>n</a:t>
            </a:r>
            <a:r>
              <a:rPr lang="zh-CN" altLang="en-US" sz="1200" b="0" i="0" kern="1200" dirty="0" smtClean="0">
                <a:solidFill>
                  <a:schemeClr val="tx1"/>
                </a:solidFill>
                <a:effectLst/>
                <a:latin typeface="+mn-lt"/>
                <a:ea typeface="+mn-ea"/>
                <a:cs typeface="+mn-cs"/>
              </a:rPr>
              <a:t>个局部变量压入操作数栈，比如</a:t>
            </a:r>
            <a:r>
              <a:rPr lang="en-US" altLang="zh-CN" sz="1200" b="0" i="0" kern="1200" dirty="0" smtClean="0">
                <a:solidFill>
                  <a:schemeClr val="tx1"/>
                </a:solidFill>
                <a:effectLst/>
                <a:latin typeface="+mn-lt"/>
                <a:ea typeface="+mn-ea"/>
                <a:cs typeface="+mn-cs"/>
              </a:rPr>
              <a:t>iload_1</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fload_0</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aload_0</a:t>
            </a:r>
            <a:r>
              <a:rPr lang="zh-CN" altLang="en-US" sz="1200" b="0" i="0" kern="1200" dirty="0" smtClean="0">
                <a:solidFill>
                  <a:schemeClr val="tx1"/>
                </a:solidFill>
                <a:effectLst/>
                <a:latin typeface="+mn-lt"/>
                <a:ea typeface="+mn-ea"/>
                <a:cs typeface="+mn-cs"/>
              </a:rPr>
              <a:t>等指令。其中</a:t>
            </a:r>
            <a:r>
              <a:rPr lang="en-US" altLang="zh-CN" sz="1200" b="0" i="0" kern="1200" dirty="0" err="1" smtClean="0">
                <a:solidFill>
                  <a:schemeClr val="tx1"/>
                </a:solidFill>
                <a:effectLst/>
                <a:latin typeface="+mn-lt"/>
                <a:ea typeface="+mn-ea"/>
                <a:cs typeface="+mn-cs"/>
              </a:rPr>
              <a:t>aload_n</a:t>
            </a:r>
            <a:r>
              <a:rPr lang="zh-CN" altLang="en-US" sz="1200" b="0" i="0" kern="1200" dirty="0" smtClean="0">
                <a:solidFill>
                  <a:schemeClr val="tx1"/>
                </a:solidFill>
                <a:effectLst/>
                <a:latin typeface="+mn-lt"/>
                <a:ea typeface="+mn-ea"/>
                <a:cs typeface="+mn-cs"/>
              </a:rPr>
              <a:t>表示将一个对象引用压栈</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指令</a:t>
            </a:r>
            <a:r>
              <a:rPr lang="en-US" altLang="zh-CN" sz="1200" b="0" i="0" kern="1200" dirty="0" err="1" smtClean="0">
                <a:solidFill>
                  <a:schemeClr val="tx1"/>
                </a:solidFill>
                <a:effectLst/>
                <a:latin typeface="+mn-lt"/>
                <a:ea typeface="+mn-ea"/>
                <a:cs typeface="+mn-cs"/>
              </a:rPr>
              <a:t>xload</a:t>
            </a:r>
            <a:r>
              <a:rPr lang="zh-CN" altLang="en-US" sz="1200" b="0" i="0" kern="1200" dirty="0" smtClean="0">
                <a:solidFill>
                  <a:schemeClr val="tx1"/>
                </a:solidFill>
                <a:effectLst/>
                <a:latin typeface="+mn-lt"/>
                <a:ea typeface="+mn-ea"/>
                <a:cs typeface="+mn-cs"/>
              </a:rPr>
              <a:t>通过指定参数的形式，把局部变量压入操作数栈，当使用这个命令时，表示局部变量的数量可能超过了</a:t>
            </a: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个，比如指令</a:t>
            </a:r>
            <a:r>
              <a:rPr lang="en-US" altLang="zh-CN" sz="1200" b="0" i="0" kern="1200" dirty="0" err="1" smtClean="0">
                <a:solidFill>
                  <a:schemeClr val="tx1"/>
                </a:solidFill>
                <a:effectLst/>
                <a:latin typeface="+mn-lt"/>
                <a:ea typeface="+mn-ea"/>
                <a:cs typeface="+mn-cs"/>
              </a:rPr>
              <a:t>iload</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fload</a:t>
            </a:r>
            <a:r>
              <a:rPr lang="zh-CN" altLang="en-US" sz="1200" b="0" i="0" kern="1200" dirty="0" smtClean="0">
                <a:solidFill>
                  <a:schemeClr val="tx1"/>
                </a:solidFill>
                <a:effectLst/>
                <a:latin typeface="+mn-lt"/>
                <a:ea typeface="+mn-ea"/>
                <a:cs typeface="+mn-cs"/>
              </a:rPr>
              <a:t>等</a:t>
            </a:r>
            <a:endParaRPr lang="zh-CN" altLang="en-US" sz="1200" b="0" i="0" kern="1200" dirty="0" smtClean="0">
              <a:solidFill>
                <a:schemeClr val="tx1"/>
              </a:solidFill>
              <a:effectLst/>
              <a:latin typeface="+mn-lt"/>
              <a:ea typeface="+mn-ea"/>
              <a:cs typeface="+mn-cs"/>
            </a:endParaRPr>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E6DA8A7F-2A38-4030-AA14-2B791C5FB5F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kumimoji="1" lang="zh-CN" altLang="en-US"/>
              <a:t>单击此处编辑母版标题样式</a:t>
            </a:r>
            <a:endParaRPr kumimoji="1"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a:t>单击此处编辑母版副标题样式</a:t>
            </a:r>
            <a:endParaRPr kumimoji="1" lang="zh-CN" altLang="en-US"/>
          </a:p>
        </p:txBody>
      </p:sp>
      <p:sp>
        <p:nvSpPr>
          <p:cNvPr id="4" name="日期占位符 3"/>
          <p:cNvSpPr>
            <a:spLocks noGrp="1"/>
          </p:cNvSpPr>
          <p:nvPr>
            <p:ph type="dt" sz="half" idx="10"/>
          </p:nvPr>
        </p:nvSpPr>
        <p:spPr/>
        <p:txBody>
          <a:bodyPr/>
          <a:lstStyle/>
          <a:p>
            <a:fld id="{B6F75482-0B83-564D-AA70-CF8F26B6F715}"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E823F2A-6F67-EE43-AF23-E94C5C9B391C}" type="slidenum">
              <a:rPr kumimoji="1" lang="zh-CN" altLang="en-US" smtClean="0"/>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x-none"/>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x-none"/>
              <a:t>单击此处编辑母版文本样式</a:t>
            </a:r>
            <a:endParaRPr kumimoji="1" lang="zh-CN" altLang="x-none"/>
          </a:p>
          <a:p>
            <a:pPr lvl="1"/>
            <a:r>
              <a:rPr kumimoji="1" lang="zh-CN" altLang="x-none"/>
              <a:t>二级</a:t>
            </a:r>
            <a:endParaRPr kumimoji="1" lang="zh-CN" altLang="x-none"/>
          </a:p>
          <a:p>
            <a:pPr lvl="2"/>
            <a:r>
              <a:rPr kumimoji="1" lang="zh-CN" altLang="x-none"/>
              <a:t>三级</a:t>
            </a:r>
            <a:endParaRPr kumimoji="1" lang="zh-CN" altLang="x-none"/>
          </a:p>
          <a:p>
            <a:pPr lvl="3"/>
            <a:r>
              <a:rPr kumimoji="1" lang="zh-CN" altLang="x-none"/>
              <a:t>四级</a:t>
            </a:r>
            <a:endParaRPr kumimoji="1" lang="zh-CN" altLang="x-none"/>
          </a:p>
          <a:p>
            <a:pPr lvl="4"/>
            <a:r>
              <a:rPr kumimoji="1" lang="zh-CN" altLang="x-none"/>
              <a:t>五级</a:t>
            </a:r>
            <a:endParaRPr kumimoji="1" lang="zh-CN" altLang="en-US"/>
          </a:p>
        </p:txBody>
      </p:sp>
      <p:sp>
        <p:nvSpPr>
          <p:cNvPr id="4" name="日期占位符 3"/>
          <p:cNvSpPr>
            <a:spLocks noGrp="1"/>
          </p:cNvSpPr>
          <p:nvPr>
            <p:ph type="dt" sz="half" idx="10"/>
          </p:nvPr>
        </p:nvSpPr>
        <p:spPr/>
        <p:txBody>
          <a:bodyPr/>
          <a:lstStyle/>
          <a:p>
            <a:fld id="{B6F75482-0B83-564D-AA70-CF8F26B6F715}"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E823F2A-6F67-EE43-AF23-E94C5C9B391C}"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x-none"/>
              <a:t>单击此处编辑母版标题样式</a:t>
            </a:r>
            <a:endParaRPr kumimoji="1" lang="zh-CN" altLang="en-US"/>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x-none"/>
              <a:t>单击此处编辑母版文本样式</a:t>
            </a:r>
            <a:endParaRPr kumimoji="1" lang="zh-CN" altLang="x-none"/>
          </a:p>
          <a:p>
            <a:pPr lvl="1"/>
            <a:r>
              <a:rPr kumimoji="1" lang="zh-CN" altLang="x-none"/>
              <a:t>二级</a:t>
            </a:r>
            <a:endParaRPr kumimoji="1" lang="zh-CN" altLang="x-none"/>
          </a:p>
          <a:p>
            <a:pPr lvl="2"/>
            <a:r>
              <a:rPr kumimoji="1" lang="zh-CN" altLang="x-none"/>
              <a:t>三级</a:t>
            </a:r>
            <a:endParaRPr kumimoji="1" lang="zh-CN" altLang="x-none"/>
          </a:p>
          <a:p>
            <a:pPr lvl="3"/>
            <a:r>
              <a:rPr kumimoji="1" lang="zh-CN" altLang="x-none"/>
              <a:t>四级</a:t>
            </a:r>
            <a:endParaRPr kumimoji="1" lang="zh-CN" altLang="x-none"/>
          </a:p>
          <a:p>
            <a:pPr lvl="4"/>
            <a:r>
              <a:rPr kumimoji="1" lang="zh-CN" altLang="x-none"/>
              <a:t>五级</a:t>
            </a:r>
            <a:endParaRPr kumimoji="1" lang="zh-CN" altLang="en-US"/>
          </a:p>
        </p:txBody>
      </p:sp>
      <p:sp>
        <p:nvSpPr>
          <p:cNvPr id="4" name="日期占位符 3"/>
          <p:cNvSpPr>
            <a:spLocks noGrp="1"/>
          </p:cNvSpPr>
          <p:nvPr>
            <p:ph type="dt" sz="half" idx="10"/>
          </p:nvPr>
        </p:nvSpPr>
        <p:spPr/>
        <p:txBody>
          <a:bodyPr/>
          <a:lstStyle/>
          <a:p>
            <a:fld id="{B6F75482-0B83-564D-AA70-CF8F26B6F715}"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E823F2A-6F67-EE43-AF23-E94C5C9B391C}" type="slidenum">
              <a:rPr kumimoji="1" lang="zh-CN" altLang="en-US" smtClean="0"/>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x-none"/>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x-none"/>
              <a:t>单击此处编辑母版文本样式</a:t>
            </a:r>
            <a:endParaRPr kumimoji="1" lang="zh-CN" altLang="x-none"/>
          </a:p>
          <a:p>
            <a:pPr lvl="1"/>
            <a:r>
              <a:rPr kumimoji="1" lang="zh-CN" altLang="x-none"/>
              <a:t>二级</a:t>
            </a:r>
            <a:endParaRPr kumimoji="1" lang="zh-CN" altLang="x-none"/>
          </a:p>
          <a:p>
            <a:pPr lvl="2"/>
            <a:r>
              <a:rPr kumimoji="1" lang="zh-CN" altLang="x-none"/>
              <a:t>三级</a:t>
            </a:r>
            <a:endParaRPr kumimoji="1" lang="zh-CN" altLang="x-none"/>
          </a:p>
          <a:p>
            <a:pPr lvl="3"/>
            <a:r>
              <a:rPr kumimoji="1" lang="zh-CN" altLang="x-none"/>
              <a:t>四级</a:t>
            </a:r>
            <a:endParaRPr kumimoji="1" lang="zh-CN" altLang="x-none"/>
          </a:p>
          <a:p>
            <a:pPr lvl="4"/>
            <a:r>
              <a:rPr kumimoji="1" lang="zh-CN" altLang="x-none"/>
              <a:t>五级</a:t>
            </a:r>
            <a:endParaRPr kumimoji="1" lang="zh-CN" altLang="en-US"/>
          </a:p>
        </p:txBody>
      </p:sp>
      <p:sp>
        <p:nvSpPr>
          <p:cNvPr id="4" name="日期占位符 3"/>
          <p:cNvSpPr>
            <a:spLocks noGrp="1"/>
          </p:cNvSpPr>
          <p:nvPr>
            <p:ph type="dt" sz="half" idx="10"/>
          </p:nvPr>
        </p:nvSpPr>
        <p:spPr/>
        <p:txBody>
          <a:bodyPr/>
          <a:lstStyle/>
          <a:p>
            <a:fld id="{B6F75482-0B83-564D-AA70-CF8F26B6F715}"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E823F2A-6F67-EE43-AF23-E94C5C9B391C}" type="slidenum">
              <a:rPr kumimoji="1" lang="zh-CN" altLang="en-US" smtClean="0"/>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x-none"/>
              <a:t>单击此处编辑母版标题样式</a:t>
            </a:r>
            <a:endParaRPr kumimoji="1"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x-none"/>
              <a:t>单击此处编辑母版文本样式</a:t>
            </a:r>
            <a:endParaRPr kumimoji="1" lang="zh-CN" altLang="x-none"/>
          </a:p>
        </p:txBody>
      </p:sp>
      <p:sp>
        <p:nvSpPr>
          <p:cNvPr id="4" name="日期占位符 3"/>
          <p:cNvSpPr>
            <a:spLocks noGrp="1"/>
          </p:cNvSpPr>
          <p:nvPr>
            <p:ph type="dt" sz="half" idx="10"/>
          </p:nvPr>
        </p:nvSpPr>
        <p:spPr/>
        <p:txBody>
          <a:bodyPr/>
          <a:lstStyle/>
          <a:p>
            <a:fld id="{B6F75482-0B83-564D-AA70-CF8F26B6F715}"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E823F2A-6F67-EE43-AF23-E94C5C9B391C}" type="slidenum">
              <a:rPr kumimoji="1" lang="zh-CN" altLang="en-US" smtClean="0"/>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x-none"/>
              <a:t>单击此处编辑母版标题样式</a:t>
            </a:r>
            <a:endParaRPr kumimoji="1"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x-none"/>
              <a:t>单击此处编辑母版文本样式</a:t>
            </a:r>
            <a:endParaRPr kumimoji="1" lang="zh-CN" altLang="x-none"/>
          </a:p>
          <a:p>
            <a:pPr lvl="1"/>
            <a:r>
              <a:rPr kumimoji="1" lang="zh-CN" altLang="x-none"/>
              <a:t>二级</a:t>
            </a:r>
            <a:endParaRPr kumimoji="1" lang="zh-CN" altLang="x-none"/>
          </a:p>
          <a:p>
            <a:pPr lvl="2"/>
            <a:r>
              <a:rPr kumimoji="1" lang="zh-CN" altLang="x-none"/>
              <a:t>三级</a:t>
            </a:r>
            <a:endParaRPr kumimoji="1" lang="zh-CN" altLang="x-none"/>
          </a:p>
          <a:p>
            <a:pPr lvl="3"/>
            <a:r>
              <a:rPr kumimoji="1" lang="zh-CN" altLang="x-none"/>
              <a:t>四级</a:t>
            </a:r>
            <a:endParaRPr kumimoji="1" lang="zh-CN" altLang="x-none"/>
          </a:p>
          <a:p>
            <a:pPr lvl="4"/>
            <a:r>
              <a:rPr kumimoji="1" lang="zh-CN" altLang="x-none"/>
              <a:t>五级</a:t>
            </a:r>
            <a:endParaRPr kumimoji="1"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x-none"/>
              <a:t>单击此处编辑母版文本样式</a:t>
            </a:r>
            <a:endParaRPr kumimoji="1" lang="zh-CN" altLang="x-none"/>
          </a:p>
          <a:p>
            <a:pPr lvl="1"/>
            <a:r>
              <a:rPr kumimoji="1" lang="zh-CN" altLang="x-none"/>
              <a:t>二级</a:t>
            </a:r>
            <a:endParaRPr kumimoji="1" lang="zh-CN" altLang="x-none"/>
          </a:p>
          <a:p>
            <a:pPr lvl="2"/>
            <a:r>
              <a:rPr kumimoji="1" lang="zh-CN" altLang="x-none"/>
              <a:t>三级</a:t>
            </a:r>
            <a:endParaRPr kumimoji="1" lang="zh-CN" altLang="x-none"/>
          </a:p>
          <a:p>
            <a:pPr lvl="3"/>
            <a:r>
              <a:rPr kumimoji="1" lang="zh-CN" altLang="x-none"/>
              <a:t>四级</a:t>
            </a:r>
            <a:endParaRPr kumimoji="1" lang="zh-CN" altLang="x-none"/>
          </a:p>
          <a:p>
            <a:pPr lvl="4"/>
            <a:r>
              <a:rPr kumimoji="1" lang="zh-CN" altLang="x-none"/>
              <a:t>五级</a:t>
            </a:r>
            <a:endParaRPr kumimoji="1" lang="zh-CN" altLang="en-US"/>
          </a:p>
        </p:txBody>
      </p:sp>
      <p:sp>
        <p:nvSpPr>
          <p:cNvPr id="5" name="日期占位符 4"/>
          <p:cNvSpPr>
            <a:spLocks noGrp="1"/>
          </p:cNvSpPr>
          <p:nvPr>
            <p:ph type="dt" sz="half" idx="10"/>
          </p:nvPr>
        </p:nvSpPr>
        <p:spPr/>
        <p:txBody>
          <a:bodyPr/>
          <a:lstStyle/>
          <a:p>
            <a:fld id="{B6F75482-0B83-564D-AA70-CF8F26B6F715}"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6E823F2A-6F67-EE43-AF23-E94C5C9B391C}" type="slidenum">
              <a:rPr kumimoji="1" lang="zh-CN" altLang="en-US" smtClean="0"/>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x-none"/>
              <a:t>单击此处编辑母版标题样式</a:t>
            </a:r>
            <a:endParaRPr kumimoji="1"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x-none"/>
              <a:t>单击此处编辑母版文本样式</a:t>
            </a:r>
            <a:endParaRPr kumimoji="1" lang="zh-CN" altLang="x-none"/>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x-none"/>
              <a:t>单击此处编辑母版文本样式</a:t>
            </a:r>
            <a:endParaRPr kumimoji="1" lang="zh-CN" altLang="x-none"/>
          </a:p>
          <a:p>
            <a:pPr lvl="1"/>
            <a:r>
              <a:rPr kumimoji="1" lang="zh-CN" altLang="x-none"/>
              <a:t>二级</a:t>
            </a:r>
            <a:endParaRPr kumimoji="1" lang="zh-CN" altLang="x-none"/>
          </a:p>
          <a:p>
            <a:pPr lvl="2"/>
            <a:r>
              <a:rPr kumimoji="1" lang="zh-CN" altLang="x-none"/>
              <a:t>三级</a:t>
            </a:r>
            <a:endParaRPr kumimoji="1" lang="zh-CN" altLang="x-none"/>
          </a:p>
          <a:p>
            <a:pPr lvl="3"/>
            <a:r>
              <a:rPr kumimoji="1" lang="zh-CN" altLang="x-none"/>
              <a:t>四级</a:t>
            </a:r>
            <a:endParaRPr kumimoji="1" lang="zh-CN" altLang="x-none"/>
          </a:p>
          <a:p>
            <a:pPr lvl="4"/>
            <a:r>
              <a:rPr kumimoji="1" lang="zh-CN" altLang="x-none"/>
              <a:t>五级</a:t>
            </a:r>
            <a:endParaRPr kumimoji="1"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x-none"/>
              <a:t>单击此处编辑母版文本样式</a:t>
            </a:r>
            <a:endParaRPr kumimoji="1" lang="zh-CN" altLang="x-none"/>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x-none"/>
              <a:t>单击此处编辑母版文本样式</a:t>
            </a:r>
            <a:endParaRPr kumimoji="1" lang="zh-CN" altLang="x-none"/>
          </a:p>
          <a:p>
            <a:pPr lvl="1"/>
            <a:r>
              <a:rPr kumimoji="1" lang="zh-CN" altLang="x-none"/>
              <a:t>二级</a:t>
            </a:r>
            <a:endParaRPr kumimoji="1" lang="zh-CN" altLang="x-none"/>
          </a:p>
          <a:p>
            <a:pPr lvl="2"/>
            <a:r>
              <a:rPr kumimoji="1" lang="zh-CN" altLang="x-none"/>
              <a:t>三级</a:t>
            </a:r>
            <a:endParaRPr kumimoji="1" lang="zh-CN" altLang="x-none"/>
          </a:p>
          <a:p>
            <a:pPr lvl="3"/>
            <a:r>
              <a:rPr kumimoji="1" lang="zh-CN" altLang="x-none"/>
              <a:t>四级</a:t>
            </a:r>
            <a:endParaRPr kumimoji="1" lang="zh-CN" altLang="x-none"/>
          </a:p>
          <a:p>
            <a:pPr lvl="4"/>
            <a:r>
              <a:rPr kumimoji="1" lang="zh-CN" altLang="x-none"/>
              <a:t>五级</a:t>
            </a:r>
            <a:endParaRPr kumimoji="1" lang="zh-CN" altLang="en-US"/>
          </a:p>
        </p:txBody>
      </p:sp>
      <p:sp>
        <p:nvSpPr>
          <p:cNvPr id="7" name="日期占位符 6"/>
          <p:cNvSpPr>
            <a:spLocks noGrp="1"/>
          </p:cNvSpPr>
          <p:nvPr>
            <p:ph type="dt" sz="half" idx="10"/>
          </p:nvPr>
        </p:nvSpPr>
        <p:spPr/>
        <p:txBody>
          <a:bodyPr/>
          <a:lstStyle/>
          <a:p>
            <a:fld id="{B6F75482-0B83-564D-AA70-CF8F26B6F715}" type="datetimeFigureOut">
              <a:rPr kumimoji="1" lang="zh-CN" altLang="en-US" smtClean="0"/>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6E823F2A-6F67-EE43-AF23-E94C5C9B391C}" type="slidenum">
              <a:rPr kumimoji="1" lang="zh-CN" altLang="en-US" smtClean="0"/>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x-none"/>
              <a:t>单击此处编辑母版标题样式</a:t>
            </a:r>
            <a:endParaRPr kumimoji="1" lang="zh-CN" altLang="en-US"/>
          </a:p>
        </p:txBody>
      </p:sp>
      <p:sp>
        <p:nvSpPr>
          <p:cNvPr id="3" name="日期占位符 2"/>
          <p:cNvSpPr>
            <a:spLocks noGrp="1"/>
          </p:cNvSpPr>
          <p:nvPr>
            <p:ph type="dt" sz="half" idx="10"/>
          </p:nvPr>
        </p:nvSpPr>
        <p:spPr/>
        <p:txBody>
          <a:bodyPr/>
          <a:lstStyle/>
          <a:p>
            <a:fld id="{B6F75482-0B83-564D-AA70-CF8F26B6F715}" type="datetimeFigureOut">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6E823F2A-6F67-EE43-AF23-E94C5C9B391C}" type="slidenum">
              <a:rPr kumimoji="1" lang="zh-CN" altLang="en-US" smtClean="0"/>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6F75482-0B83-564D-AA70-CF8F26B6F715}"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6E823F2A-6F67-EE43-AF23-E94C5C9B391C}"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x-none"/>
              <a:t>单击此处编辑母版标题样式</a:t>
            </a:r>
            <a:endParaRPr kumimoji="1"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x-none"/>
              <a:t>单击此处编辑母版文本样式</a:t>
            </a:r>
            <a:endParaRPr kumimoji="1" lang="zh-CN" altLang="x-none"/>
          </a:p>
          <a:p>
            <a:pPr lvl="1"/>
            <a:r>
              <a:rPr kumimoji="1" lang="zh-CN" altLang="x-none"/>
              <a:t>二级</a:t>
            </a:r>
            <a:endParaRPr kumimoji="1" lang="zh-CN" altLang="x-none"/>
          </a:p>
          <a:p>
            <a:pPr lvl="2"/>
            <a:r>
              <a:rPr kumimoji="1" lang="zh-CN" altLang="x-none"/>
              <a:t>三级</a:t>
            </a:r>
            <a:endParaRPr kumimoji="1" lang="zh-CN" altLang="x-none"/>
          </a:p>
          <a:p>
            <a:pPr lvl="3"/>
            <a:r>
              <a:rPr kumimoji="1" lang="zh-CN" altLang="x-none"/>
              <a:t>四级</a:t>
            </a:r>
            <a:endParaRPr kumimoji="1" lang="zh-CN" altLang="x-none"/>
          </a:p>
          <a:p>
            <a:pPr lvl="4"/>
            <a:r>
              <a:rPr kumimoji="1" lang="zh-CN" altLang="x-none"/>
              <a:t>五级</a:t>
            </a:r>
            <a:endParaRPr kumimoji="1"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x-none"/>
              <a:t>单击此处编辑母版文本样式</a:t>
            </a:r>
            <a:endParaRPr kumimoji="1" lang="zh-CN" altLang="x-none"/>
          </a:p>
        </p:txBody>
      </p:sp>
      <p:sp>
        <p:nvSpPr>
          <p:cNvPr id="5" name="日期占位符 4"/>
          <p:cNvSpPr>
            <a:spLocks noGrp="1"/>
          </p:cNvSpPr>
          <p:nvPr>
            <p:ph type="dt" sz="half" idx="10"/>
          </p:nvPr>
        </p:nvSpPr>
        <p:spPr/>
        <p:txBody>
          <a:bodyPr/>
          <a:lstStyle/>
          <a:p>
            <a:fld id="{B6F75482-0B83-564D-AA70-CF8F26B6F715}"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6E823F2A-6F67-EE43-AF23-E94C5C9B391C}"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x-none"/>
              <a:t>单击此处编辑母版标题样式</a:t>
            </a:r>
            <a:endParaRPr kumimoji="1"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x-none"/>
              <a:t>单击此处编辑母版文本样式</a:t>
            </a:r>
            <a:endParaRPr kumimoji="1" lang="zh-CN" altLang="x-none"/>
          </a:p>
        </p:txBody>
      </p:sp>
      <p:sp>
        <p:nvSpPr>
          <p:cNvPr id="5" name="日期占位符 4"/>
          <p:cNvSpPr>
            <a:spLocks noGrp="1"/>
          </p:cNvSpPr>
          <p:nvPr>
            <p:ph type="dt" sz="half" idx="10"/>
          </p:nvPr>
        </p:nvSpPr>
        <p:spPr/>
        <p:txBody>
          <a:bodyPr/>
          <a:lstStyle/>
          <a:p>
            <a:fld id="{B6F75482-0B83-564D-AA70-CF8F26B6F715}"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6E823F2A-6F67-EE43-AF23-E94C5C9B391C}"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F75482-0B83-564D-AA70-CF8F26B6F715}" type="datetimeFigureOut">
              <a:rPr kumimoji="1" lang="zh-CN" altLang="en-US" smtClean="0"/>
            </a:fld>
            <a:endParaRPr kumimoji="1"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823F2A-6F67-EE43-AF23-E94C5C9B391C}"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7.xml"/><Relationship Id="rId2" Type="http://schemas.openxmlformats.org/officeDocument/2006/relationships/image" Target="../media/image16.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7.png"/><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7.xml"/><Relationship Id="rId2" Type="http://schemas.openxmlformats.org/officeDocument/2006/relationships/image" Target="../media/image18.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9.png"/><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7.xml"/><Relationship Id="rId2" Type="http://schemas.openxmlformats.org/officeDocument/2006/relationships/image" Target="../media/image20.png"/><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7.xml"/><Relationship Id="rId2" Type="http://schemas.openxmlformats.org/officeDocument/2006/relationships/image" Target="../media/image21.png"/><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2.png"/><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7.xml"/><Relationship Id="rId2" Type="http://schemas.openxmlformats.org/officeDocument/2006/relationships/image" Target="../media/image23.png"/><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5.png"/><Relationship Id="rId1" Type="http://schemas.openxmlformats.org/officeDocument/2006/relationships/image" Target="../media/image24.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7.xml"/><Relationship Id="rId2" Type="http://schemas.openxmlformats.org/officeDocument/2006/relationships/image" Target="../media/image26.png"/><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7.xml"/><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7.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7.xml"/><Relationship Id="rId2" Type="http://schemas.openxmlformats.org/officeDocument/2006/relationships/image" Target="../media/image15.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email"/>
          <a:stretch>
            <a:fillRect/>
          </a:stretch>
        </p:blipFill>
        <p:spPr>
          <a:xfrm>
            <a:off x="714" y="0"/>
            <a:ext cx="9142571" cy="6858000"/>
          </a:xfrm>
          <a:prstGeom prst="rect">
            <a:avLst/>
          </a:prstGeom>
        </p:spPr>
      </p:pic>
      <p:sp>
        <p:nvSpPr>
          <p:cNvPr id="5" name="文本框 4"/>
          <p:cNvSpPr txBox="1"/>
          <p:nvPr/>
        </p:nvSpPr>
        <p:spPr>
          <a:xfrm>
            <a:off x="2223754" y="3547593"/>
            <a:ext cx="1261884" cy="307777"/>
          </a:xfrm>
          <a:prstGeom prst="rect">
            <a:avLst/>
          </a:prstGeom>
          <a:noFill/>
        </p:spPr>
        <p:txBody>
          <a:bodyPr wrap="none" rtlCol="0">
            <a:spAutoFit/>
          </a:bodyPr>
          <a:lstStyle/>
          <a:p>
            <a:pPr>
              <a:spcBef>
                <a:spcPts val="600"/>
              </a:spcBef>
            </a:pPr>
            <a:r>
              <a:rPr kumimoji="1" lang="zh-CN" altLang="en-US" sz="1400" dirty="0">
                <a:solidFill>
                  <a:schemeClr val="bg1"/>
                </a:solidFill>
                <a:latin typeface="微软雅黑" panose="020B0503020204020204" charset="-122"/>
                <a:ea typeface="微软雅黑" panose="020B0503020204020204" charset="-122"/>
                <a:cs typeface="YaHei IKEA"/>
              </a:rPr>
              <a:t>作者</a:t>
            </a:r>
            <a:r>
              <a:rPr lang="zh-CN" altLang="en-US" sz="1400" dirty="0" smtClean="0">
                <a:solidFill>
                  <a:schemeClr val="bg1"/>
                </a:solidFill>
                <a:latin typeface="黑体" panose="02010609060101010101" charset="-122"/>
                <a:ea typeface="黑体" panose="02010609060101010101" charset="-122"/>
              </a:rPr>
              <a:t>：何林鸿</a:t>
            </a:r>
            <a:endParaRPr lang="zh-CN" altLang="en-US" sz="1400" dirty="0">
              <a:solidFill>
                <a:schemeClr val="bg1"/>
              </a:solidFill>
              <a:latin typeface="黑体" panose="02010609060101010101" charset="-122"/>
              <a:ea typeface="黑体" panose="02010609060101010101" charset="-122"/>
            </a:endParaRPr>
          </a:p>
        </p:txBody>
      </p:sp>
      <p:sp>
        <p:nvSpPr>
          <p:cNvPr id="7" name="文本框 6"/>
          <p:cNvSpPr txBox="1"/>
          <p:nvPr/>
        </p:nvSpPr>
        <p:spPr>
          <a:xfrm>
            <a:off x="2268410" y="1286726"/>
            <a:ext cx="6787483" cy="584775"/>
          </a:xfrm>
          <a:prstGeom prst="rect">
            <a:avLst/>
          </a:prstGeom>
          <a:noFill/>
        </p:spPr>
        <p:txBody>
          <a:bodyPr wrap="square" rtlCol="0">
            <a:spAutoFit/>
          </a:bodyPr>
          <a:lstStyle/>
          <a:p>
            <a:r>
              <a:rPr kumimoji="1" lang="zh-CN" altLang="en-US" sz="3200" b="1" dirty="0" smtClean="0">
                <a:solidFill>
                  <a:schemeClr val="bg1"/>
                </a:solidFill>
                <a:latin typeface="微软雅黑" panose="020B0503020204020204" charset="-122"/>
                <a:ea typeface="微软雅黑" panose="020B0503020204020204" charset="-122"/>
                <a:cs typeface="YaHei IKEA"/>
              </a:rPr>
              <a:t>类的生命周期</a:t>
            </a:r>
            <a:endParaRPr kumimoji="1" lang="zh-CN" altLang="en-US" sz="3200" b="1" dirty="0">
              <a:solidFill>
                <a:schemeClr val="bg1"/>
              </a:solidFill>
              <a:latin typeface="微软雅黑" panose="020B0503020204020204" charset="-122"/>
              <a:ea typeface="微软雅黑" panose="020B0503020204020204" charset="-122"/>
              <a:cs typeface="YaHei IKEA"/>
            </a:endParaRPr>
          </a:p>
        </p:txBody>
      </p:sp>
      <p:sp>
        <p:nvSpPr>
          <p:cNvPr id="9" name="文本框 8"/>
          <p:cNvSpPr txBox="1"/>
          <p:nvPr/>
        </p:nvSpPr>
        <p:spPr>
          <a:xfrm>
            <a:off x="7907056" y="4050093"/>
            <a:ext cx="882179" cy="230832"/>
          </a:xfrm>
          <a:prstGeom prst="rect">
            <a:avLst/>
          </a:prstGeom>
          <a:noFill/>
        </p:spPr>
        <p:txBody>
          <a:bodyPr wrap="none" rtlCol="0">
            <a:spAutoFit/>
          </a:bodyPr>
          <a:lstStyle/>
          <a:p>
            <a:pPr>
              <a:spcBef>
                <a:spcPts val="600"/>
              </a:spcBef>
            </a:pPr>
            <a:r>
              <a:rPr kumimoji="1" lang="en-US" altLang="zh-CN" sz="900" dirty="0">
                <a:solidFill>
                  <a:srgbClr val="FFFFFF"/>
                </a:solidFill>
                <a:latin typeface="YaHei IKEA"/>
                <a:ea typeface="YaHei IKEA"/>
                <a:cs typeface="YaHei IKEA"/>
              </a:rPr>
              <a:t>www.58.com</a:t>
            </a:r>
            <a:endParaRPr kumimoji="1" lang="zh-CN" altLang="en-US" sz="900" dirty="0">
              <a:solidFill>
                <a:srgbClr val="FFFFFF"/>
              </a:solidFill>
              <a:latin typeface="YaHei IKEA"/>
              <a:ea typeface="YaHei IKEA"/>
              <a:cs typeface="YaHei IK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email"/>
          <a:stretch>
            <a:fillRect/>
          </a:stretch>
        </p:blipFill>
        <p:spPr>
          <a:xfrm>
            <a:off x="1429" y="152400"/>
            <a:ext cx="9142571" cy="6858000"/>
          </a:xfrm>
          <a:prstGeom prst="rect">
            <a:avLst/>
          </a:prstGeom>
        </p:spPr>
      </p:pic>
      <p:sp>
        <p:nvSpPr>
          <p:cNvPr id="9" name="灯片编号占位符 4"/>
          <p:cNvSpPr>
            <a:spLocks noGrp="1"/>
          </p:cNvSpPr>
          <p:nvPr>
            <p:ph type="sldNum" sz="quarter" idx="12"/>
          </p:nvPr>
        </p:nvSpPr>
        <p:spPr>
          <a:xfrm>
            <a:off x="6254496" y="6474143"/>
            <a:ext cx="2133600" cy="274637"/>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D2E1935-6D2C-DD48-BAD0-791E8DF0B1A4}" type="slidenum">
              <a:rPr lang="zh-CN" altLang="en-US">
                <a:solidFill>
                  <a:srgbClr val="898989"/>
                </a:solidFill>
                <a:ea typeface="微软雅黑" panose="020B0503020204020204" charset="-122"/>
              </a:rPr>
            </a:fld>
            <a:endParaRPr lang="zh-CN" altLang="en-US" dirty="0">
              <a:solidFill>
                <a:srgbClr val="898989"/>
              </a:solidFill>
              <a:ea typeface="微软雅黑" panose="020B0503020204020204" charset="-122"/>
            </a:endParaRPr>
          </a:p>
        </p:txBody>
      </p:sp>
      <p:sp>
        <p:nvSpPr>
          <p:cNvPr id="5" name="Rectangle 2"/>
          <p:cNvSpPr>
            <a:spLocks noChangeArrowheads="1"/>
          </p:cNvSpPr>
          <p:nvPr/>
        </p:nvSpPr>
        <p:spPr bwMode="auto">
          <a:xfrm>
            <a:off x="194113" y="105066"/>
            <a:ext cx="3602032" cy="823217"/>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33308" rIns="0" bIns="133308"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3600" b="0" i="0" u="none" strike="noStrike" cap="none" normalizeH="0" baseline="0" dirty="0" smtClean="0">
                <a:ln>
                  <a:noFill/>
                </a:ln>
                <a:solidFill>
                  <a:srgbClr val="333333"/>
                </a:solidFill>
                <a:effectLst/>
                <a:latin typeface="Arial Unicode MS" panose="020B0604020202020204" charset="-122"/>
                <a:ea typeface="var(--monospace)"/>
              </a:rPr>
              <a:t>加载与存储指令</a:t>
            </a:r>
            <a:endParaRPr kumimoji="0" lang="en-US" altLang="zh-CN" sz="3600" b="0" i="0" u="none" strike="noStrike" cap="none" normalizeH="0" baseline="0" dirty="0" smtClean="0">
              <a:ln>
                <a:noFill/>
              </a:ln>
              <a:solidFill>
                <a:srgbClr val="333333"/>
              </a:solidFill>
              <a:effectLst/>
              <a:latin typeface="Arial Unicode MS" panose="020B0604020202020204" charset="-122"/>
              <a:ea typeface="var(--monospace)"/>
            </a:endParaRPr>
          </a:p>
        </p:txBody>
      </p:sp>
      <p:sp>
        <p:nvSpPr>
          <p:cNvPr id="3" name="矩形 2"/>
          <p:cNvSpPr/>
          <p:nvPr/>
        </p:nvSpPr>
        <p:spPr>
          <a:xfrm>
            <a:off x="194113" y="1311031"/>
            <a:ext cx="8743099" cy="3139321"/>
          </a:xfrm>
          <a:prstGeom prst="rect">
            <a:avLst/>
          </a:prstGeom>
        </p:spPr>
        <p:txBody>
          <a:bodyPr wrap="none">
            <a:spAutoFit/>
          </a:bodyPr>
          <a:lstStyle/>
          <a:p>
            <a:r>
              <a:rPr lang="en-US" altLang="zh-CN" b="1" dirty="0" smtClean="0">
                <a:solidFill>
                  <a:srgbClr val="121212"/>
                </a:solidFill>
                <a:latin typeface="-apple-system"/>
              </a:rPr>
              <a:t>1.</a:t>
            </a:r>
            <a:r>
              <a:rPr lang="zh-CN" altLang="en-US" b="1" dirty="0" smtClean="0">
                <a:solidFill>
                  <a:srgbClr val="121212"/>
                </a:solidFill>
                <a:latin typeface="-apple-system"/>
              </a:rPr>
              <a:t>局部变量</a:t>
            </a:r>
            <a:r>
              <a:rPr lang="zh-CN" altLang="en-US" b="1" dirty="0">
                <a:solidFill>
                  <a:srgbClr val="121212"/>
                </a:solidFill>
                <a:latin typeface="-apple-system"/>
              </a:rPr>
              <a:t>压栈</a:t>
            </a:r>
            <a:r>
              <a:rPr lang="zh-CN" altLang="en-US" b="1" dirty="0" smtClean="0">
                <a:solidFill>
                  <a:srgbClr val="121212"/>
                </a:solidFill>
                <a:latin typeface="-apple-system"/>
              </a:rPr>
              <a:t>指令：</a:t>
            </a:r>
            <a:r>
              <a:rPr lang="zh-CN" altLang="en-US" dirty="0"/>
              <a:t>局部变量压栈指令将给定的局部变量表中的数据压入操作数</a:t>
            </a:r>
            <a:r>
              <a:rPr lang="zh-CN" altLang="en-US" dirty="0" smtClean="0"/>
              <a:t>栈</a:t>
            </a:r>
            <a:endParaRPr lang="en-US" altLang="zh-CN" dirty="0" smtClean="0"/>
          </a:p>
          <a:p>
            <a:pPr marL="285750" indent="-285750">
              <a:buFont typeface="Wingdings" panose="05000000000000000000" pitchFamily="2" charset="2"/>
              <a:buChar char="l"/>
            </a:pPr>
            <a:r>
              <a:rPr lang="en-US" altLang="zh-CN" dirty="0" err="1" smtClean="0"/>
              <a:t>xload</a:t>
            </a:r>
            <a:r>
              <a:rPr lang="en-US" altLang="zh-CN" dirty="0" smtClean="0"/>
              <a:t>_ &lt;n&gt; (x</a:t>
            </a:r>
            <a:r>
              <a:rPr lang="zh-CN" altLang="en-US" dirty="0" smtClean="0"/>
              <a:t>为</a:t>
            </a:r>
            <a:r>
              <a:rPr lang="en-US" altLang="zh-CN" dirty="0" err="1" smtClean="0"/>
              <a:t>i</a:t>
            </a:r>
            <a:r>
              <a:rPr lang="zh-CN" altLang="en-US" dirty="0" smtClean="0"/>
              <a:t>、</a:t>
            </a:r>
            <a:r>
              <a:rPr lang="en-US" altLang="zh-CN" dirty="0" smtClean="0"/>
              <a:t>1</a:t>
            </a:r>
            <a:r>
              <a:rPr lang="zh-CN" altLang="en-US" dirty="0" smtClean="0"/>
              <a:t>、</a:t>
            </a:r>
            <a:r>
              <a:rPr lang="en-US" altLang="zh-CN" dirty="0" smtClean="0"/>
              <a:t>f</a:t>
            </a:r>
            <a:r>
              <a:rPr lang="zh-CN" altLang="en-US" dirty="0" smtClean="0"/>
              <a:t>、</a:t>
            </a:r>
            <a:r>
              <a:rPr lang="en-US" altLang="zh-CN" dirty="0" smtClean="0"/>
              <a:t>d</a:t>
            </a:r>
            <a:r>
              <a:rPr lang="zh-CN" altLang="en-US" dirty="0" smtClean="0"/>
              <a:t>、</a:t>
            </a:r>
            <a:r>
              <a:rPr lang="en-US" altLang="zh-CN" dirty="0" smtClean="0"/>
              <a:t>a</a:t>
            </a:r>
            <a:r>
              <a:rPr lang="zh-CN" altLang="en-US" dirty="0" smtClean="0"/>
              <a:t>，</a:t>
            </a:r>
            <a:r>
              <a:rPr lang="en-US" altLang="zh-CN" dirty="0" smtClean="0"/>
              <a:t>n</a:t>
            </a:r>
            <a:r>
              <a:rPr lang="zh-CN" altLang="en-US" dirty="0" smtClean="0"/>
              <a:t>为</a:t>
            </a:r>
            <a:r>
              <a:rPr lang="en-US" altLang="zh-CN" dirty="0" smtClean="0"/>
              <a:t>0</a:t>
            </a:r>
            <a:r>
              <a:rPr lang="zh-CN" altLang="en-US" dirty="0" smtClean="0"/>
              <a:t>到</a:t>
            </a:r>
            <a:r>
              <a:rPr lang="en-US" altLang="zh-CN" dirty="0" smtClean="0"/>
              <a:t>3)</a:t>
            </a:r>
            <a:endParaRPr lang="en-US" altLang="zh-CN" dirty="0" smtClean="0"/>
          </a:p>
          <a:p>
            <a:pPr marL="285750" indent="-285750">
              <a:buFont typeface="Wingdings" panose="05000000000000000000" pitchFamily="2" charset="2"/>
              <a:buChar char="l"/>
            </a:pPr>
            <a:r>
              <a:rPr lang="en-US" altLang="zh-CN" dirty="0" err="1" smtClean="0"/>
              <a:t>xload</a:t>
            </a:r>
            <a:r>
              <a:rPr lang="en-US" altLang="zh-CN" dirty="0" smtClean="0"/>
              <a:t> (x</a:t>
            </a:r>
            <a:r>
              <a:rPr lang="zh-CN" altLang="en-US" dirty="0"/>
              <a:t>为</a:t>
            </a:r>
            <a:r>
              <a:rPr lang="en-US" altLang="zh-CN" dirty="0" err="1"/>
              <a:t>i</a:t>
            </a:r>
            <a:r>
              <a:rPr lang="zh-CN" altLang="en-US" dirty="0"/>
              <a:t>、</a:t>
            </a:r>
            <a:r>
              <a:rPr lang="en-US" altLang="zh-CN" dirty="0"/>
              <a:t>1</a:t>
            </a:r>
            <a:r>
              <a:rPr lang="zh-CN" altLang="en-US" dirty="0"/>
              <a:t>、</a:t>
            </a:r>
            <a:r>
              <a:rPr lang="en-US" altLang="zh-CN" dirty="0"/>
              <a:t>f</a:t>
            </a:r>
            <a:r>
              <a:rPr lang="zh-CN" altLang="en-US" dirty="0"/>
              <a:t>、</a:t>
            </a:r>
            <a:r>
              <a:rPr lang="en-US" altLang="zh-CN" dirty="0"/>
              <a:t>d</a:t>
            </a:r>
            <a:r>
              <a:rPr lang="zh-CN" altLang="en-US" dirty="0"/>
              <a:t>、</a:t>
            </a:r>
            <a:r>
              <a:rPr lang="en-US" altLang="zh-CN" dirty="0"/>
              <a:t>a</a:t>
            </a:r>
            <a:r>
              <a:rPr lang="en-US" altLang="zh-CN" dirty="0" smtClean="0"/>
              <a:t>)</a:t>
            </a:r>
            <a:endParaRPr lang="en-US" altLang="zh-CN" dirty="0" smtClean="0"/>
          </a:p>
          <a:p>
            <a:endParaRPr lang="en-US" altLang="zh-CN" dirty="0" smtClean="0"/>
          </a:p>
          <a:p>
            <a:endParaRPr lang="en-US" altLang="zh-CN" dirty="0"/>
          </a:p>
          <a:p>
            <a:r>
              <a:rPr lang="en-US" altLang="zh-CN" b="1" dirty="0" smtClean="0">
                <a:solidFill>
                  <a:srgbClr val="121212"/>
                </a:solidFill>
                <a:latin typeface="-apple-system"/>
              </a:rPr>
              <a:t>2.</a:t>
            </a:r>
            <a:r>
              <a:rPr lang="zh-CN" altLang="en-US" b="1" dirty="0"/>
              <a:t>出栈装入局部变量表指令</a:t>
            </a:r>
            <a:r>
              <a:rPr lang="zh-CN" altLang="en-US" b="1" dirty="0">
                <a:solidFill>
                  <a:srgbClr val="121212"/>
                </a:solidFill>
                <a:latin typeface="-apple-system"/>
              </a:rPr>
              <a:t>：</a:t>
            </a:r>
            <a:r>
              <a:rPr lang="zh-CN" altLang="en-US" dirty="0"/>
              <a:t>出栈装入局部变量表指令用于将操作数栈中栈顶元素</a:t>
            </a:r>
            <a:endParaRPr lang="en-US" altLang="zh-CN" dirty="0"/>
          </a:p>
          <a:p>
            <a:r>
              <a:rPr lang="zh-CN" altLang="en-US" dirty="0"/>
              <a:t>弹出后，装入局部变量表的指定位置，用于给局部变量</a:t>
            </a:r>
            <a:r>
              <a:rPr lang="zh-CN" altLang="en-US" dirty="0" smtClean="0"/>
              <a:t>赋值</a:t>
            </a:r>
            <a:endParaRPr lang="en-US" altLang="zh-CN" dirty="0"/>
          </a:p>
          <a:p>
            <a:r>
              <a:rPr lang="zh-CN" altLang="en-US" dirty="0"/>
              <a:t>这类指令主要以 </a:t>
            </a:r>
            <a:r>
              <a:rPr lang="en-US" altLang="zh-CN" dirty="0"/>
              <a:t>store </a:t>
            </a:r>
            <a:r>
              <a:rPr lang="zh-CN" altLang="en-US" dirty="0"/>
              <a:t>的形式存在</a:t>
            </a:r>
            <a:r>
              <a:rPr lang="zh-CN" altLang="en-US" dirty="0" smtClean="0"/>
              <a:t>，</a:t>
            </a:r>
            <a:endParaRPr lang="en-US" altLang="zh-CN" dirty="0" smtClean="0"/>
          </a:p>
          <a:p>
            <a:pPr marL="285750" indent="-285750">
              <a:buFont typeface="Wingdings" panose="05000000000000000000" pitchFamily="2" charset="2"/>
              <a:buChar char="l"/>
            </a:pPr>
            <a:r>
              <a:rPr lang="en-US" altLang="zh-CN" dirty="0" smtClean="0"/>
              <a:t>   </a:t>
            </a:r>
            <a:r>
              <a:rPr lang="en-US" altLang="zh-CN" dirty="0" err="1" smtClean="0"/>
              <a:t>xstore</a:t>
            </a:r>
            <a:r>
              <a:rPr lang="en-US" altLang="zh-CN" dirty="0" smtClean="0"/>
              <a:t> </a:t>
            </a:r>
            <a:r>
              <a:rPr lang="en-US" altLang="zh-CN" dirty="0"/>
              <a:t>(x </a:t>
            </a:r>
            <a:r>
              <a:rPr lang="zh-CN" altLang="en-US" dirty="0"/>
              <a:t>为 </a:t>
            </a:r>
            <a:r>
              <a:rPr lang="en-US" altLang="zh-CN" dirty="0" err="1"/>
              <a:t>i</a:t>
            </a:r>
            <a:r>
              <a:rPr lang="zh-CN" altLang="en-US" dirty="0"/>
              <a:t>、</a:t>
            </a:r>
            <a:r>
              <a:rPr lang="en-US" altLang="zh-CN" dirty="0"/>
              <a:t>l</a:t>
            </a:r>
            <a:r>
              <a:rPr lang="zh-CN" altLang="en-US" dirty="0"/>
              <a:t>、</a:t>
            </a:r>
            <a:r>
              <a:rPr lang="en-US" altLang="zh-CN" dirty="0"/>
              <a:t>f</a:t>
            </a:r>
            <a:r>
              <a:rPr lang="zh-CN" altLang="en-US" dirty="0"/>
              <a:t>、</a:t>
            </a:r>
            <a:r>
              <a:rPr lang="en-US" altLang="zh-CN" dirty="0"/>
              <a:t>d</a:t>
            </a:r>
            <a:r>
              <a:rPr lang="zh-CN" altLang="en-US" dirty="0"/>
              <a:t>、</a:t>
            </a:r>
            <a:r>
              <a:rPr lang="en-US" altLang="zh-CN" dirty="0"/>
              <a:t>a)</a:t>
            </a:r>
            <a:r>
              <a:rPr lang="zh-CN" altLang="en-US" dirty="0" smtClean="0"/>
              <a:t>、</a:t>
            </a:r>
            <a:endParaRPr lang="en-US" altLang="zh-CN" dirty="0" smtClean="0"/>
          </a:p>
          <a:p>
            <a:pPr marL="285750" indent="-285750">
              <a:buFont typeface="Wingdings" panose="05000000000000000000" pitchFamily="2" charset="2"/>
              <a:buChar char="l"/>
            </a:pPr>
            <a:r>
              <a:rPr lang="en-US" altLang="zh-CN" dirty="0"/>
              <a:t>	</a:t>
            </a:r>
            <a:r>
              <a:rPr lang="en-US" altLang="zh-CN" dirty="0" err="1" smtClean="0"/>
              <a:t>xstore_n</a:t>
            </a:r>
            <a:r>
              <a:rPr lang="en-US" altLang="zh-CN" dirty="0" smtClean="0"/>
              <a:t> (</a:t>
            </a:r>
            <a:r>
              <a:rPr lang="en-US" altLang="zh-CN" dirty="0" smtClean="0"/>
              <a:t>x </a:t>
            </a:r>
            <a:r>
              <a:rPr lang="zh-CN" altLang="en-US" dirty="0"/>
              <a:t>为 </a:t>
            </a:r>
            <a:r>
              <a:rPr lang="en-US" altLang="zh-CN" dirty="0" err="1"/>
              <a:t>i</a:t>
            </a:r>
            <a:r>
              <a:rPr lang="zh-CN" altLang="en-US" dirty="0"/>
              <a:t>、</a:t>
            </a:r>
            <a:r>
              <a:rPr lang="en-US" altLang="zh-CN" dirty="0"/>
              <a:t>l</a:t>
            </a:r>
            <a:r>
              <a:rPr lang="zh-CN" altLang="en-US" dirty="0"/>
              <a:t>、</a:t>
            </a:r>
            <a:r>
              <a:rPr lang="en-US" altLang="zh-CN" dirty="0"/>
              <a:t>f</a:t>
            </a:r>
            <a:r>
              <a:rPr lang="zh-CN" altLang="en-US" dirty="0"/>
              <a:t>、</a:t>
            </a:r>
            <a:r>
              <a:rPr lang="en-US" altLang="zh-CN" dirty="0"/>
              <a:t>d</a:t>
            </a:r>
            <a:r>
              <a:rPr lang="zh-CN" altLang="en-US" dirty="0"/>
              <a:t>、</a:t>
            </a:r>
            <a:r>
              <a:rPr lang="en-US" altLang="zh-CN" dirty="0"/>
              <a:t>a</a:t>
            </a:r>
            <a:r>
              <a:rPr lang="zh-CN" altLang="en-US" dirty="0"/>
              <a:t>，</a:t>
            </a:r>
            <a:r>
              <a:rPr lang="en-US" altLang="zh-CN" dirty="0"/>
              <a:t>n </a:t>
            </a:r>
            <a:r>
              <a:rPr lang="zh-CN" altLang="en-US" dirty="0"/>
              <a:t>为</a:t>
            </a:r>
            <a:r>
              <a:rPr lang="en-US" altLang="zh-CN" dirty="0"/>
              <a:t>0</a:t>
            </a:r>
            <a:r>
              <a:rPr lang="zh-CN" altLang="en-US" dirty="0"/>
              <a:t>至</a:t>
            </a:r>
            <a:r>
              <a:rPr lang="en-US" altLang="zh-CN" dirty="0"/>
              <a:t>3</a:t>
            </a:r>
            <a:r>
              <a:rPr lang="en-US" altLang="zh-CN" dirty="0" smtClean="0"/>
              <a:t>)</a:t>
            </a:r>
            <a:endParaRPr lang="en-US" altLang="zh-CN" dirty="0"/>
          </a:p>
          <a:p>
            <a:endParaRPr lang="en-US" altLang="zh-CN"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email"/>
          <a:stretch>
            <a:fillRect/>
          </a:stretch>
        </p:blipFill>
        <p:spPr>
          <a:xfrm>
            <a:off x="1429" y="152400"/>
            <a:ext cx="9142571" cy="6858000"/>
          </a:xfrm>
          <a:prstGeom prst="rect">
            <a:avLst/>
          </a:prstGeom>
        </p:spPr>
      </p:pic>
      <p:sp>
        <p:nvSpPr>
          <p:cNvPr id="9" name="灯片编号占位符 4"/>
          <p:cNvSpPr>
            <a:spLocks noGrp="1"/>
          </p:cNvSpPr>
          <p:nvPr>
            <p:ph type="sldNum" sz="quarter" idx="12"/>
          </p:nvPr>
        </p:nvSpPr>
        <p:spPr>
          <a:xfrm>
            <a:off x="6254496" y="6474143"/>
            <a:ext cx="2133600" cy="274637"/>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D2E1935-6D2C-DD48-BAD0-791E8DF0B1A4}" type="slidenum">
              <a:rPr lang="zh-CN" altLang="en-US">
                <a:solidFill>
                  <a:srgbClr val="898989"/>
                </a:solidFill>
                <a:ea typeface="微软雅黑" panose="020B0503020204020204" charset="-122"/>
              </a:rPr>
            </a:fld>
            <a:endParaRPr lang="zh-CN" altLang="en-US" dirty="0">
              <a:solidFill>
                <a:srgbClr val="898989"/>
              </a:solidFill>
              <a:ea typeface="微软雅黑" panose="020B0503020204020204" charset="-122"/>
            </a:endParaRPr>
          </a:p>
        </p:txBody>
      </p:sp>
      <p:sp>
        <p:nvSpPr>
          <p:cNvPr id="5" name="Rectangle 2"/>
          <p:cNvSpPr>
            <a:spLocks noChangeArrowheads="1"/>
          </p:cNvSpPr>
          <p:nvPr/>
        </p:nvSpPr>
        <p:spPr bwMode="auto">
          <a:xfrm>
            <a:off x="194113" y="105066"/>
            <a:ext cx="3602032" cy="823217"/>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33308" rIns="0" bIns="133308"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3600" b="0" i="0" u="none" strike="noStrike" cap="none" normalizeH="0" baseline="0" dirty="0" smtClean="0">
                <a:ln>
                  <a:noFill/>
                </a:ln>
                <a:solidFill>
                  <a:srgbClr val="333333"/>
                </a:solidFill>
                <a:effectLst/>
                <a:latin typeface="Arial Unicode MS" panose="020B0604020202020204" charset="-122"/>
                <a:ea typeface="var(--monospace)"/>
              </a:rPr>
              <a:t>加载与存储指令</a:t>
            </a:r>
            <a:endParaRPr kumimoji="0" lang="en-US" altLang="zh-CN" sz="3600" b="0" i="0" u="none" strike="noStrike" cap="none" normalizeH="0" baseline="0" dirty="0" smtClean="0">
              <a:ln>
                <a:noFill/>
              </a:ln>
              <a:solidFill>
                <a:srgbClr val="333333"/>
              </a:solidFill>
              <a:effectLst/>
              <a:latin typeface="Arial Unicode MS" panose="020B0604020202020204" charset="-122"/>
              <a:ea typeface="var(--monospace)"/>
            </a:endParaRPr>
          </a:p>
        </p:txBody>
      </p:sp>
      <p:sp>
        <p:nvSpPr>
          <p:cNvPr id="3" name="矩形 2"/>
          <p:cNvSpPr/>
          <p:nvPr/>
        </p:nvSpPr>
        <p:spPr>
          <a:xfrm>
            <a:off x="194113" y="1311031"/>
            <a:ext cx="184731" cy="1200329"/>
          </a:xfrm>
          <a:prstGeom prst="rect">
            <a:avLst/>
          </a:prstGeom>
        </p:spPr>
        <p:txBody>
          <a:bodyPr wrap="none">
            <a:spAutoFit/>
          </a:bodyPr>
          <a:lstStyle/>
          <a:p>
            <a:endParaRPr lang="en-US" altLang="zh-CN" dirty="0" smtClean="0"/>
          </a:p>
          <a:p>
            <a:endParaRPr lang="en-US" altLang="zh-CN" dirty="0" smtClean="0"/>
          </a:p>
          <a:p>
            <a:endParaRPr lang="en-US" altLang="zh-CN" dirty="0"/>
          </a:p>
          <a:p>
            <a:endParaRPr lang="en-US" altLang="zh-CN" dirty="0" smtClean="0"/>
          </a:p>
        </p:txBody>
      </p:sp>
      <p:sp>
        <p:nvSpPr>
          <p:cNvPr id="4" name="矩形 3"/>
          <p:cNvSpPr/>
          <p:nvPr/>
        </p:nvSpPr>
        <p:spPr>
          <a:xfrm>
            <a:off x="571528" y="1323481"/>
            <a:ext cx="7658072" cy="2862322"/>
          </a:xfrm>
          <a:prstGeom prst="rect">
            <a:avLst/>
          </a:prstGeom>
        </p:spPr>
        <p:txBody>
          <a:bodyPr wrap="square">
            <a:spAutoFit/>
          </a:bodyPr>
          <a:lstStyle/>
          <a:p>
            <a:r>
              <a:rPr lang="en-US" altLang="zh-CN" b="1" dirty="0">
                <a:solidFill>
                  <a:srgbClr val="121212"/>
                </a:solidFill>
                <a:latin typeface="-apple-system"/>
              </a:rPr>
              <a:t>3.</a:t>
            </a:r>
            <a:r>
              <a:rPr lang="zh-CN" altLang="en-US" b="1" dirty="0"/>
              <a:t>常量入栈指令</a:t>
            </a:r>
            <a:r>
              <a:rPr lang="zh-CN" altLang="en-US" b="1" dirty="0">
                <a:solidFill>
                  <a:srgbClr val="121212"/>
                </a:solidFill>
                <a:latin typeface="-apple-system"/>
              </a:rPr>
              <a:t>：</a:t>
            </a:r>
            <a:r>
              <a:rPr lang="zh-CN" altLang="en-US" dirty="0"/>
              <a:t>常量入栈指令的功能是将常数压入操作数栈，根据数据类型和入</a:t>
            </a:r>
            <a:r>
              <a:rPr lang="zh-CN" altLang="en-US" dirty="0" smtClean="0"/>
              <a:t>栈内容</a:t>
            </a:r>
            <a:r>
              <a:rPr lang="zh-CN" altLang="en-US" dirty="0"/>
              <a:t>的不同，又可以分为 </a:t>
            </a:r>
            <a:r>
              <a:rPr lang="en-US" altLang="zh-CN" dirty="0" err="1"/>
              <a:t>const</a:t>
            </a:r>
            <a:r>
              <a:rPr lang="en-US" altLang="zh-CN" dirty="0"/>
              <a:t> </a:t>
            </a:r>
            <a:r>
              <a:rPr lang="zh-CN" altLang="en-US" dirty="0"/>
              <a:t>系列、</a:t>
            </a:r>
            <a:r>
              <a:rPr lang="en-US" altLang="zh-CN" dirty="0"/>
              <a:t>push </a:t>
            </a:r>
            <a:r>
              <a:rPr lang="zh-CN" altLang="en-US" dirty="0"/>
              <a:t>系列和 </a:t>
            </a:r>
            <a:r>
              <a:rPr lang="en-US" altLang="zh-CN" dirty="0" err="1"/>
              <a:t>ldc</a:t>
            </a:r>
            <a:r>
              <a:rPr lang="en-US" altLang="zh-CN" dirty="0"/>
              <a:t> </a:t>
            </a:r>
            <a:r>
              <a:rPr lang="zh-CN" altLang="en-US" dirty="0" smtClean="0"/>
              <a:t>指令</a:t>
            </a:r>
            <a:endParaRPr lang="en-US" altLang="zh-CN" dirty="0" smtClean="0"/>
          </a:p>
          <a:p>
            <a:pPr marL="285750" indent="-285750">
              <a:buFont typeface="Wingdings" panose="05000000000000000000" pitchFamily="2" charset="2"/>
              <a:buChar char="l"/>
            </a:pPr>
            <a:r>
              <a:rPr lang="en-US" altLang="zh-CN" dirty="0"/>
              <a:t>iconst_m1</a:t>
            </a:r>
            <a:r>
              <a:rPr lang="zh-CN" altLang="en-US" dirty="0"/>
              <a:t>将</a:t>
            </a:r>
            <a:r>
              <a:rPr lang="en-US" altLang="zh-CN" dirty="0"/>
              <a:t>-1</a:t>
            </a:r>
            <a:r>
              <a:rPr lang="zh-CN" altLang="en-US" dirty="0"/>
              <a:t>压入操作数栈</a:t>
            </a:r>
            <a:endParaRPr lang="zh-CN" altLang="en-US" dirty="0"/>
          </a:p>
          <a:p>
            <a:pPr marL="285750" indent="-285750">
              <a:buFont typeface="Wingdings" panose="05000000000000000000" pitchFamily="2" charset="2"/>
              <a:buChar char="l"/>
            </a:pPr>
            <a:r>
              <a:rPr lang="en-US" altLang="zh-CN" dirty="0" err="1"/>
              <a:t>iconst_x</a:t>
            </a:r>
            <a:r>
              <a:rPr lang="en-US" altLang="zh-CN" dirty="0"/>
              <a:t>(x</a:t>
            </a:r>
            <a:r>
              <a:rPr lang="zh-CN" altLang="en-US" dirty="0"/>
              <a:t>为</a:t>
            </a:r>
            <a:r>
              <a:rPr lang="en-US" altLang="zh-CN" dirty="0"/>
              <a:t>0</a:t>
            </a:r>
            <a:r>
              <a:rPr lang="zh-CN" altLang="en-US" dirty="0"/>
              <a:t>到</a:t>
            </a:r>
            <a:r>
              <a:rPr lang="en-US" altLang="zh-CN" dirty="0"/>
              <a:t>5)</a:t>
            </a:r>
            <a:r>
              <a:rPr lang="zh-CN" altLang="en-US" dirty="0"/>
              <a:t>将 </a:t>
            </a:r>
            <a:r>
              <a:rPr lang="en-US" altLang="zh-CN" dirty="0"/>
              <a:t>x </a:t>
            </a:r>
            <a:r>
              <a:rPr lang="zh-CN" altLang="en-US" dirty="0"/>
              <a:t>压入栈</a:t>
            </a:r>
            <a:endParaRPr lang="zh-CN" altLang="en-US" dirty="0"/>
          </a:p>
          <a:p>
            <a:pPr marL="285750" indent="-285750">
              <a:buFont typeface="Wingdings" panose="05000000000000000000" pitchFamily="2" charset="2"/>
              <a:buChar char="l"/>
            </a:pPr>
            <a:r>
              <a:rPr lang="en-US" altLang="zh-CN" dirty="0"/>
              <a:t>lconst_0</a:t>
            </a:r>
            <a:r>
              <a:rPr lang="zh-CN" altLang="en-US" dirty="0"/>
              <a:t>、</a:t>
            </a:r>
            <a:r>
              <a:rPr lang="en-US" altLang="zh-CN" dirty="0"/>
              <a:t>lconst_1 </a:t>
            </a:r>
            <a:r>
              <a:rPr lang="zh-CN" altLang="en-US" dirty="0"/>
              <a:t>分别将长整数</a:t>
            </a:r>
            <a:r>
              <a:rPr lang="en-US" altLang="zh-CN" dirty="0"/>
              <a:t>0</a:t>
            </a:r>
            <a:r>
              <a:rPr lang="zh-CN" altLang="en-US" dirty="0"/>
              <a:t>和</a:t>
            </a:r>
            <a:r>
              <a:rPr lang="en-US" altLang="zh-CN" dirty="0"/>
              <a:t>1</a:t>
            </a:r>
            <a:r>
              <a:rPr lang="zh-CN" altLang="en-US" dirty="0"/>
              <a:t>压入栈</a:t>
            </a:r>
            <a:endParaRPr lang="zh-CN" altLang="en-US" dirty="0"/>
          </a:p>
          <a:p>
            <a:pPr marL="285750" indent="-285750">
              <a:buFont typeface="Wingdings" panose="05000000000000000000" pitchFamily="2" charset="2"/>
              <a:buChar char="l"/>
            </a:pPr>
            <a:r>
              <a:rPr lang="en-US" altLang="zh-CN" dirty="0"/>
              <a:t>fconst_0</a:t>
            </a:r>
            <a:r>
              <a:rPr lang="zh-CN" altLang="en-US" dirty="0"/>
              <a:t>、</a:t>
            </a:r>
            <a:r>
              <a:rPr lang="en-US" altLang="zh-CN" dirty="0"/>
              <a:t>fconst_1</a:t>
            </a:r>
            <a:r>
              <a:rPr lang="zh-CN" altLang="en-US" dirty="0"/>
              <a:t>、</a:t>
            </a:r>
            <a:r>
              <a:rPr lang="en-US" altLang="zh-CN" dirty="0"/>
              <a:t>fconst_2 </a:t>
            </a:r>
            <a:r>
              <a:rPr lang="zh-CN" altLang="en-US" dirty="0"/>
              <a:t>分别将浮点数</a:t>
            </a:r>
            <a:r>
              <a:rPr lang="en-US" altLang="zh-CN" dirty="0"/>
              <a:t>0</a:t>
            </a:r>
            <a:r>
              <a:rPr lang="zh-CN" altLang="en-US" dirty="0"/>
              <a:t>、</a:t>
            </a:r>
            <a:r>
              <a:rPr lang="en-US" altLang="zh-CN" dirty="0"/>
              <a:t>1</a:t>
            </a:r>
            <a:r>
              <a:rPr lang="zh-CN" altLang="en-US" dirty="0"/>
              <a:t>、</a:t>
            </a:r>
            <a:r>
              <a:rPr lang="en-US" altLang="zh-CN" dirty="0"/>
              <a:t>2</a:t>
            </a:r>
            <a:r>
              <a:rPr lang="zh-CN" altLang="en-US" dirty="0"/>
              <a:t>压入栈</a:t>
            </a:r>
            <a:endParaRPr lang="zh-CN" altLang="en-US" dirty="0"/>
          </a:p>
          <a:p>
            <a:pPr marL="285750" indent="-285750">
              <a:buFont typeface="Wingdings" panose="05000000000000000000" pitchFamily="2" charset="2"/>
              <a:buChar char="l"/>
            </a:pPr>
            <a:r>
              <a:rPr lang="en-US" altLang="zh-CN" dirty="0"/>
              <a:t>dconst_0 </a:t>
            </a:r>
            <a:r>
              <a:rPr lang="zh-CN" altLang="en-US" dirty="0"/>
              <a:t>和 </a:t>
            </a:r>
            <a:r>
              <a:rPr lang="en-US" altLang="zh-CN" dirty="0"/>
              <a:t>dconst_1 </a:t>
            </a:r>
            <a:r>
              <a:rPr lang="zh-CN" altLang="en-US" dirty="0"/>
              <a:t>分别将 </a:t>
            </a:r>
            <a:r>
              <a:rPr lang="en-US" altLang="zh-CN" dirty="0"/>
              <a:t>double </a:t>
            </a:r>
            <a:r>
              <a:rPr lang="zh-CN" altLang="en-US" dirty="0"/>
              <a:t>型</a:t>
            </a:r>
            <a:r>
              <a:rPr lang="en-US" altLang="zh-CN" dirty="0"/>
              <a:t>0</a:t>
            </a:r>
            <a:r>
              <a:rPr lang="zh-CN" altLang="en-US" dirty="0"/>
              <a:t>和</a:t>
            </a:r>
            <a:r>
              <a:rPr lang="en-US" altLang="zh-CN" dirty="0"/>
              <a:t>1</a:t>
            </a:r>
            <a:r>
              <a:rPr lang="zh-CN" altLang="en-US" dirty="0"/>
              <a:t>压入栈</a:t>
            </a:r>
            <a:endParaRPr lang="zh-CN" altLang="en-US" dirty="0"/>
          </a:p>
          <a:p>
            <a:pPr marL="285750" indent="-285750">
              <a:buFont typeface="Wingdings" panose="05000000000000000000" pitchFamily="2" charset="2"/>
              <a:buChar char="l"/>
            </a:pPr>
            <a:r>
              <a:rPr lang="en-US" altLang="zh-CN" dirty="0" err="1"/>
              <a:t>aconst_null</a:t>
            </a:r>
            <a:r>
              <a:rPr lang="en-US" altLang="zh-CN" dirty="0"/>
              <a:t> </a:t>
            </a:r>
            <a:r>
              <a:rPr lang="zh-CN" altLang="en-US" dirty="0"/>
              <a:t>将 </a:t>
            </a:r>
            <a:r>
              <a:rPr lang="en-US" altLang="zh-CN" dirty="0"/>
              <a:t>null </a:t>
            </a:r>
            <a:r>
              <a:rPr lang="zh-CN" altLang="en-US" dirty="0"/>
              <a:t>压入操作数栈</a:t>
            </a:r>
            <a:endParaRPr lang="zh-CN" altLang="en-US" dirty="0"/>
          </a:p>
          <a:p>
            <a:endParaRPr lang="en-US" altLang="zh-CN" dirty="0"/>
          </a:p>
          <a:p>
            <a:endParaRPr lang="en-US" altLang="zh-CN" dirty="0"/>
          </a:p>
        </p:txBody>
      </p:sp>
      <p:pic>
        <p:nvPicPr>
          <p:cNvPr id="8" name="图片 7"/>
          <p:cNvPicPr>
            <a:picLocks noChangeAspect="1"/>
          </p:cNvPicPr>
          <p:nvPr/>
        </p:nvPicPr>
        <p:blipFill>
          <a:blip r:embed="rId2"/>
          <a:stretch>
            <a:fillRect/>
          </a:stretch>
        </p:blipFill>
        <p:spPr>
          <a:xfrm>
            <a:off x="808950" y="3724510"/>
            <a:ext cx="3566136" cy="3024269"/>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email"/>
          <a:stretch>
            <a:fillRect/>
          </a:stretch>
        </p:blipFill>
        <p:spPr>
          <a:xfrm>
            <a:off x="1429" y="152400"/>
            <a:ext cx="9142571" cy="6858000"/>
          </a:xfrm>
          <a:prstGeom prst="rect">
            <a:avLst/>
          </a:prstGeom>
        </p:spPr>
      </p:pic>
      <p:sp>
        <p:nvSpPr>
          <p:cNvPr id="9" name="灯片编号占位符 4"/>
          <p:cNvSpPr>
            <a:spLocks noGrp="1"/>
          </p:cNvSpPr>
          <p:nvPr>
            <p:ph type="sldNum" sz="quarter" idx="12"/>
          </p:nvPr>
        </p:nvSpPr>
        <p:spPr>
          <a:xfrm>
            <a:off x="6254496" y="6474143"/>
            <a:ext cx="2133600" cy="274637"/>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D2E1935-6D2C-DD48-BAD0-791E8DF0B1A4}" type="slidenum">
              <a:rPr lang="zh-CN" altLang="en-US">
                <a:solidFill>
                  <a:srgbClr val="898989"/>
                </a:solidFill>
                <a:ea typeface="微软雅黑" panose="020B0503020204020204" charset="-122"/>
              </a:rPr>
            </a:fld>
            <a:endParaRPr lang="zh-CN" altLang="en-US" dirty="0">
              <a:solidFill>
                <a:srgbClr val="898989"/>
              </a:solidFill>
              <a:ea typeface="微软雅黑" panose="020B0503020204020204" charset="-122"/>
            </a:endParaRPr>
          </a:p>
        </p:txBody>
      </p:sp>
      <p:sp>
        <p:nvSpPr>
          <p:cNvPr id="5" name="Rectangle 2"/>
          <p:cNvSpPr>
            <a:spLocks noChangeArrowheads="1"/>
          </p:cNvSpPr>
          <p:nvPr/>
        </p:nvSpPr>
        <p:spPr bwMode="auto">
          <a:xfrm>
            <a:off x="182880" y="152400"/>
            <a:ext cx="3602032" cy="823217"/>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33308" rIns="0" bIns="133308"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3600" b="0" i="0" u="none" strike="noStrike" cap="none" normalizeH="0" baseline="0" dirty="0" smtClean="0">
                <a:ln>
                  <a:noFill/>
                </a:ln>
                <a:solidFill>
                  <a:srgbClr val="333333"/>
                </a:solidFill>
                <a:effectLst/>
                <a:latin typeface="Arial Unicode MS" panose="020B0604020202020204" charset="-122"/>
                <a:ea typeface="var(--monospace)"/>
              </a:rPr>
              <a:t>算术指令</a:t>
            </a:r>
            <a:endParaRPr kumimoji="0" lang="en-US" altLang="zh-CN" sz="3600" b="0" i="0" u="none" strike="noStrike" cap="none" normalizeH="0" baseline="0" dirty="0" smtClean="0">
              <a:ln>
                <a:noFill/>
              </a:ln>
              <a:solidFill>
                <a:srgbClr val="333333"/>
              </a:solidFill>
              <a:effectLst/>
              <a:latin typeface="Arial Unicode MS" panose="020B0604020202020204" charset="-122"/>
              <a:ea typeface="var(--monospace)"/>
            </a:endParaRPr>
          </a:p>
        </p:txBody>
      </p:sp>
      <p:sp>
        <p:nvSpPr>
          <p:cNvPr id="3" name="矩形 2"/>
          <p:cNvSpPr/>
          <p:nvPr/>
        </p:nvSpPr>
        <p:spPr>
          <a:xfrm>
            <a:off x="287383" y="1305342"/>
            <a:ext cx="6570617" cy="3416320"/>
          </a:xfrm>
          <a:prstGeom prst="rect">
            <a:avLst/>
          </a:prstGeom>
        </p:spPr>
        <p:txBody>
          <a:bodyPr wrap="square">
            <a:spAutoFit/>
          </a:bodyPr>
          <a:lstStyle/>
          <a:p>
            <a:pPr>
              <a:buFont typeface="Arial" panose="020B0604020202020204" pitchFamily="34" charset="0"/>
              <a:buChar char="•"/>
            </a:pPr>
            <a:r>
              <a:rPr lang="zh-CN" altLang="en-US" dirty="0">
                <a:solidFill>
                  <a:srgbClr val="121212"/>
                </a:solidFill>
                <a:latin typeface="-apple-system"/>
              </a:rPr>
              <a:t>加法指令：</a:t>
            </a:r>
            <a:r>
              <a:rPr lang="en-US" altLang="zh-CN" dirty="0" err="1">
                <a:solidFill>
                  <a:srgbClr val="121212"/>
                </a:solidFill>
                <a:latin typeface="-apple-system"/>
              </a:rPr>
              <a:t>iadd</a:t>
            </a:r>
            <a:r>
              <a:rPr lang="zh-CN" altLang="en-US" dirty="0">
                <a:solidFill>
                  <a:srgbClr val="121212"/>
                </a:solidFill>
                <a:latin typeface="-apple-system"/>
              </a:rPr>
              <a:t>、</a:t>
            </a:r>
            <a:r>
              <a:rPr lang="en-US" altLang="zh-CN" dirty="0" err="1">
                <a:solidFill>
                  <a:srgbClr val="121212"/>
                </a:solidFill>
                <a:latin typeface="-apple-system"/>
              </a:rPr>
              <a:t>ladd</a:t>
            </a:r>
            <a:r>
              <a:rPr lang="zh-CN" altLang="en-US" dirty="0">
                <a:solidFill>
                  <a:srgbClr val="121212"/>
                </a:solidFill>
                <a:latin typeface="-apple-system"/>
              </a:rPr>
              <a:t>、</a:t>
            </a:r>
            <a:r>
              <a:rPr lang="en-US" altLang="zh-CN" dirty="0" err="1">
                <a:solidFill>
                  <a:srgbClr val="121212"/>
                </a:solidFill>
                <a:latin typeface="-apple-system"/>
              </a:rPr>
              <a:t>fadd</a:t>
            </a:r>
            <a:r>
              <a:rPr lang="zh-CN" altLang="en-US" dirty="0">
                <a:solidFill>
                  <a:srgbClr val="121212"/>
                </a:solidFill>
                <a:latin typeface="-apple-system"/>
              </a:rPr>
              <a:t>、</a:t>
            </a:r>
            <a:r>
              <a:rPr lang="en-US" altLang="zh-CN" dirty="0" err="1">
                <a:solidFill>
                  <a:srgbClr val="121212"/>
                </a:solidFill>
                <a:latin typeface="-apple-system"/>
              </a:rPr>
              <a:t>dadd</a:t>
            </a:r>
            <a:endParaRPr lang="en-US" altLang="zh-CN" dirty="0">
              <a:solidFill>
                <a:srgbClr val="121212"/>
              </a:solidFill>
              <a:latin typeface="-apple-system"/>
            </a:endParaRPr>
          </a:p>
          <a:p>
            <a:pPr>
              <a:buFont typeface="Arial" panose="020B0604020202020204" pitchFamily="34" charset="0"/>
              <a:buChar char="•"/>
            </a:pPr>
            <a:r>
              <a:rPr lang="zh-CN" altLang="en-US" dirty="0">
                <a:solidFill>
                  <a:srgbClr val="121212"/>
                </a:solidFill>
                <a:latin typeface="-apple-system"/>
              </a:rPr>
              <a:t>减法指令：</a:t>
            </a:r>
            <a:r>
              <a:rPr lang="en-US" altLang="zh-CN" dirty="0" err="1">
                <a:solidFill>
                  <a:srgbClr val="121212"/>
                </a:solidFill>
                <a:latin typeface="-apple-system"/>
              </a:rPr>
              <a:t>isub</a:t>
            </a:r>
            <a:r>
              <a:rPr lang="zh-CN" altLang="en-US" dirty="0">
                <a:solidFill>
                  <a:srgbClr val="121212"/>
                </a:solidFill>
                <a:latin typeface="-apple-system"/>
              </a:rPr>
              <a:t>、</a:t>
            </a:r>
            <a:r>
              <a:rPr lang="en-US" altLang="zh-CN" dirty="0" err="1">
                <a:solidFill>
                  <a:srgbClr val="121212"/>
                </a:solidFill>
                <a:latin typeface="-apple-system"/>
              </a:rPr>
              <a:t>lsub</a:t>
            </a:r>
            <a:r>
              <a:rPr lang="zh-CN" altLang="en-US" dirty="0">
                <a:solidFill>
                  <a:srgbClr val="121212"/>
                </a:solidFill>
                <a:latin typeface="-apple-system"/>
              </a:rPr>
              <a:t>、</a:t>
            </a:r>
            <a:r>
              <a:rPr lang="en-US" altLang="zh-CN" dirty="0" err="1">
                <a:solidFill>
                  <a:srgbClr val="121212"/>
                </a:solidFill>
                <a:latin typeface="-apple-system"/>
              </a:rPr>
              <a:t>fsub</a:t>
            </a:r>
            <a:r>
              <a:rPr lang="zh-CN" altLang="en-US" dirty="0">
                <a:solidFill>
                  <a:srgbClr val="121212"/>
                </a:solidFill>
                <a:latin typeface="-apple-system"/>
              </a:rPr>
              <a:t>、</a:t>
            </a:r>
            <a:r>
              <a:rPr lang="en-US" altLang="zh-CN" dirty="0" err="1">
                <a:solidFill>
                  <a:srgbClr val="121212"/>
                </a:solidFill>
                <a:latin typeface="-apple-system"/>
              </a:rPr>
              <a:t>dsub</a:t>
            </a:r>
            <a:endParaRPr lang="en-US" altLang="zh-CN" dirty="0">
              <a:solidFill>
                <a:srgbClr val="121212"/>
              </a:solidFill>
              <a:latin typeface="-apple-system"/>
            </a:endParaRPr>
          </a:p>
          <a:p>
            <a:pPr>
              <a:buFont typeface="Arial" panose="020B0604020202020204" pitchFamily="34" charset="0"/>
              <a:buChar char="•"/>
            </a:pPr>
            <a:r>
              <a:rPr lang="zh-CN" altLang="en-US" dirty="0">
                <a:solidFill>
                  <a:srgbClr val="121212"/>
                </a:solidFill>
                <a:latin typeface="-apple-system"/>
              </a:rPr>
              <a:t>乘法指令：</a:t>
            </a:r>
            <a:r>
              <a:rPr lang="en-US" altLang="zh-CN" dirty="0" err="1">
                <a:solidFill>
                  <a:srgbClr val="121212"/>
                </a:solidFill>
                <a:latin typeface="-apple-system"/>
              </a:rPr>
              <a:t>imul</a:t>
            </a:r>
            <a:r>
              <a:rPr lang="zh-CN" altLang="en-US" dirty="0">
                <a:solidFill>
                  <a:srgbClr val="121212"/>
                </a:solidFill>
                <a:latin typeface="-apple-system"/>
              </a:rPr>
              <a:t>、</a:t>
            </a:r>
            <a:r>
              <a:rPr lang="en-US" altLang="zh-CN" dirty="0" err="1">
                <a:solidFill>
                  <a:srgbClr val="121212"/>
                </a:solidFill>
                <a:latin typeface="-apple-system"/>
              </a:rPr>
              <a:t>lmul</a:t>
            </a:r>
            <a:r>
              <a:rPr lang="zh-CN" altLang="en-US" dirty="0">
                <a:solidFill>
                  <a:srgbClr val="121212"/>
                </a:solidFill>
                <a:latin typeface="-apple-system"/>
              </a:rPr>
              <a:t>、</a:t>
            </a:r>
            <a:r>
              <a:rPr lang="en-US" altLang="zh-CN" dirty="0" err="1">
                <a:solidFill>
                  <a:srgbClr val="121212"/>
                </a:solidFill>
                <a:latin typeface="-apple-system"/>
              </a:rPr>
              <a:t>fmul</a:t>
            </a:r>
            <a:r>
              <a:rPr lang="zh-CN" altLang="en-US" dirty="0">
                <a:solidFill>
                  <a:srgbClr val="121212"/>
                </a:solidFill>
                <a:latin typeface="-apple-system"/>
              </a:rPr>
              <a:t>、</a:t>
            </a:r>
            <a:r>
              <a:rPr lang="en-US" altLang="zh-CN" dirty="0" err="1">
                <a:solidFill>
                  <a:srgbClr val="121212"/>
                </a:solidFill>
                <a:latin typeface="-apple-system"/>
              </a:rPr>
              <a:t>dmul</a:t>
            </a:r>
            <a:endParaRPr lang="en-US" altLang="zh-CN" dirty="0">
              <a:solidFill>
                <a:srgbClr val="121212"/>
              </a:solidFill>
              <a:latin typeface="-apple-system"/>
            </a:endParaRPr>
          </a:p>
          <a:p>
            <a:pPr>
              <a:buFont typeface="Arial" panose="020B0604020202020204" pitchFamily="34" charset="0"/>
              <a:buChar char="•"/>
            </a:pPr>
            <a:r>
              <a:rPr lang="zh-CN" altLang="en-US" dirty="0">
                <a:solidFill>
                  <a:srgbClr val="121212"/>
                </a:solidFill>
                <a:latin typeface="-apple-system"/>
              </a:rPr>
              <a:t>除法指令：</a:t>
            </a:r>
            <a:r>
              <a:rPr lang="en-US" altLang="zh-CN" dirty="0" err="1">
                <a:solidFill>
                  <a:srgbClr val="121212"/>
                </a:solidFill>
                <a:latin typeface="-apple-system"/>
              </a:rPr>
              <a:t>idiv</a:t>
            </a:r>
            <a:r>
              <a:rPr lang="zh-CN" altLang="en-US" dirty="0">
                <a:solidFill>
                  <a:srgbClr val="121212"/>
                </a:solidFill>
                <a:latin typeface="-apple-system"/>
              </a:rPr>
              <a:t>、</a:t>
            </a:r>
            <a:r>
              <a:rPr lang="en-US" altLang="zh-CN" dirty="0" err="1">
                <a:solidFill>
                  <a:srgbClr val="121212"/>
                </a:solidFill>
                <a:latin typeface="-apple-system"/>
              </a:rPr>
              <a:t>ldiv</a:t>
            </a:r>
            <a:r>
              <a:rPr lang="zh-CN" altLang="en-US" dirty="0">
                <a:solidFill>
                  <a:srgbClr val="121212"/>
                </a:solidFill>
                <a:latin typeface="-apple-system"/>
              </a:rPr>
              <a:t>、</a:t>
            </a:r>
            <a:r>
              <a:rPr lang="en-US" altLang="zh-CN" dirty="0" err="1">
                <a:solidFill>
                  <a:srgbClr val="121212"/>
                </a:solidFill>
                <a:latin typeface="-apple-system"/>
              </a:rPr>
              <a:t>fdiv</a:t>
            </a:r>
            <a:r>
              <a:rPr lang="zh-CN" altLang="en-US" dirty="0">
                <a:solidFill>
                  <a:srgbClr val="121212"/>
                </a:solidFill>
                <a:latin typeface="-apple-system"/>
              </a:rPr>
              <a:t>、</a:t>
            </a:r>
            <a:r>
              <a:rPr lang="en-US" altLang="zh-CN" dirty="0" err="1">
                <a:solidFill>
                  <a:srgbClr val="121212"/>
                </a:solidFill>
                <a:latin typeface="-apple-system"/>
              </a:rPr>
              <a:t>ddiv</a:t>
            </a:r>
            <a:endParaRPr lang="en-US" altLang="zh-CN" dirty="0">
              <a:solidFill>
                <a:srgbClr val="121212"/>
              </a:solidFill>
              <a:latin typeface="-apple-system"/>
            </a:endParaRPr>
          </a:p>
          <a:p>
            <a:pPr>
              <a:buFont typeface="Arial" panose="020B0604020202020204" pitchFamily="34" charset="0"/>
              <a:buChar char="•"/>
            </a:pPr>
            <a:r>
              <a:rPr lang="zh-CN" altLang="en-US" dirty="0">
                <a:solidFill>
                  <a:srgbClr val="121212"/>
                </a:solidFill>
                <a:latin typeface="-apple-system"/>
              </a:rPr>
              <a:t>求余指令：</a:t>
            </a:r>
            <a:r>
              <a:rPr lang="en-US" altLang="zh-CN" dirty="0" err="1">
                <a:solidFill>
                  <a:srgbClr val="121212"/>
                </a:solidFill>
                <a:latin typeface="-apple-system"/>
              </a:rPr>
              <a:t>irem</a:t>
            </a:r>
            <a:r>
              <a:rPr lang="zh-CN" altLang="en-US" dirty="0">
                <a:solidFill>
                  <a:srgbClr val="121212"/>
                </a:solidFill>
                <a:latin typeface="-apple-system"/>
              </a:rPr>
              <a:t>、</a:t>
            </a:r>
            <a:r>
              <a:rPr lang="en-US" altLang="zh-CN" dirty="0" err="1">
                <a:solidFill>
                  <a:srgbClr val="121212"/>
                </a:solidFill>
                <a:latin typeface="-apple-system"/>
              </a:rPr>
              <a:t>lrem</a:t>
            </a:r>
            <a:r>
              <a:rPr lang="zh-CN" altLang="en-US" dirty="0">
                <a:solidFill>
                  <a:srgbClr val="121212"/>
                </a:solidFill>
                <a:latin typeface="-apple-system"/>
              </a:rPr>
              <a:t>、</a:t>
            </a:r>
            <a:r>
              <a:rPr lang="en-US" altLang="zh-CN" dirty="0" err="1">
                <a:solidFill>
                  <a:srgbClr val="121212"/>
                </a:solidFill>
                <a:latin typeface="-apple-system"/>
              </a:rPr>
              <a:t>frem</a:t>
            </a:r>
            <a:r>
              <a:rPr lang="zh-CN" altLang="en-US" dirty="0">
                <a:solidFill>
                  <a:srgbClr val="121212"/>
                </a:solidFill>
                <a:latin typeface="-apple-system"/>
              </a:rPr>
              <a:t>、</a:t>
            </a:r>
            <a:r>
              <a:rPr lang="en-US" altLang="zh-CN" dirty="0" err="1">
                <a:solidFill>
                  <a:srgbClr val="121212"/>
                </a:solidFill>
                <a:latin typeface="-apple-system"/>
              </a:rPr>
              <a:t>drem</a:t>
            </a:r>
            <a:r>
              <a:rPr lang="en-US" altLang="zh-CN" dirty="0">
                <a:solidFill>
                  <a:srgbClr val="121212"/>
                </a:solidFill>
                <a:latin typeface="-apple-system"/>
              </a:rPr>
              <a:t>(remainder</a:t>
            </a:r>
            <a:r>
              <a:rPr lang="zh-CN" altLang="en-US" dirty="0">
                <a:solidFill>
                  <a:srgbClr val="121212"/>
                </a:solidFill>
                <a:latin typeface="-apple-system"/>
              </a:rPr>
              <a:t>：余数</a:t>
            </a:r>
            <a:r>
              <a:rPr lang="en-US" altLang="zh-CN" dirty="0">
                <a:solidFill>
                  <a:srgbClr val="121212"/>
                </a:solidFill>
                <a:latin typeface="-apple-system"/>
              </a:rPr>
              <a:t>)</a:t>
            </a:r>
            <a:endParaRPr lang="en-US" altLang="zh-CN" dirty="0">
              <a:solidFill>
                <a:srgbClr val="121212"/>
              </a:solidFill>
              <a:latin typeface="-apple-system"/>
            </a:endParaRPr>
          </a:p>
          <a:p>
            <a:pPr>
              <a:buFont typeface="Arial" panose="020B0604020202020204" pitchFamily="34" charset="0"/>
              <a:buChar char="•"/>
            </a:pPr>
            <a:r>
              <a:rPr lang="zh-CN" altLang="en-US" dirty="0">
                <a:solidFill>
                  <a:srgbClr val="121212"/>
                </a:solidFill>
                <a:latin typeface="-apple-system"/>
              </a:rPr>
              <a:t>取反指令：</a:t>
            </a:r>
            <a:r>
              <a:rPr lang="en-US" altLang="zh-CN" dirty="0" err="1">
                <a:solidFill>
                  <a:srgbClr val="121212"/>
                </a:solidFill>
                <a:latin typeface="-apple-system"/>
              </a:rPr>
              <a:t>ineg</a:t>
            </a:r>
            <a:r>
              <a:rPr lang="zh-CN" altLang="en-US" dirty="0">
                <a:solidFill>
                  <a:srgbClr val="121212"/>
                </a:solidFill>
                <a:latin typeface="-apple-system"/>
              </a:rPr>
              <a:t>、</a:t>
            </a:r>
            <a:r>
              <a:rPr lang="en-US" altLang="zh-CN" dirty="0" err="1">
                <a:solidFill>
                  <a:srgbClr val="121212"/>
                </a:solidFill>
                <a:latin typeface="-apple-system"/>
              </a:rPr>
              <a:t>lneg</a:t>
            </a:r>
            <a:r>
              <a:rPr lang="zh-CN" altLang="en-US" dirty="0">
                <a:solidFill>
                  <a:srgbClr val="121212"/>
                </a:solidFill>
                <a:latin typeface="-apple-system"/>
              </a:rPr>
              <a:t>、</a:t>
            </a:r>
            <a:r>
              <a:rPr lang="en-US" altLang="zh-CN" dirty="0" err="1">
                <a:solidFill>
                  <a:srgbClr val="121212"/>
                </a:solidFill>
                <a:latin typeface="-apple-system"/>
              </a:rPr>
              <a:t>fneg</a:t>
            </a:r>
            <a:r>
              <a:rPr lang="zh-CN" altLang="en-US" dirty="0">
                <a:solidFill>
                  <a:srgbClr val="121212"/>
                </a:solidFill>
                <a:latin typeface="-apple-system"/>
              </a:rPr>
              <a:t>、</a:t>
            </a:r>
            <a:r>
              <a:rPr lang="en-US" altLang="zh-CN" dirty="0" err="1">
                <a:solidFill>
                  <a:srgbClr val="121212"/>
                </a:solidFill>
                <a:latin typeface="-apple-system"/>
              </a:rPr>
              <a:t>dneg</a:t>
            </a:r>
            <a:r>
              <a:rPr lang="en-US" altLang="zh-CN" dirty="0">
                <a:solidFill>
                  <a:srgbClr val="121212"/>
                </a:solidFill>
                <a:latin typeface="-apple-system"/>
              </a:rPr>
              <a:t>(negation</a:t>
            </a:r>
            <a:r>
              <a:rPr lang="zh-CN" altLang="en-US" dirty="0">
                <a:solidFill>
                  <a:srgbClr val="121212"/>
                </a:solidFill>
                <a:latin typeface="-apple-system"/>
              </a:rPr>
              <a:t>：取反</a:t>
            </a:r>
            <a:r>
              <a:rPr lang="en-US" altLang="zh-CN" dirty="0">
                <a:solidFill>
                  <a:srgbClr val="121212"/>
                </a:solidFill>
                <a:latin typeface="-apple-system"/>
              </a:rPr>
              <a:t>)</a:t>
            </a:r>
            <a:endParaRPr lang="en-US" altLang="zh-CN" dirty="0">
              <a:solidFill>
                <a:srgbClr val="121212"/>
              </a:solidFill>
              <a:latin typeface="-apple-system"/>
            </a:endParaRPr>
          </a:p>
          <a:p>
            <a:pPr>
              <a:buFont typeface="Arial" panose="020B0604020202020204" pitchFamily="34" charset="0"/>
              <a:buChar char="•"/>
            </a:pPr>
            <a:r>
              <a:rPr lang="zh-CN" altLang="en-US" dirty="0">
                <a:solidFill>
                  <a:srgbClr val="121212"/>
                </a:solidFill>
                <a:latin typeface="-apple-system"/>
              </a:rPr>
              <a:t>自增指令：</a:t>
            </a:r>
            <a:r>
              <a:rPr lang="en-US" altLang="zh-CN" dirty="0" err="1">
                <a:solidFill>
                  <a:srgbClr val="121212"/>
                </a:solidFill>
                <a:latin typeface="-apple-system"/>
              </a:rPr>
              <a:t>iinc</a:t>
            </a:r>
            <a:endParaRPr lang="en-US" altLang="zh-CN" dirty="0">
              <a:solidFill>
                <a:srgbClr val="121212"/>
              </a:solidFill>
              <a:latin typeface="-apple-system"/>
            </a:endParaRPr>
          </a:p>
          <a:p>
            <a:pPr>
              <a:buFont typeface="Arial" panose="020B0604020202020204" pitchFamily="34" charset="0"/>
              <a:buChar char="•"/>
            </a:pPr>
            <a:r>
              <a:rPr lang="zh-CN" altLang="en-US" dirty="0">
                <a:solidFill>
                  <a:srgbClr val="121212"/>
                </a:solidFill>
                <a:latin typeface="-apple-system"/>
              </a:rPr>
              <a:t>位运算指令，又可分为：</a:t>
            </a:r>
            <a:endParaRPr lang="zh-CN" altLang="en-US" dirty="0">
              <a:solidFill>
                <a:srgbClr val="121212"/>
              </a:solidFill>
              <a:latin typeface="-apple-system"/>
            </a:endParaRPr>
          </a:p>
          <a:p>
            <a:pPr marL="742950" lvl="1" indent="-285750">
              <a:buFont typeface="Arial" panose="020B0604020202020204" pitchFamily="34" charset="0"/>
              <a:buChar char="•"/>
            </a:pPr>
            <a:r>
              <a:rPr lang="zh-CN" altLang="en-US" dirty="0">
                <a:solidFill>
                  <a:srgbClr val="121212"/>
                </a:solidFill>
                <a:latin typeface="-apple-system"/>
              </a:rPr>
              <a:t>位移指令：</a:t>
            </a:r>
            <a:r>
              <a:rPr lang="en-US" altLang="zh-CN" dirty="0" err="1">
                <a:solidFill>
                  <a:srgbClr val="121212"/>
                </a:solidFill>
                <a:latin typeface="-apple-system"/>
              </a:rPr>
              <a:t>ishl</a:t>
            </a:r>
            <a:r>
              <a:rPr lang="zh-CN" altLang="en-US" dirty="0">
                <a:solidFill>
                  <a:srgbClr val="121212"/>
                </a:solidFill>
                <a:latin typeface="-apple-system"/>
              </a:rPr>
              <a:t>、</a:t>
            </a:r>
            <a:r>
              <a:rPr lang="en-US" altLang="zh-CN" dirty="0" err="1">
                <a:solidFill>
                  <a:srgbClr val="121212"/>
                </a:solidFill>
                <a:latin typeface="-apple-system"/>
              </a:rPr>
              <a:t>ishr</a:t>
            </a:r>
            <a:r>
              <a:rPr lang="zh-CN" altLang="en-US" dirty="0">
                <a:solidFill>
                  <a:srgbClr val="121212"/>
                </a:solidFill>
                <a:latin typeface="-apple-system"/>
              </a:rPr>
              <a:t>、</a:t>
            </a:r>
            <a:r>
              <a:rPr lang="en-US" altLang="zh-CN" dirty="0" err="1">
                <a:solidFill>
                  <a:srgbClr val="121212"/>
                </a:solidFill>
                <a:latin typeface="-apple-system"/>
              </a:rPr>
              <a:t>iushr</a:t>
            </a:r>
            <a:r>
              <a:rPr lang="zh-CN" altLang="en-US" dirty="0">
                <a:solidFill>
                  <a:srgbClr val="121212"/>
                </a:solidFill>
                <a:latin typeface="-apple-system"/>
              </a:rPr>
              <a:t>、</a:t>
            </a:r>
            <a:r>
              <a:rPr lang="en-US" altLang="zh-CN" dirty="0" err="1">
                <a:solidFill>
                  <a:srgbClr val="121212"/>
                </a:solidFill>
                <a:latin typeface="-apple-system"/>
              </a:rPr>
              <a:t>lshl</a:t>
            </a:r>
            <a:r>
              <a:rPr lang="zh-CN" altLang="en-US" dirty="0">
                <a:solidFill>
                  <a:srgbClr val="121212"/>
                </a:solidFill>
                <a:latin typeface="-apple-system"/>
              </a:rPr>
              <a:t>、</a:t>
            </a:r>
            <a:r>
              <a:rPr lang="en-US" altLang="zh-CN" dirty="0" err="1">
                <a:solidFill>
                  <a:srgbClr val="121212"/>
                </a:solidFill>
                <a:latin typeface="-apple-system"/>
              </a:rPr>
              <a:t>lshr</a:t>
            </a:r>
            <a:r>
              <a:rPr lang="zh-CN" altLang="en-US" dirty="0">
                <a:solidFill>
                  <a:srgbClr val="121212"/>
                </a:solidFill>
                <a:latin typeface="-apple-system"/>
              </a:rPr>
              <a:t>、</a:t>
            </a:r>
            <a:r>
              <a:rPr lang="en-US" altLang="zh-CN" dirty="0" err="1">
                <a:solidFill>
                  <a:srgbClr val="121212"/>
                </a:solidFill>
                <a:latin typeface="-apple-system"/>
              </a:rPr>
              <a:t>lushr</a:t>
            </a:r>
            <a:endParaRPr lang="en-US" altLang="zh-CN" dirty="0">
              <a:solidFill>
                <a:srgbClr val="121212"/>
              </a:solidFill>
              <a:latin typeface="-apple-system"/>
            </a:endParaRPr>
          </a:p>
          <a:p>
            <a:pPr marL="742950" lvl="1" indent="-285750">
              <a:buFont typeface="Arial" panose="020B0604020202020204" pitchFamily="34" charset="0"/>
              <a:buChar char="•"/>
            </a:pPr>
            <a:r>
              <a:rPr lang="zh-CN" altLang="en-US" dirty="0">
                <a:solidFill>
                  <a:srgbClr val="121212"/>
                </a:solidFill>
                <a:latin typeface="-apple-system"/>
              </a:rPr>
              <a:t>按位或指令：</a:t>
            </a:r>
            <a:r>
              <a:rPr lang="en-US" altLang="zh-CN" dirty="0" err="1">
                <a:solidFill>
                  <a:srgbClr val="121212"/>
                </a:solidFill>
                <a:latin typeface="-apple-system"/>
              </a:rPr>
              <a:t>ior</a:t>
            </a:r>
            <a:r>
              <a:rPr lang="zh-CN" altLang="en-US" dirty="0">
                <a:solidFill>
                  <a:srgbClr val="121212"/>
                </a:solidFill>
                <a:latin typeface="-apple-system"/>
              </a:rPr>
              <a:t>、</a:t>
            </a:r>
            <a:r>
              <a:rPr lang="en-US" altLang="zh-CN" dirty="0" err="1">
                <a:solidFill>
                  <a:srgbClr val="121212"/>
                </a:solidFill>
                <a:latin typeface="-apple-system"/>
              </a:rPr>
              <a:t>lor</a:t>
            </a:r>
            <a:endParaRPr lang="en-US" altLang="zh-CN" dirty="0">
              <a:solidFill>
                <a:srgbClr val="121212"/>
              </a:solidFill>
              <a:latin typeface="-apple-system"/>
            </a:endParaRPr>
          </a:p>
          <a:p>
            <a:pPr marL="742950" lvl="1" indent="-285750">
              <a:buFont typeface="Arial" panose="020B0604020202020204" pitchFamily="34" charset="0"/>
              <a:buChar char="•"/>
            </a:pPr>
            <a:r>
              <a:rPr lang="zh-CN" altLang="en-US" dirty="0">
                <a:solidFill>
                  <a:srgbClr val="121212"/>
                </a:solidFill>
                <a:latin typeface="-apple-system"/>
              </a:rPr>
              <a:t>按位与指令：</a:t>
            </a:r>
            <a:r>
              <a:rPr lang="en-US" altLang="zh-CN" dirty="0" err="1">
                <a:solidFill>
                  <a:srgbClr val="121212"/>
                </a:solidFill>
                <a:latin typeface="-apple-system"/>
              </a:rPr>
              <a:t>iand</a:t>
            </a:r>
            <a:r>
              <a:rPr lang="zh-CN" altLang="en-US" dirty="0">
                <a:solidFill>
                  <a:srgbClr val="121212"/>
                </a:solidFill>
                <a:latin typeface="-apple-system"/>
              </a:rPr>
              <a:t>、</a:t>
            </a:r>
            <a:r>
              <a:rPr lang="en-US" altLang="zh-CN" dirty="0">
                <a:solidFill>
                  <a:srgbClr val="121212"/>
                </a:solidFill>
                <a:latin typeface="-apple-system"/>
              </a:rPr>
              <a:t>land</a:t>
            </a:r>
            <a:endParaRPr lang="en-US" altLang="zh-CN" dirty="0">
              <a:solidFill>
                <a:srgbClr val="121212"/>
              </a:solidFill>
              <a:latin typeface="-apple-system"/>
            </a:endParaRPr>
          </a:p>
          <a:p>
            <a:pPr marL="742950" lvl="1" indent="-285750">
              <a:buFont typeface="Arial" panose="020B0604020202020204" pitchFamily="34" charset="0"/>
              <a:buChar char="•"/>
            </a:pPr>
            <a:r>
              <a:rPr lang="zh-CN" altLang="en-US" dirty="0">
                <a:solidFill>
                  <a:srgbClr val="121212"/>
                </a:solidFill>
                <a:latin typeface="-apple-system"/>
              </a:rPr>
              <a:t>按位异或指令：</a:t>
            </a:r>
            <a:r>
              <a:rPr lang="en-US" altLang="zh-CN" dirty="0" err="1">
                <a:solidFill>
                  <a:srgbClr val="121212"/>
                </a:solidFill>
                <a:latin typeface="-apple-system"/>
              </a:rPr>
              <a:t>ixor</a:t>
            </a:r>
            <a:r>
              <a:rPr lang="zh-CN" altLang="en-US" dirty="0">
                <a:solidFill>
                  <a:srgbClr val="121212"/>
                </a:solidFill>
                <a:latin typeface="-apple-system"/>
              </a:rPr>
              <a:t>、</a:t>
            </a:r>
            <a:r>
              <a:rPr lang="en-US" altLang="zh-CN" dirty="0" err="1">
                <a:solidFill>
                  <a:srgbClr val="121212"/>
                </a:solidFill>
                <a:latin typeface="-apple-system"/>
              </a:rPr>
              <a:t>lxor</a:t>
            </a:r>
            <a:endParaRPr lang="en-US" altLang="zh-CN" b="0" i="0" dirty="0">
              <a:solidFill>
                <a:srgbClr val="121212"/>
              </a:solidFill>
              <a:effectLst/>
              <a:latin typeface="-apple-system"/>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email"/>
          <a:stretch>
            <a:fillRect/>
          </a:stretch>
        </p:blipFill>
        <p:spPr>
          <a:xfrm>
            <a:off x="1429" y="152400"/>
            <a:ext cx="9142571" cy="6858000"/>
          </a:xfrm>
          <a:prstGeom prst="rect">
            <a:avLst/>
          </a:prstGeom>
        </p:spPr>
      </p:pic>
      <p:sp>
        <p:nvSpPr>
          <p:cNvPr id="9" name="灯片编号占位符 4"/>
          <p:cNvSpPr>
            <a:spLocks noGrp="1"/>
          </p:cNvSpPr>
          <p:nvPr>
            <p:ph type="sldNum" sz="quarter" idx="12"/>
          </p:nvPr>
        </p:nvSpPr>
        <p:spPr>
          <a:xfrm>
            <a:off x="6254496" y="6474143"/>
            <a:ext cx="2133600" cy="274637"/>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D2E1935-6D2C-DD48-BAD0-791E8DF0B1A4}" type="slidenum">
              <a:rPr lang="zh-CN" altLang="en-US">
                <a:solidFill>
                  <a:srgbClr val="898989"/>
                </a:solidFill>
                <a:ea typeface="微软雅黑" panose="020B0503020204020204" charset="-122"/>
              </a:rPr>
            </a:fld>
            <a:endParaRPr lang="zh-CN" altLang="en-US" dirty="0">
              <a:solidFill>
                <a:srgbClr val="898989"/>
              </a:solidFill>
              <a:ea typeface="微软雅黑" panose="020B0503020204020204" charset="-122"/>
            </a:endParaRPr>
          </a:p>
        </p:txBody>
      </p:sp>
      <p:sp>
        <p:nvSpPr>
          <p:cNvPr id="5" name="Rectangle 2"/>
          <p:cNvSpPr>
            <a:spLocks noChangeArrowheads="1"/>
          </p:cNvSpPr>
          <p:nvPr/>
        </p:nvSpPr>
        <p:spPr bwMode="auto">
          <a:xfrm>
            <a:off x="117565" y="152400"/>
            <a:ext cx="5251269" cy="823217"/>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33308" rIns="0" bIns="133308"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3600" b="0" i="0" u="none" strike="noStrike" cap="none" normalizeH="0" baseline="0" dirty="0" smtClean="0">
                <a:ln>
                  <a:noFill/>
                </a:ln>
                <a:solidFill>
                  <a:srgbClr val="333333"/>
                </a:solidFill>
                <a:effectLst/>
                <a:latin typeface="Arial Unicode MS" panose="020B0604020202020204" charset="-122"/>
                <a:ea typeface="var(--monospace)"/>
              </a:rPr>
              <a:t>对象创建和访问指令</a:t>
            </a:r>
            <a:endParaRPr kumimoji="0" lang="en-US" altLang="zh-CN" sz="3600" b="0" i="0" u="none" strike="noStrike" cap="none" normalizeH="0" baseline="0" dirty="0" smtClean="0">
              <a:ln>
                <a:noFill/>
              </a:ln>
              <a:solidFill>
                <a:srgbClr val="333333"/>
              </a:solidFill>
              <a:effectLst/>
              <a:latin typeface="Arial Unicode MS" panose="020B0604020202020204" charset="-122"/>
              <a:ea typeface="var(--monospace)"/>
            </a:endParaRPr>
          </a:p>
        </p:txBody>
      </p:sp>
      <p:sp>
        <p:nvSpPr>
          <p:cNvPr id="3" name="矩形 2"/>
          <p:cNvSpPr/>
          <p:nvPr/>
        </p:nvSpPr>
        <p:spPr>
          <a:xfrm>
            <a:off x="287383" y="1305342"/>
            <a:ext cx="8268788" cy="6463308"/>
          </a:xfrm>
          <a:prstGeom prst="rect">
            <a:avLst/>
          </a:prstGeom>
        </p:spPr>
        <p:txBody>
          <a:bodyPr wrap="square">
            <a:spAutoFit/>
          </a:bodyPr>
          <a:lstStyle/>
          <a:p>
            <a:r>
              <a:rPr lang="zh-CN" altLang="en-US" b="1" dirty="0"/>
              <a:t>创建</a:t>
            </a:r>
            <a:r>
              <a:rPr lang="zh-CN" altLang="en-US" b="1" dirty="0" smtClean="0"/>
              <a:t>指令：</a:t>
            </a:r>
            <a:r>
              <a:rPr lang="zh-CN" altLang="en-US" dirty="0"/>
              <a:t>它接收一个操作数，为指向常量池的索引，表示要创建的类型，执行完成后，将对象的引用压入</a:t>
            </a:r>
            <a:r>
              <a:rPr lang="zh-CN" altLang="en-US" dirty="0" smtClean="0"/>
              <a:t>栈</a:t>
            </a:r>
            <a:endParaRPr lang="en-US" altLang="zh-CN" dirty="0"/>
          </a:p>
          <a:p>
            <a:endParaRPr lang="en-US" altLang="zh-CN" b="1" dirty="0"/>
          </a:p>
          <a:p>
            <a:r>
              <a:rPr lang="en-US" altLang="zh-CN" dirty="0" smtClean="0"/>
              <a:t>·</a:t>
            </a:r>
            <a:r>
              <a:rPr lang="en-US" altLang="zh-CN" dirty="0" err="1" smtClean="0"/>
              <a:t>newarray</a:t>
            </a:r>
            <a:r>
              <a:rPr lang="zh-CN" altLang="en-US" dirty="0"/>
              <a:t>：创建基本类型数组</a:t>
            </a:r>
            <a:endParaRPr lang="zh-CN" altLang="en-US" dirty="0"/>
          </a:p>
          <a:p>
            <a:r>
              <a:rPr lang="en-US" altLang="zh-CN" dirty="0" smtClean="0"/>
              <a:t>·</a:t>
            </a:r>
            <a:r>
              <a:rPr lang="en-US" altLang="zh-CN" dirty="0" err="1" smtClean="0"/>
              <a:t>anewarray</a:t>
            </a:r>
            <a:r>
              <a:rPr lang="zh-CN" altLang="en-US" dirty="0"/>
              <a:t>：创建引用类型数组</a:t>
            </a:r>
            <a:endParaRPr lang="zh-CN" altLang="en-US" dirty="0"/>
          </a:p>
          <a:p>
            <a:r>
              <a:rPr lang="en-US" altLang="zh-CN" dirty="0" smtClean="0"/>
              <a:t>·</a:t>
            </a:r>
            <a:r>
              <a:rPr lang="en-US" altLang="zh-CN" dirty="0" err="1" smtClean="0"/>
              <a:t>multianewarray</a:t>
            </a:r>
            <a:r>
              <a:rPr lang="zh-CN" altLang="en-US" dirty="0"/>
              <a:t>：创建多维</a:t>
            </a:r>
            <a:r>
              <a:rPr lang="zh-CN" altLang="en-US" dirty="0" smtClean="0"/>
              <a:t>数组</a:t>
            </a:r>
            <a:endParaRPr lang="en-US" altLang="zh-CN" dirty="0" smtClean="0"/>
          </a:p>
          <a:p>
            <a:endParaRPr lang="en-US" altLang="zh-CN" dirty="0"/>
          </a:p>
          <a:p>
            <a:r>
              <a:rPr lang="zh-CN" altLang="en-US" b="1" dirty="0" smtClean="0"/>
              <a:t>字段</a:t>
            </a:r>
            <a:r>
              <a:rPr lang="zh-CN" altLang="en-US" b="1" dirty="0"/>
              <a:t>访问</a:t>
            </a:r>
            <a:r>
              <a:rPr lang="zh-CN" altLang="en-US" b="1" dirty="0" smtClean="0"/>
              <a:t>指令：</a:t>
            </a:r>
            <a:r>
              <a:rPr lang="zh-CN" altLang="en-US" dirty="0"/>
              <a:t>对象创建后，就可以通过对象访问指令获取对象实例或数组实例中的字段或者数组</a:t>
            </a:r>
            <a:r>
              <a:rPr lang="zh-CN" altLang="en-US" dirty="0" smtClean="0"/>
              <a:t>元素</a:t>
            </a:r>
            <a:endParaRPr lang="en-US" altLang="zh-CN" dirty="0" smtClean="0"/>
          </a:p>
          <a:p>
            <a:r>
              <a:rPr lang="en-US" altLang="zh-CN" dirty="0" smtClean="0"/>
              <a:t>·</a:t>
            </a:r>
            <a:r>
              <a:rPr lang="zh-CN" altLang="en-US" dirty="0" smtClean="0"/>
              <a:t>访问</a:t>
            </a:r>
            <a:r>
              <a:rPr lang="zh-CN" altLang="en-US" dirty="0"/>
              <a:t>类字段</a:t>
            </a:r>
            <a:r>
              <a:rPr lang="en-US" altLang="zh-CN" dirty="0"/>
              <a:t>(static </a:t>
            </a:r>
            <a:r>
              <a:rPr lang="zh-CN" altLang="en-US" dirty="0"/>
              <a:t>字段，或者称为类变量</a:t>
            </a:r>
            <a:r>
              <a:rPr lang="en-US" altLang="zh-CN" dirty="0"/>
              <a:t>)</a:t>
            </a:r>
            <a:r>
              <a:rPr lang="zh-CN" altLang="en-US" dirty="0"/>
              <a:t>的指令：</a:t>
            </a:r>
            <a:r>
              <a:rPr lang="en-US" altLang="zh-CN" dirty="0" err="1"/>
              <a:t>getstatic</a:t>
            </a:r>
            <a:r>
              <a:rPr lang="zh-CN" altLang="en-US" dirty="0"/>
              <a:t>、</a:t>
            </a:r>
            <a:r>
              <a:rPr lang="en-US" altLang="zh-CN" dirty="0" err="1"/>
              <a:t>putstatic</a:t>
            </a:r>
            <a:endParaRPr lang="en-US" altLang="zh-CN" dirty="0"/>
          </a:p>
          <a:p>
            <a:r>
              <a:rPr lang="en-US" altLang="zh-CN" dirty="0" smtClean="0"/>
              <a:t>·</a:t>
            </a:r>
            <a:r>
              <a:rPr lang="zh-CN" altLang="en-US" dirty="0" smtClean="0"/>
              <a:t>访问</a:t>
            </a:r>
            <a:r>
              <a:rPr lang="zh-CN" altLang="en-US" dirty="0"/>
              <a:t>类实例字段</a:t>
            </a:r>
            <a:r>
              <a:rPr lang="en-US" altLang="zh-CN" dirty="0"/>
              <a:t>(</a:t>
            </a:r>
            <a:r>
              <a:rPr lang="zh-CN" altLang="en-US" dirty="0"/>
              <a:t>非 </a:t>
            </a:r>
            <a:r>
              <a:rPr lang="en-US" altLang="zh-CN" dirty="0"/>
              <a:t>static </a:t>
            </a:r>
            <a:r>
              <a:rPr lang="zh-CN" altLang="en-US" dirty="0"/>
              <a:t>字段，或者称为实例变量</a:t>
            </a:r>
            <a:r>
              <a:rPr lang="en-US" altLang="zh-CN" dirty="0"/>
              <a:t>)</a:t>
            </a:r>
            <a:r>
              <a:rPr lang="zh-CN" altLang="en-US" dirty="0"/>
              <a:t>的指令：</a:t>
            </a:r>
            <a:r>
              <a:rPr lang="en-US" altLang="zh-CN" dirty="0" err="1"/>
              <a:t>getfield</a:t>
            </a:r>
            <a:r>
              <a:rPr lang="zh-CN" altLang="en-US" dirty="0"/>
              <a:t>、</a:t>
            </a:r>
            <a:r>
              <a:rPr lang="en-US" altLang="zh-CN" dirty="0" err="1"/>
              <a:t>putfield</a:t>
            </a:r>
            <a:endParaRPr lang="en-US" altLang="zh-CN" dirty="0"/>
          </a:p>
          <a:p>
            <a:br>
              <a:rPr lang="en-US" altLang="zh-CN" dirty="0"/>
            </a:br>
            <a:r>
              <a:rPr lang="zh-CN" altLang="en-US" b="1" dirty="0"/>
              <a:t>数组</a:t>
            </a:r>
            <a:r>
              <a:rPr lang="zh-CN" altLang="en-US" b="1" dirty="0" smtClean="0"/>
              <a:t>操作指令：</a:t>
            </a:r>
            <a:endParaRPr lang="en-US" altLang="zh-CN" b="1" dirty="0" smtClean="0"/>
          </a:p>
          <a:p>
            <a:r>
              <a:rPr lang="zh-CN" altLang="en-US" dirty="0"/>
              <a:t>把一个数组元素加载到操作数栈的指令：</a:t>
            </a:r>
            <a:r>
              <a:rPr lang="en-US" altLang="zh-CN" dirty="0" err="1"/>
              <a:t>baload</a:t>
            </a:r>
            <a:r>
              <a:rPr lang="zh-CN" altLang="en-US" dirty="0"/>
              <a:t>、</a:t>
            </a:r>
            <a:r>
              <a:rPr lang="en-US" altLang="zh-CN" dirty="0" err="1"/>
              <a:t>caload</a:t>
            </a:r>
            <a:r>
              <a:rPr lang="zh-CN" altLang="en-US" dirty="0"/>
              <a:t>、</a:t>
            </a:r>
            <a:r>
              <a:rPr lang="en-US" altLang="zh-CN" dirty="0" err="1"/>
              <a:t>saload</a:t>
            </a:r>
            <a:r>
              <a:rPr lang="zh-CN" altLang="en-US" dirty="0"/>
              <a:t>、</a:t>
            </a:r>
            <a:r>
              <a:rPr lang="en-US" altLang="zh-CN" dirty="0" err="1"/>
              <a:t>iaload</a:t>
            </a:r>
            <a:r>
              <a:rPr lang="zh-CN" altLang="en-US" dirty="0"/>
              <a:t>、</a:t>
            </a:r>
            <a:r>
              <a:rPr lang="en-US" altLang="zh-CN" dirty="0" err="1"/>
              <a:t>laload</a:t>
            </a:r>
            <a:r>
              <a:rPr lang="zh-CN" altLang="en-US" dirty="0"/>
              <a:t>、</a:t>
            </a:r>
            <a:r>
              <a:rPr lang="en-US" altLang="zh-CN" dirty="0" err="1"/>
              <a:t>faload</a:t>
            </a:r>
            <a:r>
              <a:rPr lang="zh-CN" altLang="en-US" dirty="0"/>
              <a:t>、</a:t>
            </a:r>
            <a:r>
              <a:rPr lang="en-US" altLang="zh-CN" dirty="0" err="1"/>
              <a:t>daload</a:t>
            </a:r>
            <a:r>
              <a:rPr lang="zh-CN" altLang="en-US" dirty="0"/>
              <a:t>、</a:t>
            </a:r>
            <a:r>
              <a:rPr lang="en-US" altLang="zh-CN" dirty="0" err="1"/>
              <a:t>aaload</a:t>
            </a:r>
            <a:endParaRPr lang="en-US" altLang="zh-CN" dirty="0"/>
          </a:p>
          <a:p>
            <a:r>
              <a:rPr lang="zh-CN" altLang="en-US" dirty="0"/>
              <a:t>将一个操作数栈的值存储到数组元素中的指令：</a:t>
            </a:r>
            <a:r>
              <a:rPr lang="en-US" altLang="zh-CN" dirty="0" err="1"/>
              <a:t>bastore</a:t>
            </a:r>
            <a:r>
              <a:rPr lang="zh-CN" altLang="en-US" dirty="0"/>
              <a:t>、</a:t>
            </a:r>
            <a:r>
              <a:rPr lang="en-US" altLang="zh-CN" dirty="0" err="1"/>
              <a:t>castore</a:t>
            </a:r>
            <a:r>
              <a:rPr lang="zh-CN" altLang="en-US" dirty="0"/>
              <a:t>、</a:t>
            </a:r>
            <a:r>
              <a:rPr lang="en-US" altLang="zh-CN" dirty="0" err="1"/>
              <a:t>sastore</a:t>
            </a:r>
            <a:r>
              <a:rPr lang="zh-CN" altLang="en-US" dirty="0"/>
              <a:t>、</a:t>
            </a:r>
            <a:r>
              <a:rPr lang="en-US" altLang="zh-CN" dirty="0" err="1"/>
              <a:t>iastore</a:t>
            </a:r>
            <a:r>
              <a:rPr lang="zh-CN" altLang="en-US" dirty="0"/>
              <a:t>、</a:t>
            </a:r>
            <a:r>
              <a:rPr lang="en-US" altLang="zh-CN" dirty="0" err="1"/>
              <a:t>lastore</a:t>
            </a:r>
            <a:r>
              <a:rPr lang="zh-CN" altLang="en-US" dirty="0"/>
              <a:t>、</a:t>
            </a:r>
            <a:r>
              <a:rPr lang="en-US" altLang="zh-CN" dirty="0" err="1"/>
              <a:t>fastore</a:t>
            </a:r>
            <a:r>
              <a:rPr lang="zh-CN" altLang="en-US" dirty="0"/>
              <a:t>、</a:t>
            </a:r>
            <a:r>
              <a:rPr lang="en-US" altLang="zh-CN" dirty="0" err="1"/>
              <a:t>dastore</a:t>
            </a:r>
            <a:r>
              <a:rPr lang="zh-CN" altLang="en-US" dirty="0"/>
              <a:t>、</a:t>
            </a:r>
            <a:r>
              <a:rPr lang="en-US" altLang="zh-CN" dirty="0" err="1"/>
              <a:t>aastore</a:t>
            </a:r>
            <a:endParaRPr lang="en-US" altLang="zh-CN" dirty="0"/>
          </a:p>
          <a:p>
            <a:endParaRPr lang="zh-CN" altLang="en-US" b="1" dirty="0"/>
          </a:p>
          <a:p>
            <a:endParaRPr lang="zh-CN" altLang="en-US" b="1" dirty="0"/>
          </a:p>
          <a:p>
            <a:endParaRPr lang="zh-CN" altLang="en-US" dirty="0"/>
          </a:p>
          <a:p>
            <a:br>
              <a:rPr lang="zh-CN" altLang="en-US" dirty="0"/>
            </a:br>
            <a:endParaRPr lang="zh-CN" altLang="en-US" b="1" dirty="0"/>
          </a:p>
          <a:p>
            <a:endParaRPr lang="en-US" altLang="zh-CN" b="0" i="0" dirty="0">
              <a:solidFill>
                <a:srgbClr val="121212"/>
              </a:solidFill>
              <a:effectLst/>
              <a:latin typeface="-apple-system"/>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email"/>
          <a:stretch>
            <a:fillRect/>
          </a:stretch>
        </p:blipFill>
        <p:spPr>
          <a:xfrm>
            <a:off x="1429" y="152400"/>
            <a:ext cx="9142571" cy="6858000"/>
          </a:xfrm>
          <a:prstGeom prst="rect">
            <a:avLst/>
          </a:prstGeom>
        </p:spPr>
      </p:pic>
      <p:sp>
        <p:nvSpPr>
          <p:cNvPr id="9" name="灯片编号占位符 4"/>
          <p:cNvSpPr>
            <a:spLocks noGrp="1"/>
          </p:cNvSpPr>
          <p:nvPr>
            <p:ph type="sldNum" sz="quarter" idx="12"/>
          </p:nvPr>
        </p:nvSpPr>
        <p:spPr>
          <a:xfrm>
            <a:off x="6254496" y="6474143"/>
            <a:ext cx="2133600" cy="274637"/>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D2E1935-6D2C-DD48-BAD0-791E8DF0B1A4}" type="slidenum">
              <a:rPr lang="zh-CN" altLang="en-US">
                <a:solidFill>
                  <a:srgbClr val="898989"/>
                </a:solidFill>
                <a:ea typeface="微软雅黑" panose="020B0503020204020204" charset="-122"/>
              </a:rPr>
            </a:fld>
            <a:endParaRPr lang="zh-CN" altLang="en-US" dirty="0">
              <a:solidFill>
                <a:srgbClr val="898989"/>
              </a:solidFill>
              <a:ea typeface="微软雅黑" panose="020B0503020204020204" charset="-122"/>
            </a:endParaRPr>
          </a:p>
        </p:txBody>
      </p:sp>
      <p:sp>
        <p:nvSpPr>
          <p:cNvPr id="5" name="Rectangle 2"/>
          <p:cNvSpPr>
            <a:spLocks noChangeArrowheads="1"/>
          </p:cNvSpPr>
          <p:nvPr/>
        </p:nvSpPr>
        <p:spPr bwMode="auto">
          <a:xfrm>
            <a:off x="117565" y="152400"/>
            <a:ext cx="5251269" cy="823217"/>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33308" rIns="0" bIns="133308"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3600" b="0" i="0" u="none" strike="noStrike" cap="none" normalizeH="0" baseline="0" dirty="0" smtClean="0">
                <a:ln>
                  <a:noFill/>
                </a:ln>
                <a:solidFill>
                  <a:srgbClr val="333333"/>
                </a:solidFill>
                <a:effectLst/>
                <a:latin typeface="Arial Unicode MS" panose="020B0604020202020204" charset="-122"/>
                <a:ea typeface="var(--monospace)"/>
              </a:rPr>
              <a:t>方法调用和返回指令</a:t>
            </a:r>
            <a:endParaRPr kumimoji="0" lang="en-US" altLang="zh-CN" sz="3600" b="0" i="0" u="none" strike="noStrike" cap="none" normalizeH="0" baseline="0" dirty="0" smtClean="0">
              <a:ln>
                <a:noFill/>
              </a:ln>
              <a:solidFill>
                <a:srgbClr val="333333"/>
              </a:solidFill>
              <a:effectLst/>
              <a:latin typeface="Arial Unicode MS" panose="020B0604020202020204" charset="-122"/>
              <a:ea typeface="var(--monospace)"/>
            </a:endParaRPr>
          </a:p>
        </p:txBody>
      </p:sp>
      <p:sp>
        <p:nvSpPr>
          <p:cNvPr id="3" name="矩形 2"/>
          <p:cNvSpPr/>
          <p:nvPr/>
        </p:nvSpPr>
        <p:spPr>
          <a:xfrm>
            <a:off x="287383" y="1305342"/>
            <a:ext cx="8268788" cy="6524863"/>
          </a:xfrm>
          <a:prstGeom prst="rect">
            <a:avLst/>
          </a:prstGeom>
        </p:spPr>
        <p:txBody>
          <a:bodyPr wrap="square">
            <a:spAutoFit/>
          </a:bodyPr>
          <a:lstStyle/>
          <a:p>
            <a:r>
              <a:rPr lang="zh-CN" altLang="en-US" b="1" dirty="0" smtClean="0"/>
              <a:t>方法调用指令：</a:t>
            </a:r>
            <a:endParaRPr lang="en-US" altLang="zh-CN" b="1" dirty="0" smtClean="0"/>
          </a:p>
          <a:p>
            <a:r>
              <a:rPr lang="zh-CN" altLang="en-US" sz="1600" dirty="0" smtClean="0">
                <a:latin typeface="+mn-ea"/>
              </a:rPr>
              <a:t>●</a:t>
            </a:r>
            <a:r>
              <a:rPr lang="en-US" altLang="zh-CN" sz="1600" dirty="0" err="1" smtClean="0">
                <a:latin typeface="+mn-ea"/>
              </a:rPr>
              <a:t>invokevirtual</a:t>
            </a:r>
            <a:r>
              <a:rPr lang="zh-CN" altLang="en-US" sz="1600" dirty="0">
                <a:latin typeface="+mn-ea"/>
              </a:rPr>
              <a:t>指令用于调用对象的实例方法，根据对象的实际类型进行分派</a:t>
            </a:r>
            <a:r>
              <a:rPr lang="en-US" altLang="zh-CN" sz="1600" dirty="0">
                <a:latin typeface="+mn-ea"/>
              </a:rPr>
              <a:t>(</a:t>
            </a:r>
            <a:r>
              <a:rPr lang="zh-CN" altLang="en-US" sz="1600" dirty="0">
                <a:latin typeface="+mn-ea"/>
              </a:rPr>
              <a:t>虚方法分派</a:t>
            </a:r>
            <a:r>
              <a:rPr lang="en-US" altLang="zh-CN" sz="1600" dirty="0">
                <a:latin typeface="+mn-ea"/>
              </a:rPr>
              <a:t>)</a:t>
            </a:r>
            <a:r>
              <a:rPr lang="zh-CN" altLang="en-US" sz="1600" dirty="0">
                <a:latin typeface="+mn-ea"/>
              </a:rPr>
              <a:t>，支持多态。</a:t>
            </a:r>
            <a:r>
              <a:rPr lang="zh-CN" altLang="en-US" sz="1600" dirty="0" smtClean="0">
                <a:latin typeface="+mn-ea"/>
              </a:rPr>
              <a:t>这也</a:t>
            </a:r>
            <a:r>
              <a:rPr lang="zh-CN" altLang="en-US" sz="1600" dirty="0">
                <a:latin typeface="+mn-ea"/>
              </a:rPr>
              <a:t>是</a:t>
            </a:r>
            <a:r>
              <a:rPr lang="en-US" altLang="zh-CN" sz="1600" dirty="0">
                <a:latin typeface="+mn-ea"/>
              </a:rPr>
              <a:t>Java</a:t>
            </a:r>
            <a:r>
              <a:rPr lang="zh-CN" altLang="en-US" sz="1600" dirty="0">
                <a:latin typeface="+mn-ea"/>
              </a:rPr>
              <a:t>语言中最常见的方法分派方式。</a:t>
            </a:r>
            <a:endParaRPr lang="zh-CN" altLang="en-US" sz="1600" dirty="0">
              <a:latin typeface="+mn-ea"/>
            </a:endParaRPr>
          </a:p>
          <a:p>
            <a:r>
              <a:rPr lang="zh-CN" altLang="en-US" sz="1600" dirty="0" smtClean="0">
                <a:latin typeface="+mn-ea"/>
              </a:rPr>
              <a:t>●</a:t>
            </a:r>
            <a:r>
              <a:rPr lang="en-US" altLang="zh-CN" sz="1600" dirty="0" err="1" smtClean="0">
                <a:latin typeface="+mn-ea"/>
              </a:rPr>
              <a:t>invokeinterface</a:t>
            </a:r>
            <a:r>
              <a:rPr lang="zh-CN" altLang="en-US" sz="1600" dirty="0">
                <a:latin typeface="+mn-ea"/>
              </a:rPr>
              <a:t>指令用于调用接口方法，它会在运行时搜索由特定对象所实现的这个接口方法，并找出适合</a:t>
            </a:r>
            <a:endParaRPr lang="zh-CN" altLang="en-US" sz="1600" dirty="0">
              <a:latin typeface="+mn-ea"/>
            </a:endParaRPr>
          </a:p>
          <a:p>
            <a:r>
              <a:rPr lang="zh-CN" altLang="en-US" sz="1600" dirty="0">
                <a:latin typeface="+mn-ea"/>
              </a:rPr>
              <a:t>的方法进行调用</a:t>
            </a:r>
            <a:r>
              <a:rPr lang="zh-CN" altLang="en-US" sz="1600" dirty="0" smtClean="0">
                <a:latin typeface="+mn-ea"/>
              </a:rPr>
              <a:t>。</a:t>
            </a:r>
            <a:endParaRPr lang="en-US" altLang="zh-CN" sz="1600" dirty="0" smtClean="0">
              <a:latin typeface="+mn-ea"/>
            </a:endParaRPr>
          </a:p>
          <a:p>
            <a:r>
              <a:rPr lang="zh-CN" altLang="en-US" sz="1600" dirty="0" smtClean="0">
                <a:latin typeface="+mn-ea"/>
              </a:rPr>
              <a:t>●</a:t>
            </a:r>
            <a:r>
              <a:rPr lang="en-US" altLang="zh-CN" sz="1600" dirty="0" err="1" smtClean="0">
                <a:latin typeface="+mn-ea"/>
              </a:rPr>
              <a:t>invokespecial</a:t>
            </a:r>
            <a:r>
              <a:rPr lang="zh-CN" altLang="en-US" sz="1600" dirty="0">
                <a:latin typeface="+mn-ea"/>
              </a:rPr>
              <a:t>指令用于调用一些需要特殊处理的实例方法，包括实例初始化方法</a:t>
            </a:r>
            <a:r>
              <a:rPr lang="en-US" altLang="zh-CN" sz="1600" dirty="0">
                <a:latin typeface="+mn-ea"/>
              </a:rPr>
              <a:t>(</a:t>
            </a:r>
            <a:r>
              <a:rPr lang="zh-CN" altLang="en-US" sz="1600" dirty="0">
                <a:latin typeface="+mn-ea"/>
              </a:rPr>
              <a:t>构造器</a:t>
            </a:r>
            <a:r>
              <a:rPr lang="en-US" altLang="zh-CN" sz="1600" dirty="0">
                <a:latin typeface="+mn-ea"/>
              </a:rPr>
              <a:t>)</a:t>
            </a:r>
            <a:r>
              <a:rPr lang="zh-CN" altLang="en-US" sz="1600" dirty="0">
                <a:latin typeface="+mn-ea"/>
              </a:rPr>
              <a:t>、私有方法和</a:t>
            </a:r>
            <a:r>
              <a:rPr lang="zh-CN" altLang="en-US" sz="1600" dirty="0" smtClean="0">
                <a:latin typeface="+mn-ea"/>
              </a:rPr>
              <a:t>父类</a:t>
            </a:r>
            <a:r>
              <a:rPr lang="zh-CN" altLang="en-US" sz="1600" dirty="0">
                <a:latin typeface="+mn-ea"/>
              </a:rPr>
              <a:t>方法。这些方法都是静态类型绑定的，不会在调用时进行动态派发。</a:t>
            </a:r>
            <a:endParaRPr lang="zh-CN" altLang="en-US" sz="1600" dirty="0">
              <a:latin typeface="+mn-ea"/>
            </a:endParaRPr>
          </a:p>
          <a:p>
            <a:r>
              <a:rPr lang="zh-CN" altLang="en-US" sz="1600" dirty="0" smtClean="0">
                <a:latin typeface="+mn-ea"/>
              </a:rPr>
              <a:t>●</a:t>
            </a:r>
            <a:r>
              <a:rPr lang="en-US" altLang="zh-CN" sz="1600" dirty="0" err="1" smtClean="0">
                <a:latin typeface="+mn-ea"/>
              </a:rPr>
              <a:t>invokestatic</a:t>
            </a:r>
            <a:r>
              <a:rPr lang="zh-CN" altLang="en-US" sz="1600" dirty="0">
                <a:latin typeface="+mn-ea"/>
              </a:rPr>
              <a:t>指令用于调用命名类中的类方法</a:t>
            </a:r>
            <a:r>
              <a:rPr lang="en-US" altLang="zh-CN" sz="1600" dirty="0">
                <a:latin typeface="+mn-ea"/>
              </a:rPr>
              <a:t>(static</a:t>
            </a:r>
            <a:r>
              <a:rPr lang="zh-CN" altLang="en-US" sz="1600" dirty="0">
                <a:latin typeface="+mn-ea"/>
              </a:rPr>
              <a:t>方法</a:t>
            </a:r>
            <a:r>
              <a:rPr lang="en-US" altLang="zh-CN" sz="1600" dirty="0">
                <a:latin typeface="+mn-ea"/>
              </a:rPr>
              <a:t>)</a:t>
            </a:r>
            <a:r>
              <a:rPr lang="zh-CN" altLang="en-US" sz="1600" dirty="0">
                <a:latin typeface="+mn-ea"/>
              </a:rPr>
              <a:t>。这是静态绑定的。</a:t>
            </a:r>
            <a:endParaRPr lang="zh-CN" altLang="en-US" sz="1600" dirty="0">
              <a:latin typeface="+mn-ea"/>
            </a:endParaRPr>
          </a:p>
          <a:p>
            <a:r>
              <a:rPr lang="zh-CN" altLang="en-US" sz="1600" dirty="0" smtClean="0">
                <a:latin typeface="+mn-ea"/>
              </a:rPr>
              <a:t>●</a:t>
            </a:r>
            <a:r>
              <a:rPr lang="en-US" altLang="zh-CN" sz="1600" dirty="0" err="1" smtClean="0">
                <a:latin typeface="+mn-ea"/>
              </a:rPr>
              <a:t>invokedynamic</a:t>
            </a:r>
            <a:r>
              <a:rPr lang="en-US" altLang="zh-CN" sz="1600" dirty="0">
                <a:latin typeface="+mn-ea"/>
              </a:rPr>
              <a:t>:</a:t>
            </a:r>
            <a:r>
              <a:rPr lang="zh-CN" altLang="en-US" sz="1600" dirty="0">
                <a:latin typeface="+mn-ea"/>
              </a:rPr>
              <a:t>调用动态绑定的方法，这个是</a:t>
            </a:r>
            <a:r>
              <a:rPr lang="en-US" altLang="zh-CN" sz="1600" dirty="0">
                <a:latin typeface="+mn-ea"/>
              </a:rPr>
              <a:t>JDK 1.7</a:t>
            </a:r>
            <a:r>
              <a:rPr lang="zh-CN" altLang="en-US" sz="1600" dirty="0">
                <a:latin typeface="+mn-ea"/>
              </a:rPr>
              <a:t>后新加入的指令。用于在运行时动态解析出调用点</a:t>
            </a:r>
            <a:r>
              <a:rPr lang="zh-CN" altLang="en-US" sz="1600" dirty="0" smtClean="0">
                <a:latin typeface="+mn-ea"/>
              </a:rPr>
              <a:t>限定符</a:t>
            </a:r>
            <a:r>
              <a:rPr lang="zh-CN" altLang="en-US" sz="1600" dirty="0">
                <a:latin typeface="+mn-ea"/>
              </a:rPr>
              <a:t>所引用的方法，并执行该方法。前面</a:t>
            </a:r>
            <a:r>
              <a:rPr lang="en-US" altLang="zh-CN" sz="1600" dirty="0">
                <a:latin typeface="+mn-ea"/>
              </a:rPr>
              <a:t>4</a:t>
            </a:r>
            <a:r>
              <a:rPr lang="zh-CN" altLang="en-US" sz="1600" dirty="0">
                <a:latin typeface="+mn-ea"/>
              </a:rPr>
              <a:t>条调用指令的分派逻辑都固化在</a:t>
            </a:r>
            <a:r>
              <a:rPr lang="en-US" altLang="zh-CN" sz="1600" dirty="0">
                <a:latin typeface="+mn-ea"/>
              </a:rPr>
              <a:t>java </a:t>
            </a:r>
            <a:r>
              <a:rPr lang="zh-CN" altLang="en-US" sz="1600" dirty="0">
                <a:latin typeface="+mn-ea"/>
              </a:rPr>
              <a:t>虚拟机内部，</a:t>
            </a:r>
            <a:r>
              <a:rPr lang="zh-CN" altLang="en-US" sz="1600" dirty="0" smtClean="0">
                <a:latin typeface="+mn-ea"/>
              </a:rPr>
              <a:t>而</a:t>
            </a:r>
            <a:r>
              <a:rPr lang="en-US" altLang="zh-CN" sz="1600" dirty="0" err="1" smtClean="0">
                <a:latin typeface="+mn-ea"/>
              </a:rPr>
              <a:t>invokedynamic</a:t>
            </a:r>
            <a:r>
              <a:rPr lang="zh-CN" altLang="en-US" sz="1600" dirty="0">
                <a:latin typeface="+mn-ea"/>
              </a:rPr>
              <a:t>指令的分派逻辑是由用户所设定的引导方法决定的</a:t>
            </a:r>
            <a:r>
              <a:rPr lang="zh-CN" altLang="en-US" sz="1600" dirty="0" smtClean="0">
                <a:latin typeface="+mn-ea"/>
              </a:rPr>
              <a:t>。</a:t>
            </a:r>
            <a:endParaRPr lang="en-US" altLang="zh-CN" sz="1600" dirty="0" smtClean="0">
              <a:latin typeface="+mn-ea"/>
            </a:endParaRPr>
          </a:p>
          <a:p>
            <a:endParaRPr lang="en-US" altLang="zh-CN" b="1" dirty="0"/>
          </a:p>
          <a:p>
            <a:r>
              <a:rPr lang="zh-CN" altLang="en-US" b="1" dirty="0" smtClean="0"/>
              <a:t>方法返回指令</a:t>
            </a:r>
            <a:r>
              <a:rPr lang="zh-CN" altLang="en-US" b="1" dirty="0"/>
              <a:t>：</a:t>
            </a:r>
            <a:endParaRPr lang="en-US" altLang="zh-CN" b="1" dirty="0"/>
          </a:p>
          <a:p>
            <a:r>
              <a:rPr lang="zh-CN" altLang="en-US" sz="1600" dirty="0" smtClean="0">
                <a:latin typeface="+mn-ea"/>
              </a:rPr>
              <a:t>  包括 </a:t>
            </a:r>
            <a:r>
              <a:rPr lang="en-US" altLang="zh-CN" sz="1600" dirty="0" err="1">
                <a:latin typeface="+mn-ea"/>
              </a:rPr>
              <a:t>ireturn</a:t>
            </a:r>
            <a:r>
              <a:rPr lang="en-US" altLang="zh-CN" sz="1600" dirty="0">
                <a:latin typeface="+mn-ea"/>
              </a:rPr>
              <a:t>(</a:t>
            </a:r>
            <a:r>
              <a:rPr lang="zh-CN" altLang="en-US" sz="1600" dirty="0">
                <a:latin typeface="+mn-ea"/>
              </a:rPr>
              <a:t>当返回值是 </a:t>
            </a:r>
            <a:r>
              <a:rPr lang="en-US" altLang="zh-CN" sz="1600" dirty="0" err="1">
                <a:latin typeface="+mn-ea"/>
              </a:rPr>
              <a:t>boolean</a:t>
            </a:r>
            <a:r>
              <a:rPr lang="zh-CN" altLang="en-US" sz="1600" dirty="0">
                <a:latin typeface="+mn-ea"/>
              </a:rPr>
              <a:t>、</a:t>
            </a:r>
            <a:r>
              <a:rPr lang="en-US" altLang="zh-CN" sz="1600" dirty="0">
                <a:latin typeface="+mn-ea"/>
              </a:rPr>
              <a:t>byte</a:t>
            </a:r>
            <a:r>
              <a:rPr lang="zh-CN" altLang="en-US" sz="1600" dirty="0">
                <a:latin typeface="+mn-ea"/>
              </a:rPr>
              <a:t>、</a:t>
            </a:r>
            <a:r>
              <a:rPr lang="en-US" altLang="zh-CN" sz="1600" dirty="0">
                <a:latin typeface="+mn-ea"/>
              </a:rPr>
              <a:t>char</a:t>
            </a:r>
            <a:r>
              <a:rPr lang="zh-CN" altLang="en-US" sz="1600" dirty="0">
                <a:latin typeface="+mn-ea"/>
              </a:rPr>
              <a:t>、</a:t>
            </a:r>
            <a:r>
              <a:rPr lang="en-US" altLang="zh-CN" sz="1600" dirty="0">
                <a:latin typeface="+mn-ea"/>
              </a:rPr>
              <a:t>short </a:t>
            </a:r>
            <a:r>
              <a:rPr lang="zh-CN" altLang="en-US" sz="1600" dirty="0">
                <a:latin typeface="+mn-ea"/>
              </a:rPr>
              <a:t>和 </a:t>
            </a:r>
            <a:r>
              <a:rPr lang="en-US" altLang="zh-CN" sz="1600" dirty="0" err="1">
                <a:latin typeface="+mn-ea"/>
              </a:rPr>
              <a:t>int</a:t>
            </a:r>
            <a:r>
              <a:rPr lang="en-US" altLang="zh-CN" sz="1600" dirty="0">
                <a:latin typeface="+mn-ea"/>
              </a:rPr>
              <a:t> </a:t>
            </a:r>
            <a:r>
              <a:rPr lang="zh-CN" altLang="en-US" sz="1600" dirty="0">
                <a:latin typeface="+mn-ea"/>
              </a:rPr>
              <a:t>类型时使用</a:t>
            </a:r>
            <a:r>
              <a:rPr lang="en-US" altLang="zh-CN" sz="1600" dirty="0">
                <a:latin typeface="+mn-ea"/>
              </a:rPr>
              <a:t>)</a:t>
            </a:r>
            <a:r>
              <a:rPr lang="zh-CN" altLang="en-US" sz="1600" dirty="0">
                <a:latin typeface="+mn-ea"/>
              </a:rPr>
              <a:t>、</a:t>
            </a:r>
            <a:r>
              <a:rPr lang="en-US" altLang="zh-CN" sz="1600" dirty="0" err="1">
                <a:latin typeface="+mn-ea"/>
              </a:rPr>
              <a:t>lreturn</a:t>
            </a:r>
            <a:r>
              <a:rPr lang="zh-CN" altLang="en-US" sz="1600" dirty="0">
                <a:latin typeface="+mn-ea"/>
              </a:rPr>
              <a:t>、</a:t>
            </a:r>
            <a:r>
              <a:rPr lang="en-US" altLang="zh-CN" sz="1600" dirty="0" err="1">
                <a:latin typeface="+mn-ea"/>
              </a:rPr>
              <a:t>freturn</a:t>
            </a:r>
            <a:r>
              <a:rPr lang="zh-CN" altLang="en-US" sz="1600" dirty="0">
                <a:latin typeface="+mn-ea"/>
              </a:rPr>
              <a:t>、</a:t>
            </a:r>
            <a:r>
              <a:rPr lang="en-US" altLang="zh-CN" sz="1600" dirty="0" err="1">
                <a:latin typeface="+mn-ea"/>
              </a:rPr>
              <a:t>dreturn</a:t>
            </a:r>
            <a:r>
              <a:rPr lang="en-US" altLang="zh-CN" sz="1600" dirty="0">
                <a:latin typeface="+mn-ea"/>
              </a:rPr>
              <a:t> </a:t>
            </a:r>
            <a:r>
              <a:rPr lang="zh-CN" altLang="en-US" sz="1600" dirty="0">
                <a:latin typeface="+mn-ea"/>
              </a:rPr>
              <a:t>和 </a:t>
            </a:r>
            <a:r>
              <a:rPr lang="en-US" altLang="zh-CN" sz="1600" dirty="0" err="1">
                <a:latin typeface="+mn-ea"/>
              </a:rPr>
              <a:t>areturn</a:t>
            </a:r>
            <a:endParaRPr lang="en-US" altLang="zh-CN" sz="1600" dirty="0">
              <a:latin typeface="+mn-ea"/>
            </a:endParaRPr>
          </a:p>
          <a:p>
            <a:r>
              <a:rPr lang="zh-CN" altLang="en-US" sz="1600" dirty="0" smtClean="0">
                <a:latin typeface="+mn-ea"/>
              </a:rPr>
              <a:t>  另外</a:t>
            </a:r>
            <a:r>
              <a:rPr lang="zh-CN" altLang="en-US" sz="1600" dirty="0">
                <a:latin typeface="+mn-ea"/>
              </a:rPr>
              <a:t>还有一条 </a:t>
            </a:r>
            <a:r>
              <a:rPr lang="en-US" altLang="zh-CN" sz="1600" dirty="0">
                <a:latin typeface="+mn-ea"/>
              </a:rPr>
              <a:t>return </a:t>
            </a:r>
            <a:r>
              <a:rPr lang="zh-CN" altLang="en-US" sz="1600" dirty="0">
                <a:latin typeface="+mn-ea"/>
              </a:rPr>
              <a:t>指令供声明为 </a:t>
            </a:r>
            <a:r>
              <a:rPr lang="en-US" altLang="zh-CN" sz="1600" dirty="0">
                <a:latin typeface="+mn-ea"/>
              </a:rPr>
              <a:t>void </a:t>
            </a:r>
            <a:r>
              <a:rPr lang="zh-CN" altLang="en-US" sz="1600" dirty="0">
                <a:latin typeface="+mn-ea"/>
              </a:rPr>
              <a:t>的方法、实例初始化方法以及类和接口的类初始化方法使用</a:t>
            </a:r>
            <a:endParaRPr lang="zh-CN" altLang="en-US" sz="1600" dirty="0">
              <a:latin typeface="+mn-ea"/>
            </a:endParaRPr>
          </a:p>
          <a:p>
            <a:endParaRPr lang="zh-CN" altLang="en-US" b="1" dirty="0"/>
          </a:p>
          <a:p>
            <a:endParaRPr lang="zh-CN" altLang="en-US" b="1" dirty="0"/>
          </a:p>
          <a:p>
            <a:endParaRPr lang="zh-CN" altLang="en-US" dirty="0"/>
          </a:p>
          <a:p>
            <a:br>
              <a:rPr lang="zh-CN" altLang="en-US" dirty="0"/>
            </a:br>
            <a:endParaRPr lang="zh-CN" altLang="en-US" b="1" dirty="0"/>
          </a:p>
          <a:p>
            <a:endParaRPr lang="en-US" altLang="zh-CN" b="0" i="0" dirty="0">
              <a:solidFill>
                <a:srgbClr val="121212"/>
              </a:solidFill>
              <a:effectLst/>
              <a:latin typeface="-apple-system"/>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email"/>
          <a:stretch>
            <a:fillRect/>
          </a:stretch>
        </p:blipFill>
        <p:spPr>
          <a:xfrm>
            <a:off x="1429" y="152400"/>
            <a:ext cx="9142571" cy="6858000"/>
          </a:xfrm>
          <a:prstGeom prst="rect">
            <a:avLst/>
          </a:prstGeom>
        </p:spPr>
      </p:pic>
      <p:sp>
        <p:nvSpPr>
          <p:cNvPr id="9" name="灯片编号占位符 4"/>
          <p:cNvSpPr>
            <a:spLocks noGrp="1"/>
          </p:cNvSpPr>
          <p:nvPr>
            <p:ph type="sldNum" sz="quarter" idx="12"/>
          </p:nvPr>
        </p:nvSpPr>
        <p:spPr>
          <a:xfrm>
            <a:off x="6254496" y="6474143"/>
            <a:ext cx="2133600" cy="274637"/>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D2E1935-6D2C-DD48-BAD0-791E8DF0B1A4}" type="slidenum">
              <a:rPr lang="zh-CN" altLang="en-US">
                <a:solidFill>
                  <a:srgbClr val="898989"/>
                </a:solidFill>
                <a:ea typeface="微软雅黑" panose="020B0503020204020204" charset="-122"/>
              </a:rPr>
            </a:fld>
            <a:endParaRPr lang="zh-CN" altLang="en-US" dirty="0">
              <a:solidFill>
                <a:srgbClr val="898989"/>
              </a:solidFill>
              <a:ea typeface="微软雅黑" panose="020B0503020204020204" charset="-122"/>
            </a:endParaRPr>
          </a:p>
        </p:txBody>
      </p:sp>
      <p:sp>
        <p:nvSpPr>
          <p:cNvPr id="5" name="Rectangle 2"/>
          <p:cNvSpPr>
            <a:spLocks noChangeArrowheads="1"/>
          </p:cNvSpPr>
          <p:nvPr/>
        </p:nvSpPr>
        <p:spPr bwMode="auto">
          <a:xfrm>
            <a:off x="220881" y="121655"/>
            <a:ext cx="3602032" cy="823217"/>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33308" rIns="0" bIns="133308"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3600" b="0" i="0" u="none" strike="noStrike" cap="none" normalizeH="0" baseline="0" dirty="0" smtClean="0">
                <a:ln>
                  <a:noFill/>
                </a:ln>
                <a:solidFill>
                  <a:srgbClr val="333333"/>
                </a:solidFill>
                <a:effectLst/>
                <a:latin typeface="Arial Unicode MS" panose="020B0604020202020204" charset="-122"/>
                <a:ea typeface="var(--monospace)"/>
              </a:rPr>
              <a:t>控制转移指令</a:t>
            </a:r>
            <a:endParaRPr kumimoji="0" lang="en-US" altLang="zh-CN" sz="3600" b="0" i="0" u="none" strike="noStrike" cap="none" normalizeH="0" baseline="0" dirty="0" smtClean="0">
              <a:ln>
                <a:noFill/>
              </a:ln>
              <a:solidFill>
                <a:srgbClr val="333333"/>
              </a:solidFill>
              <a:effectLst/>
              <a:latin typeface="Arial Unicode MS" panose="020B0604020202020204" charset="-122"/>
              <a:ea typeface="var(--monospace)"/>
            </a:endParaRPr>
          </a:p>
        </p:txBody>
      </p:sp>
      <p:sp>
        <p:nvSpPr>
          <p:cNvPr id="6" name="矩形 5"/>
          <p:cNvSpPr/>
          <p:nvPr/>
        </p:nvSpPr>
        <p:spPr>
          <a:xfrm>
            <a:off x="287383" y="1155713"/>
            <a:ext cx="8268788" cy="6617196"/>
          </a:xfrm>
          <a:prstGeom prst="rect">
            <a:avLst/>
          </a:prstGeom>
        </p:spPr>
        <p:txBody>
          <a:bodyPr wrap="square">
            <a:spAutoFit/>
          </a:bodyPr>
          <a:lstStyle/>
          <a:p>
            <a:r>
              <a:rPr lang="zh-CN" altLang="en-US" sz="1400" b="1" dirty="0" smtClean="0"/>
              <a:t>条件跳转指令：</a:t>
            </a:r>
            <a:endParaRPr lang="en-US" altLang="zh-CN" sz="1400" b="1" dirty="0"/>
          </a:p>
          <a:p>
            <a:r>
              <a:rPr lang="en-US" altLang="zh-CN" sz="1400" dirty="0" err="1"/>
              <a:t>ifeq</a:t>
            </a:r>
            <a:r>
              <a:rPr lang="en-US" altLang="zh-CN" sz="1400" dirty="0"/>
              <a:t> </a:t>
            </a:r>
            <a:r>
              <a:rPr lang="zh-CN" altLang="en-US" sz="1400" dirty="0"/>
              <a:t>如果等于</a:t>
            </a:r>
            <a:r>
              <a:rPr lang="en-US" altLang="zh-CN" sz="1400" dirty="0"/>
              <a:t>0</a:t>
            </a:r>
            <a:r>
              <a:rPr lang="zh-CN" altLang="en-US" sz="1400" dirty="0"/>
              <a:t>，则跳转</a:t>
            </a:r>
            <a:endParaRPr lang="zh-CN" altLang="en-US" sz="1400" dirty="0"/>
          </a:p>
          <a:p>
            <a:r>
              <a:rPr lang="en-US" altLang="zh-CN" sz="1400" dirty="0" err="1"/>
              <a:t>ifne</a:t>
            </a:r>
            <a:r>
              <a:rPr lang="en-US" altLang="zh-CN" sz="1400" dirty="0"/>
              <a:t> </a:t>
            </a:r>
            <a:r>
              <a:rPr lang="zh-CN" altLang="en-US" sz="1400" dirty="0"/>
              <a:t>如果不等于</a:t>
            </a:r>
            <a:r>
              <a:rPr lang="en-US" altLang="zh-CN" sz="1400" dirty="0"/>
              <a:t>0</a:t>
            </a:r>
            <a:r>
              <a:rPr lang="zh-CN" altLang="en-US" sz="1400" dirty="0"/>
              <a:t>，则跳转</a:t>
            </a:r>
            <a:endParaRPr lang="zh-CN" altLang="en-US" sz="1400" dirty="0"/>
          </a:p>
          <a:p>
            <a:r>
              <a:rPr lang="en-US" altLang="zh-CN" sz="1400" dirty="0" err="1"/>
              <a:t>iflt</a:t>
            </a:r>
            <a:r>
              <a:rPr lang="en-US" altLang="zh-CN" sz="1400" dirty="0"/>
              <a:t> </a:t>
            </a:r>
            <a:r>
              <a:rPr lang="zh-CN" altLang="en-US" sz="1400" dirty="0"/>
              <a:t>如果小于</a:t>
            </a:r>
            <a:r>
              <a:rPr lang="en-US" altLang="zh-CN" sz="1400" dirty="0"/>
              <a:t>0</a:t>
            </a:r>
            <a:r>
              <a:rPr lang="zh-CN" altLang="en-US" sz="1400" dirty="0"/>
              <a:t>，则跳转</a:t>
            </a:r>
            <a:endParaRPr lang="zh-CN" altLang="en-US" sz="1400" dirty="0"/>
          </a:p>
          <a:p>
            <a:r>
              <a:rPr lang="en-US" altLang="zh-CN" sz="1400" dirty="0" err="1"/>
              <a:t>ifge</a:t>
            </a:r>
            <a:r>
              <a:rPr lang="en-US" altLang="zh-CN" sz="1400" dirty="0"/>
              <a:t> </a:t>
            </a:r>
            <a:r>
              <a:rPr lang="zh-CN" altLang="en-US" sz="1400" dirty="0"/>
              <a:t>如果大于等于</a:t>
            </a:r>
            <a:r>
              <a:rPr lang="en-US" altLang="zh-CN" sz="1400" dirty="0"/>
              <a:t>0</a:t>
            </a:r>
            <a:r>
              <a:rPr lang="zh-CN" altLang="en-US" sz="1400" dirty="0"/>
              <a:t>，则跳转</a:t>
            </a:r>
            <a:endParaRPr lang="zh-CN" altLang="en-US" sz="1400" dirty="0"/>
          </a:p>
          <a:p>
            <a:r>
              <a:rPr lang="en-US" altLang="zh-CN" sz="1400" dirty="0" err="1"/>
              <a:t>ifgt</a:t>
            </a:r>
            <a:r>
              <a:rPr lang="en-US" altLang="zh-CN" sz="1400" dirty="0"/>
              <a:t> </a:t>
            </a:r>
            <a:r>
              <a:rPr lang="zh-CN" altLang="en-US" sz="1400" dirty="0"/>
              <a:t>如果大于</a:t>
            </a:r>
            <a:r>
              <a:rPr lang="en-US" altLang="zh-CN" sz="1400" dirty="0"/>
              <a:t>0</a:t>
            </a:r>
            <a:r>
              <a:rPr lang="zh-CN" altLang="en-US" sz="1400" dirty="0"/>
              <a:t>，则跳转</a:t>
            </a:r>
            <a:endParaRPr lang="zh-CN" altLang="en-US" sz="1400" dirty="0"/>
          </a:p>
          <a:p>
            <a:r>
              <a:rPr lang="en-US" altLang="zh-CN" sz="1400" dirty="0" err="1"/>
              <a:t>ifle</a:t>
            </a:r>
            <a:r>
              <a:rPr lang="en-US" altLang="zh-CN" sz="1400" dirty="0"/>
              <a:t> </a:t>
            </a:r>
            <a:r>
              <a:rPr lang="zh-CN" altLang="en-US" sz="1400" dirty="0"/>
              <a:t>如果小于等于</a:t>
            </a:r>
            <a:r>
              <a:rPr lang="en-US" altLang="zh-CN" sz="1400" dirty="0"/>
              <a:t>0</a:t>
            </a:r>
            <a:r>
              <a:rPr lang="zh-CN" altLang="en-US" sz="1400" dirty="0"/>
              <a:t>，则跳转</a:t>
            </a:r>
            <a:endParaRPr lang="en-US" altLang="zh-CN" sz="1400" dirty="0" smtClean="0"/>
          </a:p>
          <a:p>
            <a:endParaRPr lang="en-US" altLang="zh-CN" b="1" dirty="0"/>
          </a:p>
          <a:p>
            <a:r>
              <a:rPr lang="zh-CN" altLang="en-US" sz="1400" b="1" dirty="0" smtClean="0"/>
              <a:t>比较条件跳转指令：</a:t>
            </a:r>
            <a:endParaRPr lang="zh-CN" altLang="en-US" sz="1400" b="1" dirty="0"/>
          </a:p>
          <a:p>
            <a:r>
              <a:rPr lang="en-US" altLang="zh-CN" sz="1400" dirty="0" err="1"/>
              <a:t>if_icmpcq</a:t>
            </a:r>
            <a:r>
              <a:rPr lang="en-US" altLang="zh-CN" sz="1400" dirty="0"/>
              <a:t> </a:t>
            </a:r>
            <a:r>
              <a:rPr lang="zh-CN" altLang="en-US" sz="1400" dirty="0"/>
              <a:t>如果两个</a:t>
            </a:r>
            <a:r>
              <a:rPr lang="en-US" altLang="zh-CN" sz="1400" dirty="0" err="1"/>
              <a:t>int</a:t>
            </a:r>
            <a:r>
              <a:rPr lang="zh-CN" altLang="en-US" sz="1400" dirty="0"/>
              <a:t>值相等，则跳转</a:t>
            </a:r>
            <a:endParaRPr lang="zh-CN" altLang="en-US" sz="1400" dirty="0"/>
          </a:p>
          <a:p>
            <a:r>
              <a:rPr lang="en-US" altLang="zh-CN" sz="1400" dirty="0" err="1"/>
              <a:t>if_icmpne</a:t>
            </a:r>
            <a:r>
              <a:rPr lang="en-US" altLang="zh-CN" sz="1400" dirty="0"/>
              <a:t> </a:t>
            </a:r>
            <a:r>
              <a:rPr lang="zh-CN" altLang="en-US" sz="1400" dirty="0"/>
              <a:t>如果两个</a:t>
            </a:r>
            <a:r>
              <a:rPr lang="en-US" altLang="zh-CN" sz="1400" dirty="0" err="1"/>
              <a:t>int</a:t>
            </a:r>
            <a:r>
              <a:rPr lang="zh-CN" altLang="en-US" sz="1400" dirty="0"/>
              <a:t>类型值不相等，则跳转</a:t>
            </a:r>
            <a:endParaRPr lang="zh-CN" altLang="en-US" sz="1400" dirty="0"/>
          </a:p>
          <a:p>
            <a:r>
              <a:rPr lang="en-US" altLang="zh-CN" sz="1400" dirty="0" err="1"/>
              <a:t>if_icmplt</a:t>
            </a:r>
            <a:r>
              <a:rPr lang="en-US" altLang="zh-CN" sz="1400" dirty="0"/>
              <a:t> </a:t>
            </a:r>
            <a:r>
              <a:rPr lang="zh-CN" altLang="en-US" sz="1400" dirty="0"/>
              <a:t>如果一个</a:t>
            </a:r>
            <a:r>
              <a:rPr lang="en-US" altLang="zh-CN" sz="1400" dirty="0" err="1"/>
              <a:t>int</a:t>
            </a:r>
            <a:r>
              <a:rPr lang="zh-CN" altLang="en-US" sz="1400" dirty="0"/>
              <a:t>类型值小于另外一个</a:t>
            </a:r>
            <a:r>
              <a:rPr lang="en-US" altLang="zh-CN" sz="1400" dirty="0" err="1"/>
              <a:t>int</a:t>
            </a:r>
            <a:r>
              <a:rPr lang="zh-CN" altLang="en-US" sz="1400" dirty="0"/>
              <a:t>类型值，则跳转</a:t>
            </a:r>
            <a:endParaRPr lang="zh-CN" altLang="en-US" sz="1400" dirty="0"/>
          </a:p>
          <a:p>
            <a:r>
              <a:rPr lang="en-US" altLang="zh-CN" sz="1400" dirty="0" err="1"/>
              <a:t>if_icmpge</a:t>
            </a:r>
            <a:r>
              <a:rPr lang="en-US" altLang="zh-CN" sz="1400" dirty="0"/>
              <a:t> </a:t>
            </a:r>
            <a:r>
              <a:rPr lang="zh-CN" altLang="en-US" sz="1400" dirty="0"/>
              <a:t>如果一个</a:t>
            </a:r>
            <a:r>
              <a:rPr lang="en-US" altLang="zh-CN" sz="1400" dirty="0" err="1"/>
              <a:t>int</a:t>
            </a:r>
            <a:r>
              <a:rPr lang="zh-CN" altLang="en-US" sz="1400" dirty="0"/>
              <a:t>类型值大于或者等于另外一个</a:t>
            </a:r>
            <a:r>
              <a:rPr lang="en-US" altLang="zh-CN" sz="1400" dirty="0" err="1"/>
              <a:t>int</a:t>
            </a:r>
            <a:r>
              <a:rPr lang="zh-CN" altLang="en-US" sz="1400" dirty="0"/>
              <a:t>类型值，则跳转</a:t>
            </a:r>
            <a:endParaRPr lang="zh-CN" altLang="en-US" sz="1400" dirty="0"/>
          </a:p>
          <a:p>
            <a:r>
              <a:rPr lang="en-US" altLang="zh-CN" sz="1400" dirty="0" err="1"/>
              <a:t>if_icmpgt</a:t>
            </a:r>
            <a:r>
              <a:rPr lang="en-US" altLang="zh-CN" sz="1400" dirty="0"/>
              <a:t> </a:t>
            </a:r>
            <a:r>
              <a:rPr lang="zh-CN" altLang="en-US" sz="1400" dirty="0"/>
              <a:t>如果一个</a:t>
            </a:r>
            <a:r>
              <a:rPr lang="en-US" altLang="zh-CN" sz="1400" dirty="0" err="1"/>
              <a:t>int</a:t>
            </a:r>
            <a:r>
              <a:rPr lang="zh-CN" altLang="en-US" sz="1400" dirty="0"/>
              <a:t>类型值大于另外一个</a:t>
            </a:r>
            <a:r>
              <a:rPr lang="en-US" altLang="zh-CN" sz="1400" dirty="0" err="1"/>
              <a:t>int</a:t>
            </a:r>
            <a:r>
              <a:rPr lang="zh-CN" altLang="en-US" sz="1400" dirty="0"/>
              <a:t>类型值，则跳转</a:t>
            </a:r>
            <a:endParaRPr lang="zh-CN" altLang="en-US" sz="1400" dirty="0"/>
          </a:p>
          <a:p>
            <a:r>
              <a:rPr lang="en-US" altLang="zh-CN" sz="1400" dirty="0" err="1"/>
              <a:t>if_icmple</a:t>
            </a:r>
            <a:r>
              <a:rPr lang="en-US" altLang="zh-CN" sz="1400" dirty="0"/>
              <a:t> </a:t>
            </a:r>
            <a:r>
              <a:rPr lang="zh-CN" altLang="en-US" sz="1400" dirty="0"/>
              <a:t>如果一个</a:t>
            </a:r>
            <a:r>
              <a:rPr lang="en-US" altLang="zh-CN" sz="1400" dirty="0" err="1"/>
              <a:t>int</a:t>
            </a:r>
            <a:r>
              <a:rPr lang="zh-CN" altLang="en-US" sz="1400" dirty="0"/>
              <a:t>类型值小于或者等于另外一个</a:t>
            </a:r>
            <a:r>
              <a:rPr lang="en-US" altLang="zh-CN" sz="1400" dirty="0" err="1"/>
              <a:t>int</a:t>
            </a:r>
            <a:r>
              <a:rPr lang="zh-CN" altLang="en-US" sz="1400" dirty="0"/>
              <a:t>类型值，则跳转</a:t>
            </a:r>
            <a:endParaRPr lang="zh-CN" altLang="en-US" sz="1400" dirty="0"/>
          </a:p>
          <a:p>
            <a:r>
              <a:rPr lang="en-US" altLang="zh-CN" sz="1400" dirty="0" err="1"/>
              <a:t>if_acmpeq</a:t>
            </a:r>
            <a:r>
              <a:rPr lang="en-US" altLang="zh-CN" sz="1400" dirty="0"/>
              <a:t> </a:t>
            </a:r>
            <a:r>
              <a:rPr lang="zh-CN" altLang="en-US" sz="1400" dirty="0"/>
              <a:t>如果两个对象引用相等，则跳转</a:t>
            </a:r>
            <a:endParaRPr lang="zh-CN" altLang="en-US" sz="1400" dirty="0"/>
          </a:p>
          <a:p>
            <a:r>
              <a:rPr lang="en-US" altLang="zh-CN" sz="1400" dirty="0" err="1"/>
              <a:t>if_acmpnc</a:t>
            </a:r>
            <a:r>
              <a:rPr lang="en-US" altLang="zh-CN" sz="1400" dirty="0"/>
              <a:t> </a:t>
            </a:r>
            <a:r>
              <a:rPr lang="zh-CN" altLang="en-US" sz="1400" dirty="0"/>
              <a:t>如果两个对象引用不相等，则跳转</a:t>
            </a:r>
            <a:endParaRPr lang="zh-CN" altLang="en-US" sz="1400" dirty="0"/>
          </a:p>
          <a:p>
            <a:endParaRPr lang="en-US" altLang="zh-CN" dirty="0" smtClean="0"/>
          </a:p>
          <a:p>
            <a:r>
              <a:rPr lang="zh-CN" altLang="en-US" sz="1400" b="1" dirty="0" smtClean="0"/>
              <a:t>多条件跳</a:t>
            </a:r>
            <a:r>
              <a:rPr lang="zh-CN" altLang="en-US" sz="1400" b="1" dirty="0"/>
              <a:t>转指令：</a:t>
            </a:r>
            <a:endParaRPr lang="zh-CN" altLang="en-US" sz="1400" b="1" dirty="0"/>
          </a:p>
          <a:p>
            <a:r>
              <a:rPr lang="en-US" altLang="zh-CN" sz="1400" dirty="0" err="1"/>
              <a:t>tableswitch</a:t>
            </a:r>
            <a:r>
              <a:rPr lang="en-US" altLang="zh-CN" sz="1400" dirty="0"/>
              <a:t> </a:t>
            </a:r>
            <a:r>
              <a:rPr lang="zh-CN" altLang="en-US" sz="1400" dirty="0"/>
              <a:t>通过索引访问跳转表，并跳转</a:t>
            </a:r>
            <a:endParaRPr lang="zh-CN" altLang="en-US" sz="1400" dirty="0"/>
          </a:p>
          <a:p>
            <a:r>
              <a:rPr lang="en-US" altLang="zh-CN" sz="1400" dirty="0" err="1"/>
              <a:t>lookupswitch</a:t>
            </a:r>
            <a:r>
              <a:rPr lang="en-US" altLang="zh-CN" sz="1400" dirty="0"/>
              <a:t> </a:t>
            </a:r>
            <a:r>
              <a:rPr lang="zh-CN" altLang="en-US" sz="1400" dirty="0"/>
              <a:t>通过键值匹配访问跳转表，并执行跳转操作</a:t>
            </a:r>
            <a:endParaRPr lang="zh-CN" altLang="en-US" sz="1400" dirty="0"/>
          </a:p>
          <a:p>
            <a:endParaRPr lang="en-US" altLang="zh-CN" dirty="0" smtClean="0"/>
          </a:p>
          <a:p>
            <a:r>
              <a:rPr lang="zh-CN" altLang="en-US" sz="1400" b="1" dirty="0"/>
              <a:t>无条件转移指令：</a:t>
            </a:r>
            <a:endParaRPr lang="zh-CN" altLang="en-US" sz="1400" b="1" dirty="0"/>
          </a:p>
          <a:p>
            <a:r>
              <a:rPr lang="en-US" altLang="zh-CN" sz="1600" dirty="0" err="1"/>
              <a:t>tableswitch</a:t>
            </a:r>
            <a:r>
              <a:rPr lang="en-US" altLang="zh-CN" sz="1600" dirty="0"/>
              <a:t> </a:t>
            </a:r>
            <a:r>
              <a:rPr lang="zh-CN" altLang="en-US" sz="1600" dirty="0"/>
              <a:t>通过索引访问跳转表，并跳转</a:t>
            </a:r>
            <a:endParaRPr lang="zh-CN" altLang="en-US" sz="1600" dirty="0"/>
          </a:p>
          <a:p>
            <a:r>
              <a:rPr lang="en-US" altLang="zh-CN" sz="1600" dirty="0" err="1"/>
              <a:t>lookupswitch</a:t>
            </a:r>
            <a:r>
              <a:rPr lang="en-US" altLang="zh-CN" sz="1600" dirty="0"/>
              <a:t> </a:t>
            </a:r>
            <a:r>
              <a:rPr lang="zh-CN" altLang="en-US" sz="1600" dirty="0"/>
              <a:t>通过键值匹配访问跳转表，并执行跳转操作</a:t>
            </a:r>
            <a:endParaRPr lang="zh-CN" altLang="en-US" sz="1600" dirty="0"/>
          </a:p>
          <a:p>
            <a:br>
              <a:rPr lang="zh-CN" altLang="en-US" dirty="0"/>
            </a:br>
            <a:endParaRPr lang="zh-CN" altLang="en-US" b="1" dirty="0"/>
          </a:p>
          <a:p>
            <a:endParaRPr lang="en-US" altLang="zh-CN" b="0" i="0" dirty="0">
              <a:solidFill>
                <a:srgbClr val="121212"/>
              </a:solidFill>
              <a:effectLst/>
              <a:latin typeface="-apple-system"/>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email"/>
          <a:stretch>
            <a:fillRect/>
          </a:stretch>
        </p:blipFill>
        <p:spPr>
          <a:xfrm>
            <a:off x="1429" y="152400"/>
            <a:ext cx="9142571" cy="6858000"/>
          </a:xfrm>
          <a:prstGeom prst="rect">
            <a:avLst/>
          </a:prstGeom>
        </p:spPr>
      </p:pic>
      <p:sp>
        <p:nvSpPr>
          <p:cNvPr id="9" name="灯片编号占位符 4"/>
          <p:cNvSpPr>
            <a:spLocks noGrp="1"/>
          </p:cNvSpPr>
          <p:nvPr>
            <p:ph type="sldNum" sz="quarter" idx="12"/>
          </p:nvPr>
        </p:nvSpPr>
        <p:spPr>
          <a:xfrm>
            <a:off x="6254496" y="6474143"/>
            <a:ext cx="2133600" cy="274637"/>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D2E1935-6D2C-DD48-BAD0-791E8DF0B1A4}" type="slidenum">
              <a:rPr lang="zh-CN" altLang="en-US">
                <a:solidFill>
                  <a:srgbClr val="898989"/>
                </a:solidFill>
                <a:ea typeface="微软雅黑" panose="020B0503020204020204" charset="-122"/>
              </a:rPr>
            </a:fld>
            <a:endParaRPr lang="zh-CN" altLang="en-US" dirty="0">
              <a:solidFill>
                <a:srgbClr val="898989"/>
              </a:solidFill>
              <a:ea typeface="微软雅黑" panose="020B0503020204020204" charset="-122"/>
            </a:endParaRPr>
          </a:p>
        </p:txBody>
      </p:sp>
      <p:sp>
        <p:nvSpPr>
          <p:cNvPr id="5" name="Rectangle 2"/>
          <p:cNvSpPr>
            <a:spLocks noChangeArrowheads="1"/>
          </p:cNvSpPr>
          <p:nvPr/>
        </p:nvSpPr>
        <p:spPr bwMode="auto">
          <a:xfrm>
            <a:off x="220881" y="121655"/>
            <a:ext cx="3602032" cy="823217"/>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33308" rIns="0" bIns="133308"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3600" b="0" i="0" u="none" strike="noStrike" cap="none" normalizeH="0" baseline="0" dirty="0" smtClean="0">
                <a:ln>
                  <a:noFill/>
                </a:ln>
                <a:solidFill>
                  <a:srgbClr val="333333"/>
                </a:solidFill>
                <a:effectLst/>
                <a:latin typeface="Arial Unicode MS" panose="020B0604020202020204" charset="-122"/>
                <a:ea typeface="var(--monospace)"/>
              </a:rPr>
              <a:t>控制转移指令</a:t>
            </a:r>
            <a:endParaRPr kumimoji="0" lang="en-US" altLang="zh-CN" sz="3600" b="0" i="0" u="none" strike="noStrike" cap="none" normalizeH="0" baseline="0" dirty="0" smtClean="0">
              <a:ln>
                <a:noFill/>
              </a:ln>
              <a:solidFill>
                <a:srgbClr val="333333"/>
              </a:solidFill>
              <a:effectLst/>
              <a:latin typeface="Arial Unicode MS" panose="020B0604020202020204" charset="-122"/>
              <a:ea typeface="var(--monospace)"/>
            </a:endParaRPr>
          </a:p>
        </p:txBody>
      </p:sp>
      <p:sp>
        <p:nvSpPr>
          <p:cNvPr id="6" name="矩形 5"/>
          <p:cNvSpPr/>
          <p:nvPr/>
        </p:nvSpPr>
        <p:spPr>
          <a:xfrm>
            <a:off x="287383" y="1155713"/>
            <a:ext cx="8268788" cy="6617196"/>
          </a:xfrm>
          <a:prstGeom prst="rect">
            <a:avLst/>
          </a:prstGeom>
        </p:spPr>
        <p:txBody>
          <a:bodyPr wrap="square">
            <a:spAutoFit/>
          </a:bodyPr>
          <a:lstStyle/>
          <a:p>
            <a:r>
              <a:rPr lang="zh-CN" altLang="en-US" sz="1400" b="1" dirty="0" smtClean="0"/>
              <a:t>条件跳转指令：</a:t>
            </a:r>
            <a:endParaRPr lang="en-US" altLang="zh-CN" sz="1400" b="1" dirty="0"/>
          </a:p>
          <a:p>
            <a:r>
              <a:rPr lang="en-US" altLang="zh-CN" sz="1400" dirty="0" err="1"/>
              <a:t>ifeq</a:t>
            </a:r>
            <a:r>
              <a:rPr lang="en-US" altLang="zh-CN" sz="1400" dirty="0"/>
              <a:t> </a:t>
            </a:r>
            <a:r>
              <a:rPr lang="zh-CN" altLang="en-US" sz="1400" dirty="0"/>
              <a:t>如果等于</a:t>
            </a:r>
            <a:r>
              <a:rPr lang="en-US" altLang="zh-CN" sz="1400" dirty="0"/>
              <a:t>0</a:t>
            </a:r>
            <a:r>
              <a:rPr lang="zh-CN" altLang="en-US" sz="1400" dirty="0"/>
              <a:t>，则跳转</a:t>
            </a:r>
            <a:endParaRPr lang="zh-CN" altLang="en-US" sz="1400" dirty="0"/>
          </a:p>
          <a:p>
            <a:r>
              <a:rPr lang="en-US" altLang="zh-CN" sz="1400" dirty="0" err="1"/>
              <a:t>ifne</a:t>
            </a:r>
            <a:r>
              <a:rPr lang="en-US" altLang="zh-CN" sz="1400" dirty="0"/>
              <a:t> </a:t>
            </a:r>
            <a:r>
              <a:rPr lang="zh-CN" altLang="en-US" sz="1400" dirty="0"/>
              <a:t>如果不等于</a:t>
            </a:r>
            <a:r>
              <a:rPr lang="en-US" altLang="zh-CN" sz="1400" dirty="0"/>
              <a:t>0</a:t>
            </a:r>
            <a:r>
              <a:rPr lang="zh-CN" altLang="en-US" sz="1400" dirty="0"/>
              <a:t>，则跳转</a:t>
            </a:r>
            <a:endParaRPr lang="zh-CN" altLang="en-US" sz="1400" dirty="0"/>
          </a:p>
          <a:p>
            <a:r>
              <a:rPr lang="en-US" altLang="zh-CN" sz="1400" dirty="0" err="1"/>
              <a:t>iflt</a:t>
            </a:r>
            <a:r>
              <a:rPr lang="en-US" altLang="zh-CN" sz="1400" dirty="0"/>
              <a:t> </a:t>
            </a:r>
            <a:r>
              <a:rPr lang="zh-CN" altLang="en-US" sz="1400" dirty="0"/>
              <a:t>如果小于</a:t>
            </a:r>
            <a:r>
              <a:rPr lang="en-US" altLang="zh-CN" sz="1400" dirty="0"/>
              <a:t>0</a:t>
            </a:r>
            <a:r>
              <a:rPr lang="zh-CN" altLang="en-US" sz="1400" dirty="0"/>
              <a:t>，则跳转</a:t>
            </a:r>
            <a:endParaRPr lang="zh-CN" altLang="en-US" sz="1400" dirty="0"/>
          </a:p>
          <a:p>
            <a:r>
              <a:rPr lang="en-US" altLang="zh-CN" sz="1400" dirty="0" err="1"/>
              <a:t>ifge</a:t>
            </a:r>
            <a:r>
              <a:rPr lang="en-US" altLang="zh-CN" sz="1400" dirty="0"/>
              <a:t> </a:t>
            </a:r>
            <a:r>
              <a:rPr lang="zh-CN" altLang="en-US" sz="1400" dirty="0"/>
              <a:t>如果大于等于</a:t>
            </a:r>
            <a:r>
              <a:rPr lang="en-US" altLang="zh-CN" sz="1400" dirty="0"/>
              <a:t>0</a:t>
            </a:r>
            <a:r>
              <a:rPr lang="zh-CN" altLang="en-US" sz="1400" dirty="0"/>
              <a:t>，则跳转</a:t>
            </a:r>
            <a:endParaRPr lang="zh-CN" altLang="en-US" sz="1400" dirty="0"/>
          </a:p>
          <a:p>
            <a:r>
              <a:rPr lang="en-US" altLang="zh-CN" sz="1400" dirty="0" err="1"/>
              <a:t>ifgt</a:t>
            </a:r>
            <a:r>
              <a:rPr lang="en-US" altLang="zh-CN" sz="1400" dirty="0"/>
              <a:t> </a:t>
            </a:r>
            <a:r>
              <a:rPr lang="zh-CN" altLang="en-US" sz="1400" dirty="0"/>
              <a:t>如果大于</a:t>
            </a:r>
            <a:r>
              <a:rPr lang="en-US" altLang="zh-CN" sz="1400" dirty="0"/>
              <a:t>0</a:t>
            </a:r>
            <a:r>
              <a:rPr lang="zh-CN" altLang="en-US" sz="1400" dirty="0"/>
              <a:t>，则跳转</a:t>
            </a:r>
            <a:endParaRPr lang="zh-CN" altLang="en-US" sz="1400" dirty="0"/>
          </a:p>
          <a:p>
            <a:r>
              <a:rPr lang="en-US" altLang="zh-CN" sz="1400" dirty="0" err="1"/>
              <a:t>ifle</a:t>
            </a:r>
            <a:r>
              <a:rPr lang="en-US" altLang="zh-CN" sz="1400" dirty="0"/>
              <a:t> </a:t>
            </a:r>
            <a:r>
              <a:rPr lang="zh-CN" altLang="en-US" sz="1400" dirty="0"/>
              <a:t>如果小于等于</a:t>
            </a:r>
            <a:r>
              <a:rPr lang="en-US" altLang="zh-CN" sz="1400" dirty="0"/>
              <a:t>0</a:t>
            </a:r>
            <a:r>
              <a:rPr lang="zh-CN" altLang="en-US" sz="1400" dirty="0"/>
              <a:t>，则跳转</a:t>
            </a:r>
            <a:endParaRPr lang="en-US" altLang="zh-CN" sz="1400" dirty="0" smtClean="0"/>
          </a:p>
          <a:p>
            <a:endParaRPr lang="en-US" altLang="zh-CN" b="1" dirty="0"/>
          </a:p>
          <a:p>
            <a:r>
              <a:rPr lang="zh-CN" altLang="en-US" sz="1400" b="1" dirty="0" smtClean="0"/>
              <a:t>比较条件跳转指令：</a:t>
            </a:r>
            <a:endParaRPr lang="zh-CN" altLang="en-US" sz="1400" b="1" dirty="0"/>
          </a:p>
          <a:p>
            <a:r>
              <a:rPr lang="en-US" altLang="zh-CN" sz="1400" dirty="0" err="1"/>
              <a:t>if_icmpcq</a:t>
            </a:r>
            <a:r>
              <a:rPr lang="en-US" altLang="zh-CN" sz="1400" dirty="0"/>
              <a:t> </a:t>
            </a:r>
            <a:r>
              <a:rPr lang="zh-CN" altLang="en-US" sz="1400" dirty="0"/>
              <a:t>如果两个</a:t>
            </a:r>
            <a:r>
              <a:rPr lang="en-US" altLang="zh-CN" sz="1400" dirty="0" err="1"/>
              <a:t>int</a:t>
            </a:r>
            <a:r>
              <a:rPr lang="zh-CN" altLang="en-US" sz="1400" dirty="0"/>
              <a:t>值相等，则跳转</a:t>
            </a:r>
            <a:endParaRPr lang="zh-CN" altLang="en-US" sz="1400" dirty="0"/>
          </a:p>
          <a:p>
            <a:r>
              <a:rPr lang="en-US" altLang="zh-CN" sz="1400" dirty="0" err="1"/>
              <a:t>if_icmpne</a:t>
            </a:r>
            <a:r>
              <a:rPr lang="en-US" altLang="zh-CN" sz="1400" dirty="0"/>
              <a:t> </a:t>
            </a:r>
            <a:r>
              <a:rPr lang="zh-CN" altLang="en-US" sz="1400" dirty="0"/>
              <a:t>如果两个</a:t>
            </a:r>
            <a:r>
              <a:rPr lang="en-US" altLang="zh-CN" sz="1400" dirty="0" err="1"/>
              <a:t>int</a:t>
            </a:r>
            <a:r>
              <a:rPr lang="zh-CN" altLang="en-US" sz="1400" dirty="0"/>
              <a:t>类型值不相等，则跳转</a:t>
            </a:r>
            <a:endParaRPr lang="zh-CN" altLang="en-US" sz="1400" dirty="0"/>
          </a:p>
          <a:p>
            <a:r>
              <a:rPr lang="en-US" altLang="zh-CN" sz="1400" dirty="0" err="1"/>
              <a:t>if_icmplt</a:t>
            </a:r>
            <a:r>
              <a:rPr lang="en-US" altLang="zh-CN" sz="1400" dirty="0"/>
              <a:t> </a:t>
            </a:r>
            <a:r>
              <a:rPr lang="zh-CN" altLang="en-US" sz="1400" dirty="0"/>
              <a:t>如果一个</a:t>
            </a:r>
            <a:r>
              <a:rPr lang="en-US" altLang="zh-CN" sz="1400" dirty="0" err="1"/>
              <a:t>int</a:t>
            </a:r>
            <a:r>
              <a:rPr lang="zh-CN" altLang="en-US" sz="1400" dirty="0"/>
              <a:t>类型值小于另外一个</a:t>
            </a:r>
            <a:r>
              <a:rPr lang="en-US" altLang="zh-CN" sz="1400" dirty="0" err="1"/>
              <a:t>int</a:t>
            </a:r>
            <a:r>
              <a:rPr lang="zh-CN" altLang="en-US" sz="1400" dirty="0"/>
              <a:t>类型值，则跳转</a:t>
            </a:r>
            <a:endParaRPr lang="zh-CN" altLang="en-US" sz="1400" dirty="0"/>
          </a:p>
          <a:p>
            <a:r>
              <a:rPr lang="en-US" altLang="zh-CN" sz="1400" dirty="0" err="1"/>
              <a:t>if_icmpge</a:t>
            </a:r>
            <a:r>
              <a:rPr lang="en-US" altLang="zh-CN" sz="1400" dirty="0"/>
              <a:t> </a:t>
            </a:r>
            <a:r>
              <a:rPr lang="zh-CN" altLang="en-US" sz="1400" dirty="0"/>
              <a:t>如果一个</a:t>
            </a:r>
            <a:r>
              <a:rPr lang="en-US" altLang="zh-CN" sz="1400" dirty="0" err="1"/>
              <a:t>int</a:t>
            </a:r>
            <a:r>
              <a:rPr lang="zh-CN" altLang="en-US" sz="1400" dirty="0"/>
              <a:t>类型值大于或者等于另外一个</a:t>
            </a:r>
            <a:r>
              <a:rPr lang="en-US" altLang="zh-CN" sz="1400" dirty="0" err="1"/>
              <a:t>int</a:t>
            </a:r>
            <a:r>
              <a:rPr lang="zh-CN" altLang="en-US" sz="1400" dirty="0"/>
              <a:t>类型值，则跳转</a:t>
            </a:r>
            <a:endParaRPr lang="zh-CN" altLang="en-US" sz="1400" dirty="0"/>
          </a:p>
          <a:p>
            <a:r>
              <a:rPr lang="en-US" altLang="zh-CN" sz="1400" dirty="0" err="1"/>
              <a:t>if_icmpgt</a:t>
            </a:r>
            <a:r>
              <a:rPr lang="en-US" altLang="zh-CN" sz="1400" dirty="0"/>
              <a:t> </a:t>
            </a:r>
            <a:r>
              <a:rPr lang="zh-CN" altLang="en-US" sz="1400" dirty="0"/>
              <a:t>如果一个</a:t>
            </a:r>
            <a:r>
              <a:rPr lang="en-US" altLang="zh-CN" sz="1400" dirty="0" err="1"/>
              <a:t>int</a:t>
            </a:r>
            <a:r>
              <a:rPr lang="zh-CN" altLang="en-US" sz="1400" dirty="0"/>
              <a:t>类型值大于另外一个</a:t>
            </a:r>
            <a:r>
              <a:rPr lang="en-US" altLang="zh-CN" sz="1400" dirty="0" err="1"/>
              <a:t>int</a:t>
            </a:r>
            <a:r>
              <a:rPr lang="zh-CN" altLang="en-US" sz="1400" dirty="0"/>
              <a:t>类型值，则跳转</a:t>
            </a:r>
            <a:endParaRPr lang="zh-CN" altLang="en-US" sz="1400" dirty="0"/>
          </a:p>
          <a:p>
            <a:r>
              <a:rPr lang="en-US" altLang="zh-CN" sz="1400" dirty="0" err="1"/>
              <a:t>if_icmple</a:t>
            </a:r>
            <a:r>
              <a:rPr lang="en-US" altLang="zh-CN" sz="1400" dirty="0"/>
              <a:t> </a:t>
            </a:r>
            <a:r>
              <a:rPr lang="zh-CN" altLang="en-US" sz="1400" dirty="0"/>
              <a:t>如果一个</a:t>
            </a:r>
            <a:r>
              <a:rPr lang="en-US" altLang="zh-CN" sz="1400" dirty="0" err="1"/>
              <a:t>int</a:t>
            </a:r>
            <a:r>
              <a:rPr lang="zh-CN" altLang="en-US" sz="1400" dirty="0"/>
              <a:t>类型值小于或者等于另外一个</a:t>
            </a:r>
            <a:r>
              <a:rPr lang="en-US" altLang="zh-CN" sz="1400" dirty="0" err="1"/>
              <a:t>int</a:t>
            </a:r>
            <a:r>
              <a:rPr lang="zh-CN" altLang="en-US" sz="1400" dirty="0"/>
              <a:t>类型值，则跳转</a:t>
            </a:r>
            <a:endParaRPr lang="zh-CN" altLang="en-US" sz="1400" dirty="0"/>
          </a:p>
          <a:p>
            <a:r>
              <a:rPr lang="en-US" altLang="zh-CN" sz="1400" dirty="0" err="1"/>
              <a:t>if_acmpeq</a:t>
            </a:r>
            <a:r>
              <a:rPr lang="en-US" altLang="zh-CN" sz="1400" dirty="0"/>
              <a:t> </a:t>
            </a:r>
            <a:r>
              <a:rPr lang="zh-CN" altLang="en-US" sz="1400" dirty="0"/>
              <a:t>如果两个对象引用相等，则跳转</a:t>
            </a:r>
            <a:endParaRPr lang="zh-CN" altLang="en-US" sz="1400" dirty="0"/>
          </a:p>
          <a:p>
            <a:r>
              <a:rPr lang="en-US" altLang="zh-CN" sz="1400" dirty="0" err="1"/>
              <a:t>if_acmpnc</a:t>
            </a:r>
            <a:r>
              <a:rPr lang="en-US" altLang="zh-CN" sz="1400" dirty="0"/>
              <a:t> </a:t>
            </a:r>
            <a:r>
              <a:rPr lang="zh-CN" altLang="en-US" sz="1400" dirty="0"/>
              <a:t>如果两个对象引用不相等，则跳转</a:t>
            </a:r>
            <a:endParaRPr lang="zh-CN" altLang="en-US" sz="1400" dirty="0"/>
          </a:p>
          <a:p>
            <a:endParaRPr lang="en-US" altLang="zh-CN" dirty="0" smtClean="0"/>
          </a:p>
          <a:p>
            <a:r>
              <a:rPr lang="zh-CN" altLang="en-US" sz="1400" b="1" dirty="0" smtClean="0"/>
              <a:t>多条件跳</a:t>
            </a:r>
            <a:r>
              <a:rPr lang="zh-CN" altLang="en-US" sz="1400" b="1" dirty="0"/>
              <a:t>转指令：</a:t>
            </a:r>
            <a:endParaRPr lang="zh-CN" altLang="en-US" sz="1400" b="1" dirty="0"/>
          </a:p>
          <a:p>
            <a:r>
              <a:rPr lang="en-US" altLang="zh-CN" sz="1400" dirty="0" err="1"/>
              <a:t>tableswitch</a:t>
            </a:r>
            <a:r>
              <a:rPr lang="en-US" altLang="zh-CN" sz="1400" dirty="0"/>
              <a:t> </a:t>
            </a:r>
            <a:r>
              <a:rPr lang="zh-CN" altLang="en-US" sz="1400" dirty="0"/>
              <a:t>通过索引访问跳转表，并跳转</a:t>
            </a:r>
            <a:endParaRPr lang="zh-CN" altLang="en-US" sz="1400" dirty="0"/>
          </a:p>
          <a:p>
            <a:r>
              <a:rPr lang="en-US" altLang="zh-CN" sz="1400" dirty="0" err="1"/>
              <a:t>lookupswitch</a:t>
            </a:r>
            <a:r>
              <a:rPr lang="en-US" altLang="zh-CN" sz="1400" dirty="0"/>
              <a:t> </a:t>
            </a:r>
            <a:r>
              <a:rPr lang="zh-CN" altLang="en-US" sz="1400" dirty="0"/>
              <a:t>通过键值匹配访问跳转表，并执行跳转操作</a:t>
            </a:r>
            <a:endParaRPr lang="zh-CN" altLang="en-US" sz="1400" dirty="0"/>
          </a:p>
          <a:p>
            <a:endParaRPr lang="en-US" altLang="zh-CN" dirty="0" smtClean="0"/>
          </a:p>
          <a:p>
            <a:r>
              <a:rPr lang="zh-CN" altLang="en-US" sz="1400" b="1" dirty="0"/>
              <a:t>无条件转移指令：</a:t>
            </a:r>
            <a:endParaRPr lang="zh-CN" altLang="en-US" sz="1400" b="1" dirty="0"/>
          </a:p>
          <a:p>
            <a:r>
              <a:rPr lang="en-US" altLang="zh-CN" sz="1600" dirty="0" err="1"/>
              <a:t>tableswitch</a:t>
            </a:r>
            <a:r>
              <a:rPr lang="en-US" altLang="zh-CN" sz="1600" dirty="0"/>
              <a:t> </a:t>
            </a:r>
            <a:r>
              <a:rPr lang="zh-CN" altLang="en-US" sz="1600" dirty="0"/>
              <a:t>通过索引访问跳转表，并跳转</a:t>
            </a:r>
            <a:endParaRPr lang="zh-CN" altLang="en-US" sz="1600" dirty="0"/>
          </a:p>
          <a:p>
            <a:r>
              <a:rPr lang="en-US" altLang="zh-CN" sz="1600" dirty="0" err="1"/>
              <a:t>lookupswitch</a:t>
            </a:r>
            <a:r>
              <a:rPr lang="en-US" altLang="zh-CN" sz="1600" dirty="0"/>
              <a:t> </a:t>
            </a:r>
            <a:r>
              <a:rPr lang="zh-CN" altLang="en-US" sz="1600" dirty="0"/>
              <a:t>通过键值匹配访问跳转表，并执行跳转操作</a:t>
            </a:r>
            <a:endParaRPr lang="zh-CN" altLang="en-US" sz="1600" dirty="0"/>
          </a:p>
          <a:p>
            <a:br>
              <a:rPr lang="zh-CN" altLang="en-US" dirty="0"/>
            </a:br>
            <a:endParaRPr lang="zh-CN" altLang="en-US" b="1" dirty="0"/>
          </a:p>
          <a:p>
            <a:endParaRPr lang="en-US" altLang="zh-CN" b="0" i="0" dirty="0">
              <a:solidFill>
                <a:srgbClr val="121212"/>
              </a:solidFill>
              <a:effectLst/>
              <a:latin typeface="-apple-system"/>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email"/>
          <a:stretch>
            <a:fillRect/>
          </a:stretch>
        </p:blipFill>
        <p:spPr>
          <a:xfrm>
            <a:off x="1429" y="152400"/>
            <a:ext cx="9142571" cy="6858000"/>
          </a:xfrm>
          <a:prstGeom prst="rect">
            <a:avLst/>
          </a:prstGeom>
        </p:spPr>
      </p:pic>
      <p:sp>
        <p:nvSpPr>
          <p:cNvPr id="9" name="灯片编号占位符 4"/>
          <p:cNvSpPr>
            <a:spLocks noGrp="1"/>
          </p:cNvSpPr>
          <p:nvPr>
            <p:ph type="sldNum" sz="quarter" idx="12"/>
          </p:nvPr>
        </p:nvSpPr>
        <p:spPr>
          <a:xfrm>
            <a:off x="6254496" y="6474143"/>
            <a:ext cx="2133600" cy="274637"/>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D2E1935-6D2C-DD48-BAD0-791E8DF0B1A4}" type="slidenum">
              <a:rPr lang="zh-CN" altLang="en-US">
                <a:solidFill>
                  <a:srgbClr val="898989"/>
                </a:solidFill>
                <a:ea typeface="微软雅黑" panose="020B0503020204020204" charset="-122"/>
              </a:rPr>
            </a:fld>
            <a:endParaRPr lang="zh-CN" altLang="en-US" dirty="0">
              <a:solidFill>
                <a:srgbClr val="898989"/>
              </a:solidFill>
              <a:ea typeface="微软雅黑" panose="020B0503020204020204" charset="-122"/>
            </a:endParaRPr>
          </a:p>
        </p:txBody>
      </p:sp>
      <p:sp>
        <p:nvSpPr>
          <p:cNvPr id="5" name="Rectangle 2"/>
          <p:cNvSpPr>
            <a:spLocks noChangeArrowheads="1"/>
          </p:cNvSpPr>
          <p:nvPr/>
        </p:nvSpPr>
        <p:spPr bwMode="auto">
          <a:xfrm>
            <a:off x="194113" y="105066"/>
            <a:ext cx="3602032" cy="823217"/>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33308" rIns="0" bIns="133308"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3600" b="0" i="0" u="none" strike="noStrike" cap="none" normalizeH="0" baseline="0" dirty="0" smtClean="0">
                <a:ln>
                  <a:noFill/>
                </a:ln>
                <a:solidFill>
                  <a:srgbClr val="333333"/>
                </a:solidFill>
                <a:effectLst/>
                <a:latin typeface="Arial Unicode MS" panose="020B0604020202020204" charset="-122"/>
                <a:ea typeface="var(--monospace)"/>
              </a:rPr>
              <a:t>类加载</a:t>
            </a:r>
            <a:endParaRPr kumimoji="0" lang="en-US" altLang="zh-CN" sz="3600" b="0" i="0" u="none" strike="noStrike" cap="none" normalizeH="0" baseline="0" dirty="0" smtClean="0">
              <a:ln>
                <a:noFill/>
              </a:ln>
              <a:solidFill>
                <a:srgbClr val="333333"/>
              </a:solidFill>
              <a:effectLst/>
              <a:latin typeface="Arial Unicode MS" panose="020B0604020202020204" charset="-122"/>
              <a:ea typeface="var(--monospace)"/>
            </a:endParaRPr>
          </a:p>
        </p:txBody>
      </p:sp>
      <p:pic>
        <p:nvPicPr>
          <p:cNvPr id="6" name="图片 5"/>
          <p:cNvPicPr>
            <a:picLocks noChangeAspect="1"/>
          </p:cNvPicPr>
          <p:nvPr/>
        </p:nvPicPr>
        <p:blipFill>
          <a:blip r:embed="rId2"/>
          <a:stretch>
            <a:fillRect/>
          </a:stretch>
        </p:blipFill>
        <p:spPr>
          <a:xfrm>
            <a:off x="831272" y="1907995"/>
            <a:ext cx="7343597" cy="3262521"/>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email"/>
          <a:stretch>
            <a:fillRect/>
          </a:stretch>
        </p:blipFill>
        <p:spPr>
          <a:xfrm>
            <a:off x="1429" y="152400"/>
            <a:ext cx="9142571" cy="6858000"/>
          </a:xfrm>
          <a:prstGeom prst="rect">
            <a:avLst/>
          </a:prstGeom>
        </p:spPr>
      </p:pic>
      <p:sp>
        <p:nvSpPr>
          <p:cNvPr id="9" name="灯片编号占位符 4"/>
          <p:cNvSpPr>
            <a:spLocks noGrp="1"/>
          </p:cNvSpPr>
          <p:nvPr>
            <p:ph type="sldNum" sz="quarter" idx="12"/>
          </p:nvPr>
        </p:nvSpPr>
        <p:spPr>
          <a:xfrm>
            <a:off x="6254496" y="6474143"/>
            <a:ext cx="2133600" cy="274637"/>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D2E1935-6D2C-DD48-BAD0-791E8DF0B1A4}" type="slidenum">
              <a:rPr lang="zh-CN" altLang="en-US">
                <a:solidFill>
                  <a:srgbClr val="898989"/>
                </a:solidFill>
                <a:ea typeface="微软雅黑" panose="020B0503020204020204" charset="-122"/>
              </a:rPr>
            </a:fld>
            <a:endParaRPr lang="zh-CN" altLang="en-US" dirty="0">
              <a:solidFill>
                <a:srgbClr val="898989"/>
              </a:solidFill>
              <a:ea typeface="微软雅黑" panose="020B0503020204020204" charset="-122"/>
            </a:endParaRPr>
          </a:p>
        </p:txBody>
      </p:sp>
      <p:sp>
        <p:nvSpPr>
          <p:cNvPr id="5" name="Rectangle 2"/>
          <p:cNvSpPr>
            <a:spLocks noChangeArrowheads="1"/>
          </p:cNvSpPr>
          <p:nvPr/>
        </p:nvSpPr>
        <p:spPr bwMode="auto">
          <a:xfrm>
            <a:off x="194113" y="105066"/>
            <a:ext cx="3602032" cy="823217"/>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33308" rIns="0" bIns="133308"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3600" b="0" i="0" u="none" strike="noStrike" cap="none" normalizeH="0" baseline="0" dirty="0" smtClean="0">
                <a:ln>
                  <a:noFill/>
                </a:ln>
                <a:solidFill>
                  <a:srgbClr val="333333"/>
                </a:solidFill>
                <a:effectLst/>
                <a:latin typeface="Arial Unicode MS" panose="020B0604020202020204" charset="-122"/>
                <a:ea typeface="var(--monospace)"/>
              </a:rPr>
              <a:t>加载</a:t>
            </a:r>
            <a:endParaRPr kumimoji="0" lang="en-US" altLang="zh-CN" sz="3600" b="0" i="0" u="none" strike="noStrike" cap="none" normalizeH="0" baseline="0" dirty="0" smtClean="0">
              <a:ln>
                <a:noFill/>
              </a:ln>
              <a:solidFill>
                <a:srgbClr val="333333"/>
              </a:solidFill>
              <a:effectLst/>
              <a:latin typeface="Arial Unicode MS" panose="020B0604020202020204" charset="-122"/>
              <a:ea typeface="var(--monospace)"/>
            </a:endParaRPr>
          </a:p>
        </p:txBody>
      </p:sp>
      <p:sp>
        <p:nvSpPr>
          <p:cNvPr id="6" name="矩形 5"/>
          <p:cNvSpPr/>
          <p:nvPr/>
        </p:nvSpPr>
        <p:spPr>
          <a:xfrm>
            <a:off x="66501" y="1264701"/>
            <a:ext cx="8952808" cy="5047536"/>
          </a:xfrm>
          <a:prstGeom prst="rect">
            <a:avLst/>
          </a:prstGeom>
        </p:spPr>
        <p:txBody>
          <a:bodyPr wrap="square">
            <a:spAutoFit/>
          </a:bodyPr>
          <a:lstStyle/>
          <a:p>
            <a:r>
              <a:rPr lang="zh-CN" altLang="en-US" sz="1400" b="1" dirty="0" smtClean="0">
                <a:solidFill>
                  <a:srgbClr val="000000"/>
                </a:solidFill>
                <a:latin typeface="Microsoft YaHei UI;Microsoft YaHei UI"/>
              </a:rPr>
              <a:t>加载</a:t>
            </a:r>
            <a:endParaRPr lang="en-US" altLang="zh-CN" sz="1400" dirty="0">
              <a:solidFill>
                <a:srgbClr val="000000"/>
              </a:solidFill>
              <a:latin typeface="Microsoft YaHei UI;Microsoft YaHei UI"/>
            </a:endParaRPr>
          </a:p>
          <a:p>
            <a:r>
              <a:rPr lang="zh-CN" altLang="en-US" sz="1400" dirty="0" smtClean="0">
                <a:solidFill>
                  <a:srgbClr val="000000"/>
                </a:solidFill>
                <a:latin typeface="Microsoft YaHei UI;Microsoft YaHei UI"/>
              </a:rPr>
              <a:t>    </a:t>
            </a:r>
            <a:r>
              <a:rPr lang="zh-CN" altLang="en-US" sz="1400" dirty="0" smtClean="0">
                <a:solidFill>
                  <a:srgbClr val="FF0000"/>
                </a:solidFill>
                <a:latin typeface="Microsoft YaHei UI;Microsoft YaHei UI"/>
              </a:rPr>
              <a:t>将</a:t>
            </a:r>
            <a:r>
              <a:rPr lang="en-US" altLang="zh-CN" sz="1400" dirty="0">
                <a:solidFill>
                  <a:srgbClr val="FF0000"/>
                </a:solidFill>
                <a:latin typeface="Microsoft YaHei UI;Microsoft YaHei UI"/>
              </a:rPr>
              <a:t>Java</a:t>
            </a:r>
            <a:r>
              <a:rPr lang="zh-CN" altLang="en-US" sz="1400" dirty="0">
                <a:solidFill>
                  <a:srgbClr val="FF0000"/>
                </a:solidFill>
                <a:latin typeface="Microsoft YaHei UI;Microsoft YaHei UI"/>
              </a:rPr>
              <a:t>类的字节码文件加载到机器内存中，并在内存中构建出</a:t>
            </a:r>
            <a:r>
              <a:rPr lang="en-US" altLang="zh-CN" sz="1400" dirty="0">
                <a:solidFill>
                  <a:srgbClr val="FF0000"/>
                </a:solidFill>
                <a:latin typeface="Microsoft YaHei UI;Microsoft YaHei UI"/>
              </a:rPr>
              <a:t>Java</a:t>
            </a:r>
            <a:r>
              <a:rPr lang="zh-CN" altLang="en-US" sz="1400" dirty="0">
                <a:solidFill>
                  <a:srgbClr val="FF0000"/>
                </a:solidFill>
                <a:latin typeface="Microsoft YaHei UI;Microsoft YaHei UI"/>
              </a:rPr>
              <a:t>类的原型一一类模板对象</a:t>
            </a:r>
            <a:r>
              <a:rPr lang="zh-CN" altLang="en-US" sz="1400" dirty="0" smtClean="0">
                <a:solidFill>
                  <a:srgbClr val="FF0000"/>
                </a:solidFill>
                <a:latin typeface="Microsoft YaHei UI;Microsoft YaHei UI"/>
              </a:rPr>
              <a:t>。</a:t>
            </a:r>
            <a:r>
              <a:rPr lang="zh-CN" altLang="en-US" sz="1400" dirty="0">
                <a:solidFill>
                  <a:srgbClr val="FF0000"/>
                </a:solidFill>
                <a:latin typeface="Microsoft YaHei UI;Microsoft YaHei UI"/>
              </a:rPr>
              <a:t>简言之，查找并加载类的二进制数据，生成</a:t>
            </a:r>
            <a:r>
              <a:rPr lang="en-US" altLang="zh-CN" sz="1400" dirty="0">
                <a:solidFill>
                  <a:srgbClr val="FF0000"/>
                </a:solidFill>
                <a:latin typeface="Microsoft YaHei UI;Microsoft YaHei UI"/>
              </a:rPr>
              <a:t>Class</a:t>
            </a:r>
            <a:r>
              <a:rPr lang="zh-CN" altLang="en-US" sz="1400" dirty="0">
                <a:solidFill>
                  <a:srgbClr val="FF0000"/>
                </a:solidFill>
                <a:latin typeface="Microsoft YaHei UI;Microsoft YaHei UI"/>
              </a:rPr>
              <a:t>的实例</a:t>
            </a:r>
            <a:r>
              <a:rPr lang="zh-CN" altLang="en-US" sz="1400" dirty="0" smtClean="0">
                <a:solidFill>
                  <a:srgbClr val="FF0000"/>
                </a:solidFill>
                <a:latin typeface="Microsoft YaHei UI;Microsoft YaHei UI"/>
              </a:rPr>
              <a:t>。</a:t>
            </a:r>
            <a:endParaRPr lang="en-US" altLang="zh-CN" sz="1400" dirty="0" smtClean="0">
              <a:solidFill>
                <a:srgbClr val="FF0000"/>
              </a:solidFill>
              <a:latin typeface="Microsoft YaHei UI;Microsoft YaHei UI"/>
            </a:endParaRPr>
          </a:p>
          <a:p>
            <a:endParaRPr lang="en-US" altLang="zh-CN" sz="1400" dirty="0">
              <a:solidFill>
                <a:srgbClr val="000000"/>
              </a:solidFill>
              <a:latin typeface="Microsoft YaHei UI;Microsoft YaHei UI"/>
            </a:endParaRPr>
          </a:p>
          <a:p>
            <a:r>
              <a:rPr lang="zh-CN" altLang="en-US" sz="1400" b="1" dirty="0" smtClean="0">
                <a:solidFill>
                  <a:srgbClr val="000000"/>
                </a:solidFill>
                <a:latin typeface="Microsoft YaHei UI;Microsoft YaHei UI"/>
              </a:rPr>
              <a:t>类</a:t>
            </a:r>
            <a:r>
              <a:rPr lang="zh-CN" altLang="en-US" sz="1400" b="1" dirty="0">
                <a:solidFill>
                  <a:srgbClr val="000000"/>
                </a:solidFill>
                <a:latin typeface="Microsoft YaHei UI;Microsoft YaHei UI"/>
              </a:rPr>
              <a:t>模板</a:t>
            </a:r>
            <a:r>
              <a:rPr lang="zh-CN" altLang="en-US" sz="1400" b="1" dirty="0" smtClean="0">
                <a:solidFill>
                  <a:srgbClr val="000000"/>
                </a:solidFill>
                <a:latin typeface="Microsoft YaHei UI;Microsoft YaHei UI"/>
              </a:rPr>
              <a:t>对象</a:t>
            </a:r>
            <a:endParaRPr lang="en-US" altLang="zh-CN" sz="1400" b="1" dirty="0" smtClean="0">
              <a:solidFill>
                <a:srgbClr val="000000"/>
              </a:solidFill>
              <a:latin typeface="Microsoft YaHei UI;Microsoft YaHei UI"/>
            </a:endParaRPr>
          </a:p>
          <a:p>
            <a:r>
              <a:rPr lang="en-US" altLang="zh-CN" sz="1400" b="1" dirty="0">
                <a:solidFill>
                  <a:srgbClr val="000000"/>
                </a:solidFill>
                <a:latin typeface="Microsoft YaHei UI;Microsoft YaHei UI"/>
              </a:rPr>
              <a:t> </a:t>
            </a:r>
            <a:r>
              <a:rPr lang="en-US" altLang="zh-CN" sz="1400" b="1" dirty="0" smtClean="0">
                <a:solidFill>
                  <a:srgbClr val="000000"/>
                </a:solidFill>
                <a:latin typeface="Microsoft YaHei UI;Microsoft YaHei UI"/>
              </a:rPr>
              <a:t>   </a:t>
            </a:r>
            <a:r>
              <a:rPr lang="en-US" altLang="zh-CN" sz="1400" dirty="0" smtClean="0">
                <a:solidFill>
                  <a:srgbClr val="000000"/>
                </a:solidFill>
                <a:latin typeface="Microsoft YaHei UI;Microsoft YaHei UI"/>
              </a:rPr>
              <a:t>Java</a:t>
            </a:r>
            <a:r>
              <a:rPr lang="zh-CN" altLang="en-US" sz="1400" dirty="0">
                <a:solidFill>
                  <a:srgbClr val="000000"/>
                </a:solidFill>
                <a:latin typeface="Microsoft YaHei UI;Microsoft YaHei UI"/>
              </a:rPr>
              <a:t>类在</a:t>
            </a:r>
            <a:r>
              <a:rPr lang="en-US" altLang="zh-CN" sz="1400" dirty="0">
                <a:solidFill>
                  <a:srgbClr val="000000"/>
                </a:solidFill>
                <a:latin typeface="Microsoft YaHei UI;Microsoft YaHei UI"/>
              </a:rPr>
              <a:t>JVM</a:t>
            </a:r>
            <a:r>
              <a:rPr lang="zh-CN" altLang="en-US" sz="1400" dirty="0">
                <a:solidFill>
                  <a:srgbClr val="000000"/>
                </a:solidFill>
                <a:latin typeface="Microsoft YaHei UI;Microsoft YaHei UI"/>
              </a:rPr>
              <a:t>内存中的一个快照，</a:t>
            </a:r>
            <a:r>
              <a:rPr lang="en-US" altLang="zh-CN" sz="1400" dirty="0">
                <a:solidFill>
                  <a:srgbClr val="000000"/>
                </a:solidFill>
                <a:latin typeface="Microsoft YaHei UI;Microsoft YaHei UI"/>
              </a:rPr>
              <a:t>JVM</a:t>
            </a:r>
            <a:r>
              <a:rPr lang="zh-CN" altLang="en-US" sz="1400" dirty="0" smtClean="0">
                <a:solidFill>
                  <a:srgbClr val="000000"/>
                </a:solidFill>
                <a:latin typeface="Microsoft YaHei UI;Microsoft YaHei UI"/>
              </a:rPr>
              <a:t>将从</a:t>
            </a:r>
            <a:r>
              <a:rPr lang="zh-CN" altLang="en-US" sz="1400" dirty="0">
                <a:solidFill>
                  <a:srgbClr val="000000"/>
                </a:solidFill>
                <a:latin typeface="Microsoft YaHei UI;Microsoft YaHei UI"/>
              </a:rPr>
              <a:t>字节码文件中解析出的常量池、类字段、类方法等</a:t>
            </a:r>
            <a:r>
              <a:rPr lang="zh-CN" altLang="en-US" sz="1400" dirty="0" smtClean="0">
                <a:solidFill>
                  <a:srgbClr val="000000"/>
                </a:solidFill>
                <a:latin typeface="Microsoft YaHei UI;Microsoft YaHei UI"/>
              </a:rPr>
              <a:t>信息存储</a:t>
            </a:r>
            <a:r>
              <a:rPr lang="zh-CN" altLang="en-US" sz="1400" dirty="0">
                <a:solidFill>
                  <a:srgbClr val="000000"/>
                </a:solidFill>
                <a:latin typeface="Microsoft YaHei UI;Microsoft YaHei UI"/>
              </a:rPr>
              <a:t>到类模板中，这样</a:t>
            </a:r>
            <a:r>
              <a:rPr lang="en-US" altLang="zh-CN" sz="1400" dirty="0">
                <a:solidFill>
                  <a:srgbClr val="000000"/>
                </a:solidFill>
                <a:latin typeface="Microsoft YaHei UI;Microsoft YaHei UI"/>
              </a:rPr>
              <a:t>JVM</a:t>
            </a:r>
            <a:r>
              <a:rPr lang="zh-CN" altLang="en-US" sz="1400" dirty="0">
                <a:solidFill>
                  <a:srgbClr val="000000"/>
                </a:solidFill>
                <a:latin typeface="Microsoft YaHei UI;Microsoft YaHei UI"/>
              </a:rPr>
              <a:t>在运行期便能通过类模板而获取</a:t>
            </a:r>
            <a:r>
              <a:rPr lang="en-US" altLang="zh-CN" sz="1400" dirty="0">
                <a:solidFill>
                  <a:srgbClr val="000000"/>
                </a:solidFill>
                <a:latin typeface="Microsoft YaHei UI;Microsoft YaHei UI"/>
              </a:rPr>
              <a:t>Java</a:t>
            </a:r>
            <a:r>
              <a:rPr lang="zh-CN" altLang="en-US" sz="1400" dirty="0">
                <a:solidFill>
                  <a:srgbClr val="000000"/>
                </a:solidFill>
                <a:latin typeface="Microsoft YaHei UI;Microsoft YaHei UI"/>
              </a:rPr>
              <a:t>类中的任意信息，能够对</a:t>
            </a:r>
            <a:r>
              <a:rPr lang="en-US" altLang="zh-CN" sz="1400" dirty="0">
                <a:solidFill>
                  <a:srgbClr val="000000"/>
                </a:solidFill>
                <a:latin typeface="Microsoft YaHei UI;Microsoft YaHei UI"/>
              </a:rPr>
              <a:t>Java</a:t>
            </a:r>
            <a:r>
              <a:rPr lang="zh-CN" altLang="en-US" sz="1400" dirty="0">
                <a:solidFill>
                  <a:srgbClr val="000000"/>
                </a:solidFill>
                <a:latin typeface="Microsoft YaHei UI;Microsoft YaHei UI"/>
              </a:rPr>
              <a:t>类的成员变量进行遍历，也</a:t>
            </a:r>
            <a:r>
              <a:rPr lang="zh-CN" altLang="en-US" sz="1400" dirty="0" smtClean="0">
                <a:solidFill>
                  <a:srgbClr val="000000"/>
                </a:solidFill>
                <a:latin typeface="Microsoft YaHei UI;Microsoft YaHei UI"/>
              </a:rPr>
              <a:t>能进行</a:t>
            </a:r>
            <a:r>
              <a:rPr lang="en-US" altLang="zh-CN" sz="1400" dirty="0">
                <a:solidFill>
                  <a:srgbClr val="000000"/>
                </a:solidFill>
                <a:latin typeface="Microsoft YaHei UI;Microsoft YaHei UI"/>
              </a:rPr>
              <a:t>Java</a:t>
            </a:r>
            <a:r>
              <a:rPr lang="zh-CN" altLang="en-US" sz="1400" dirty="0">
                <a:solidFill>
                  <a:srgbClr val="000000"/>
                </a:solidFill>
                <a:latin typeface="Microsoft YaHei UI;Microsoft YaHei UI"/>
              </a:rPr>
              <a:t>方法的调用。</a:t>
            </a:r>
            <a:endParaRPr lang="zh-CN" altLang="en-US" sz="1400" dirty="0">
              <a:solidFill>
                <a:srgbClr val="000000"/>
              </a:solidFill>
              <a:latin typeface="Microsoft YaHei UI;Microsoft YaHei UI"/>
            </a:endParaRPr>
          </a:p>
          <a:p>
            <a:endParaRPr lang="zh-CN" altLang="en-US" sz="1400" dirty="0"/>
          </a:p>
          <a:p>
            <a:r>
              <a:rPr lang="zh-CN" altLang="en-US" sz="1400" dirty="0">
                <a:solidFill>
                  <a:srgbClr val="000000"/>
                </a:solidFill>
                <a:latin typeface="Microsoft YaHei UI;Microsoft YaHei UI"/>
              </a:rPr>
              <a:t>反射的机制即基于这一基础。 如果</a:t>
            </a:r>
            <a:r>
              <a:rPr lang="en-US" altLang="zh-CN" sz="1400" dirty="0">
                <a:solidFill>
                  <a:srgbClr val="000000"/>
                </a:solidFill>
                <a:latin typeface="Microsoft YaHei UI;Microsoft YaHei UI"/>
              </a:rPr>
              <a:t>JVM</a:t>
            </a:r>
            <a:r>
              <a:rPr lang="zh-CN" altLang="en-US" sz="1400" dirty="0">
                <a:solidFill>
                  <a:srgbClr val="000000"/>
                </a:solidFill>
                <a:latin typeface="Microsoft YaHei UI;Microsoft YaHei UI"/>
              </a:rPr>
              <a:t>没有将</a:t>
            </a:r>
            <a:r>
              <a:rPr lang="en-US" altLang="zh-CN" sz="1400" dirty="0">
                <a:solidFill>
                  <a:srgbClr val="000000"/>
                </a:solidFill>
                <a:latin typeface="Microsoft YaHei UI;Microsoft YaHei UI"/>
              </a:rPr>
              <a:t>Java</a:t>
            </a:r>
            <a:r>
              <a:rPr lang="zh-CN" altLang="en-US" sz="1400" dirty="0">
                <a:solidFill>
                  <a:srgbClr val="000000"/>
                </a:solidFill>
                <a:latin typeface="Microsoft YaHei UI;Microsoft YaHei UI"/>
              </a:rPr>
              <a:t>类的声明信息存储起来，则</a:t>
            </a:r>
            <a:r>
              <a:rPr lang="en-US" altLang="zh-CN" sz="1400" dirty="0">
                <a:solidFill>
                  <a:srgbClr val="000000"/>
                </a:solidFill>
                <a:latin typeface="Microsoft YaHei UI;Microsoft YaHei UI"/>
              </a:rPr>
              <a:t>JVM</a:t>
            </a:r>
            <a:r>
              <a:rPr lang="zh-CN" altLang="en-US" sz="1400" dirty="0">
                <a:solidFill>
                  <a:srgbClr val="000000"/>
                </a:solidFill>
                <a:latin typeface="Microsoft YaHei UI;Microsoft YaHei UI"/>
              </a:rPr>
              <a:t>在运行期也无法反射。</a:t>
            </a:r>
            <a:endParaRPr lang="zh-CN" altLang="en-US" sz="1400" dirty="0">
              <a:solidFill>
                <a:srgbClr val="000000"/>
              </a:solidFill>
              <a:latin typeface="Microsoft YaHei UI;Microsoft YaHei UI"/>
            </a:endParaRPr>
          </a:p>
          <a:p>
            <a:endParaRPr lang="en-US" altLang="zh-CN" sz="1400" dirty="0" smtClean="0">
              <a:solidFill>
                <a:srgbClr val="000000"/>
              </a:solidFill>
              <a:latin typeface="Microsoft YaHei UI;Microsoft YaHei UI"/>
            </a:endParaRPr>
          </a:p>
          <a:p>
            <a:endParaRPr lang="en-US" altLang="zh-CN" sz="1400" dirty="0">
              <a:solidFill>
                <a:srgbClr val="000000"/>
              </a:solidFill>
              <a:latin typeface="Microsoft YaHei UI;Microsoft YaHei UI"/>
            </a:endParaRPr>
          </a:p>
          <a:p>
            <a:r>
              <a:rPr lang="zh-CN" altLang="en-US" sz="1400" b="1" dirty="0" smtClean="0">
                <a:solidFill>
                  <a:srgbClr val="000000"/>
                </a:solidFill>
                <a:latin typeface="Microsoft YaHei UI;Microsoft YaHei UI"/>
              </a:rPr>
              <a:t>进</a:t>
            </a:r>
            <a:r>
              <a:rPr lang="zh-CN" altLang="en-US" sz="1400" b="1" dirty="0" smtClean="0">
                <a:solidFill>
                  <a:srgbClr val="000000"/>
                </a:solidFill>
                <a:latin typeface="Microsoft YaHei UI;Microsoft YaHei UI"/>
              </a:rPr>
              <a:t>制流获取方式：</a:t>
            </a:r>
            <a:endParaRPr lang="en-US" altLang="zh-CN" sz="1400" b="1" dirty="0" smtClean="0">
              <a:solidFill>
                <a:srgbClr val="000000"/>
              </a:solidFill>
              <a:latin typeface="Microsoft YaHei UI;Microsoft YaHei UI"/>
            </a:endParaRPr>
          </a:p>
          <a:p>
            <a:r>
              <a:rPr lang="en-US" altLang="zh-CN" sz="1400" dirty="0" smtClean="0">
                <a:solidFill>
                  <a:srgbClr val="000000"/>
                </a:solidFill>
                <a:latin typeface="Microsoft YaHei UI;Microsoft YaHei UI"/>
              </a:rPr>
              <a:t>·</a:t>
            </a:r>
            <a:r>
              <a:rPr lang="zh-CN" altLang="en-US" sz="1400" dirty="0" smtClean="0">
                <a:solidFill>
                  <a:srgbClr val="000000"/>
                </a:solidFill>
                <a:latin typeface="Microsoft YaHei UI;Microsoft YaHei UI"/>
              </a:rPr>
              <a:t>虚拟机</a:t>
            </a:r>
            <a:r>
              <a:rPr lang="zh-CN" altLang="en-US" sz="1400" dirty="0">
                <a:solidFill>
                  <a:srgbClr val="000000"/>
                </a:solidFill>
                <a:latin typeface="Microsoft YaHei UI;Microsoft YaHei UI"/>
              </a:rPr>
              <a:t>可能通过文件系统读入一一个</a:t>
            </a:r>
            <a:r>
              <a:rPr lang="en-US" altLang="zh-CN" sz="1400" dirty="0">
                <a:solidFill>
                  <a:srgbClr val="000000"/>
                </a:solidFill>
                <a:latin typeface="Microsoft YaHei UI;Microsoft YaHei UI"/>
              </a:rPr>
              <a:t>class</a:t>
            </a:r>
            <a:r>
              <a:rPr lang="zh-CN" altLang="en-US" sz="1400" dirty="0">
                <a:solidFill>
                  <a:srgbClr val="000000"/>
                </a:solidFill>
                <a:latin typeface="Microsoft YaHei UI;Microsoft YaHei UI"/>
              </a:rPr>
              <a:t>后缀的文件</a:t>
            </a:r>
            <a:r>
              <a:rPr lang="en-US" altLang="zh-CN" sz="1400" dirty="0">
                <a:solidFill>
                  <a:srgbClr val="000000"/>
                </a:solidFill>
                <a:latin typeface="Microsoft YaHei UI;Microsoft YaHei UI"/>
              </a:rPr>
              <a:t>(</a:t>
            </a:r>
            <a:r>
              <a:rPr lang="zh-CN" altLang="en-US" sz="1400" dirty="0">
                <a:solidFill>
                  <a:srgbClr val="000000"/>
                </a:solidFill>
                <a:latin typeface="Microsoft YaHei UI;Microsoft YaHei UI"/>
              </a:rPr>
              <a:t>最常见</a:t>
            </a:r>
            <a:r>
              <a:rPr lang="en-US" altLang="zh-CN" sz="1400" dirty="0" smtClean="0">
                <a:solidFill>
                  <a:srgbClr val="000000"/>
                </a:solidFill>
                <a:latin typeface="Microsoft YaHei UI;Microsoft YaHei UI"/>
              </a:rPr>
              <a:t>)</a:t>
            </a:r>
            <a:endParaRPr lang="en-US" altLang="zh-CN" sz="1400" dirty="0" smtClean="0">
              <a:solidFill>
                <a:srgbClr val="000000"/>
              </a:solidFill>
              <a:latin typeface="Microsoft YaHei UI;Microsoft YaHei UI"/>
            </a:endParaRPr>
          </a:p>
          <a:p>
            <a:r>
              <a:rPr lang="en-US" altLang="zh-CN" sz="1400" dirty="0" smtClean="0">
                <a:solidFill>
                  <a:srgbClr val="000000"/>
                </a:solidFill>
                <a:latin typeface="Microsoft YaHei UI;Microsoft YaHei UI"/>
              </a:rPr>
              <a:t>·</a:t>
            </a:r>
            <a:r>
              <a:rPr lang="zh-CN" altLang="en-US" sz="1400" dirty="0" smtClean="0">
                <a:solidFill>
                  <a:srgbClr val="000000"/>
                </a:solidFill>
                <a:latin typeface="Microsoft YaHei UI;Microsoft YaHei UI"/>
              </a:rPr>
              <a:t>读入</a:t>
            </a:r>
            <a:r>
              <a:rPr lang="en-US" altLang="zh-CN" sz="1400" dirty="0">
                <a:solidFill>
                  <a:srgbClr val="000000"/>
                </a:solidFill>
                <a:latin typeface="Microsoft YaHei UI;Microsoft YaHei UI"/>
              </a:rPr>
              <a:t>jar</a:t>
            </a:r>
            <a:r>
              <a:rPr lang="zh-CN" altLang="en-US" sz="1400" dirty="0">
                <a:solidFill>
                  <a:srgbClr val="000000"/>
                </a:solidFill>
                <a:latin typeface="Microsoft YaHei UI;Microsoft YaHei UI"/>
              </a:rPr>
              <a:t>、</a:t>
            </a:r>
            <a:r>
              <a:rPr lang="en-US" altLang="zh-CN" sz="1400" dirty="0">
                <a:solidFill>
                  <a:srgbClr val="000000"/>
                </a:solidFill>
                <a:latin typeface="Microsoft YaHei UI;Microsoft YaHei UI"/>
              </a:rPr>
              <a:t>zip</a:t>
            </a:r>
            <a:r>
              <a:rPr lang="zh-CN" altLang="en-US" sz="1400" dirty="0">
                <a:solidFill>
                  <a:srgbClr val="000000"/>
                </a:solidFill>
                <a:latin typeface="Microsoft YaHei UI;Microsoft YaHei UI"/>
              </a:rPr>
              <a:t>等归档数据包，提取类</a:t>
            </a:r>
            <a:r>
              <a:rPr lang="zh-CN" altLang="en-US" sz="1400" dirty="0" smtClean="0">
                <a:solidFill>
                  <a:srgbClr val="000000"/>
                </a:solidFill>
                <a:latin typeface="Microsoft YaHei UI;Microsoft YaHei UI"/>
              </a:rPr>
              <a:t>文件</a:t>
            </a:r>
            <a:endParaRPr lang="en-US" altLang="zh-CN" sz="1400" dirty="0" smtClean="0">
              <a:solidFill>
                <a:srgbClr val="000000"/>
              </a:solidFill>
              <a:latin typeface="Microsoft YaHei UI;Microsoft YaHei UI"/>
            </a:endParaRPr>
          </a:p>
          <a:p>
            <a:r>
              <a:rPr lang="en-US" altLang="zh-CN" sz="1400" dirty="0" smtClean="0">
                <a:solidFill>
                  <a:srgbClr val="000000"/>
                </a:solidFill>
                <a:latin typeface="Microsoft YaHei UI;Microsoft YaHei UI"/>
              </a:rPr>
              <a:t>·</a:t>
            </a:r>
            <a:r>
              <a:rPr lang="zh-CN" altLang="en-US" sz="1400" dirty="0" smtClean="0">
                <a:solidFill>
                  <a:srgbClr val="000000"/>
                </a:solidFill>
                <a:latin typeface="Microsoft YaHei UI;Microsoft YaHei UI"/>
              </a:rPr>
              <a:t>事先</a:t>
            </a:r>
            <a:r>
              <a:rPr lang="zh-CN" altLang="en-US" sz="1400" dirty="0">
                <a:solidFill>
                  <a:srgbClr val="000000"/>
                </a:solidFill>
                <a:latin typeface="Microsoft YaHei UI;Microsoft YaHei UI"/>
              </a:rPr>
              <a:t>存放在数据库中的类的二进制数</a:t>
            </a:r>
            <a:r>
              <a:rPr lang="zh-CN" altLang="en-US" sz="1400" dirty="0" smtClean="0">
                <a:solidFill>
                  <a:srgbClr val="000000"/>
                </a:solidFill>
                <a:latin typeface="Microsoft YaHei UI;Microsoft YaHei UI"/>
              </a:rPr>
              <a:t>据</a:t>
            </a:r>
            <a:endParaRPr lang="en-US" altLang="zh-CN" sz="1400" dirty="0" smtClean="0">
              <a:solidFill>
                <a:srgbClr val="000000"/>
              </a:solidFill>
              <a:latin typeface="Microsoft YaHei UI;Microsoft YaHei UI"/>
            </a:endParaRPr>
          </a:p>
          <a:p>
            <a:r>
              <a:rPr lang="en-US" altLang="zh-CN" sz="1400" dirty="0" smtClean="0">
                <a:solidFill>
                  <a:srgbClr val="000000"/>
                </a:solidFill>
                <a:latin typeface="Microsoft YaHei UI;Microsoft YaHei UI"/>
              </a:rPr>
              <a:t>·</a:t>
            </a:r>
            <a:r>
              <a:rPr lang="zh-CN" altLang="en-US" sz="1400" dirty="0" smtClean="0">
                <a:solidFill>
                  <a:srgbClr val="000000"/>
                </a:solidFill>
                <a:latin typeface="Microsoft YaHei UI;Microsoft YaHei UI"/>
              </a:rPr>
              <a:t>使用</a:t>
            </a:r>
            <a:r>
              <a:rPr lang="zh-CN" altLang="en-US" sz="1400" dirty="0">
                <a:solidFill>
                  <a:srgbClr val="000000"/>
                </a:solidFill>
                <a:latin typeface="Microsoft YaHei UI;Microsoft YaHei UI"/>
              </a:rPr>
              <a:t>类似于</a:t>
            </a:r>
            <a:r>
              <a:rPr lang="en-US" altLang="zh-CN" sz="1400" dirty="0">
                <a:solidFill>
                  <a:srgbClr val="000000"/>
                </a:solidFill>
                <a:latin typeface="Microsoft YaHei UI;Microsoft YaHei UI"/>
              </a:rPr>
              <a:t>HTTP</a:t>
            </a:r>
            <a:r>
              <a:rPr lang="zh-CN" altLang="en-US" sz="1400" dirty="0">
                <a:solidFill>
                  <a:srgbClr val="000000"/>
                </a:solidFill>
                <a:latin typeface="Microsoft YaHei UI;Microsoft YaHei UI"/>
              </a:rPr>
              <a:t>之类的协议通过网络进行</a:t>
            </a:r>
            <a:r>
              <a:rPr lang="zh-CN" altLang="en-US" sz="1400" dirty="0" smtClean="0">
                <a:solidFill>
                  <a:srgbClr val="000000"/>
                </a:solidFill>
                <a:latin typeface="Microsoft YaHei UI;Microsoft YaHei UI"/>
              </a:rPr>
              <a:t>加载</a:t>
            </a:r>
            <a:endParaRPr lang="en-US" altLang="zh-CN" sz="1400" dirty="0" smtClean="0">
              <a:solidFill>
                <a:srgbClr val="000000"/>
              </a:solidFill>
              <a:latin typeface="Microsoft YaHei UI;Microsoft YaHei UI"/>
            </a:endParaRPr>
          </a:p>
          <a:p>
            <a:r>
              <a:rPr lang="en-US" altLang="zh-CN" sz="1400" dirty="0" smtClean="0">
                <a:solidFill>
                  <a:srgbClr val="000000"/>
                </a:solidFill>
                <a:latin typeface="Microsoft YaHei UI;Microsoft YaHei UI"/>
              </a:rPr>
              <a:t>·</a:t>
            </a:r>
            <a:r>
              <a:rPr lang="zh-CN" altLang="en-US" sz="1400" dirty="0" smtClean="0">
                <a:solidFill>
                  <a:srgbClr val="000000"/>
                </a:solidFill>
                <a:latin typeface="Microsoft YaHei UI;Microsoft YaHei UI"/>
              </a:rPr>
              <a:t>在</a:t>
            </a:r>
            <a:r>
              <a:rPr lang="zh-CN" altLang="en-US" sz="1400" dirty="0">
                <a:solidFill>
                  <a:srgbClr val="000000"/>
                </a:solidFill>
                <a:latin typeface="Microsoft YaHei UI;Microsoft YaHei UI"/>
              </a:rPr>
              <a:t>运行时</a:t>
            </a:r>
            <a:r>
              <a:rPr lang="zh-CN" altLang="en-US" sz="1400" dirty="0" smtClean="0">
                <a:solidFill>
                  <a:srgbClr val="000000"/>
                </a:solidFill>
                <a:latin typeface="Microsoft YaHei UI;Microsoft YaHei UI"/>
              </a:rPr>
              <a:t>生成一段</a:t>
            </a:r>
            <a:r>
              <a:rPr lang="en-US" altLang="zh-CN" sz="1400" dirty="0">
                <a:solidFill>
                  <a:srgbClr val="000000"/>
                </a:solidFill>
                <a:latin typeface="Microsoft YaHei UI;Microsoft YaHei UI"/>
              </a:rPr>
              <a:t>Class</a:t>
            </a:r>
            <a:r>
              <a:rPr lang="zh-CN" altLang="en-US" sz="1400" dirty="0">
                <a:solidFill>
                  <a:srgbClr val="000000"/>
                </a:solidFill>
                <a:latin typeface="Microsoft YaHei UI;Microsoft YaHei UI"/>
              </a:rPr>
              <a:t>的二进制</a:t>
            </a:r>
            <a:r>
              <a:rPr lang="zh-CN" altLang="en-US" sz="1400" dirty="0" smtClean="0">
                <a:solidFill>
                  <a:srgbClr val="000000"/>
                </a:solidFill>
                <a:latin typeface="Microsoft YaHei UI;Microsoft YaHei UI"/>
              </a:rPr>
              <a:t>信息</a:t>
            </a:r>
            <a:endParaRPr lang="en-US" altLang="zh-CN" sz="1400" dirty="0" smtClean="0">
              <a:solidFill>
                <a:srgbClr val="000000"/>
              </a:solidFill>
              <a:latin typeface="Microsoft YaHei UI;Microsoft YaHei UI"/>
            </a:endParaRPr>
          </a:p>
          <a:p>
            <a:endParaRPr lang="en-US" altLang="zh-CN" sz="1400" dirty="0">
              <a:solidFill>
                <a:srgbClr val="000000"/>
              </a:solidFill>
              <a:latin typeface="Microsoft YaHei UI;Microsoft YaHei UI"/>
            </a:endParaRPr>
          </a:p>
          <a:p>
            <a:r>
              <a:rPr lang="zh-CN" altLang="en-US" sz="1400" dirty="0" smtClean="0">
                <a:solidFill>
                  <a:srgbClr val="000000"/>
                </a:solidFill>
                <a:latin typeface="Microsoft YaHei UI;Microsoft YaHei UI"/>
              </a:rPr>
              <a:t>如果</a:t>
            </a:r>
            <a:r>
              <a:rPr lang="zh-CN" altLang="en-US" sz="1400" dirty="0">
                <a:solidFill>
                  <a:srgbClr val="000000"/>
                </a:solidFill>
                <a:latin typeface="Microsoft YaHei UI;Microsoft YaHei UI"/>
              </a:rPr>
              <a:t>输入数据不是</a:t>
            </a:r>
            <a:r>
              <a:rPr lang="en-US" altLang="zh-CN" sz="1400" dirty="0" err="1">
                <a:solidFill>
                  <a:srgbClr val="000000"/>
                </a:solidFill>
                <a:latin typeface="Microsoft YaHei UI;Microsoft YaHei UI"/>
              </a:rPr>
              <a:t>ClassFile</a:t>
            </a:r>
            <a:r>
              <a:rPr lang="zh-CN" altLang="en-US" sz="1400" dirty="0">
                <a:solidFill>
                  <a:srgbClr val="000000"/>
                </a:solidFill>
                <a:latin typeface="Microsoft YaHei UI;Microsoft YaHei UI"/>
              </a:rPr>
              <a:t>的结构，则会抛出</a:t>
            </a:r>
            <a:r>
              <a:rPr lang="en-US" altLang="zh-CN" sz="1400" dirty="0" err="1">
                <a:solidFill>
                  <a:srgbClr val="000000"/>
                </a:solidFill>
                <a:latin typeface="Microsoft YaHei UI;Microsoft YaHei UI"/>
              </a:rPr>
              <a:t>ClassFormatError</a:t>
            </a:r>
            <a:r>
              <a:rPr lang="en-US" altLang="zh-CN" sz="1400" dirty="0">
                <a:solidFill>
                  <a:srgbClr val="000000"/>
                </a:solidFill>
                <a:latin typeface="Microsoft YaHei UI;Microsoft YaHei UI"/>
              </a:rPr>
              <a:t>.</a:t>
            </a:r>
            <a:endParaRPr lang="en-US" altLang="zh-CN" sz="1400" dirty="0">
              <a:solidFill>
                <a:srgbClr val="000000"/>
              </a:solidFill>
              <a:latin typeface="Microsoft YaHei UI;Microsoft YaHei UI"/>
            </a:endParaRPr>
          </a:p>
          <a:p>
            <a:endParaRPr lang="en-US" altLang="zh-CN" sz="1400" dirty="0" smtClean="0">
              <a:solidFill>
                <a:srgbClr val="000000"/>
              </a:solidFill>
              <a:latin typeface="Microsoft YaHei UI;Microsoft YaHei UI"/>
            </a:endParaRPr>
          </a:p>
          <a:p>
            <a:endParaRPr lang="en-US" altLang="zh-CN" sz="1400" dirty="0">
              <a:solidFill>
                <a:srgbClr val="000000"/>
              </a:solidFill>
              <a:latin typeface="Microsoft YaHei UI;Microsoft YaHei UI"/>
            </a:endParaRPr>
          </a:p>
          <a:p>
            <a:endParaRPr lang="zh-CN" altLang="en-US" sz="1400" dirty="0">
              <a:solidFill>
                <a:srgbClr val="000000"/>
              </a:solidFill>
              <a:latin typeface="Microsoft YaHei UI;Microsoft YaHei UI"/>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email"/>
          <a:stretch>
            <a:fillRect/>
          </a:stretch>
        </p:blipFill>
        <p:spPr>
          <a:xfrm>
            <a:off x="1429" y="152400"/>
            <a:ext cx="9142571" cy="6858000"/>
          </a:xfrm>
          <a:prstGeom prst="rect">
            <a:avLst/>
          </a:prstGeom>
        </p:spPr>
      </p:pic>
      <p:sp>
        <p:nvSpPr>
          <p:cNvPr id="9" name="灯片编号占位符 4"/>
          <p:cNvSpPr>
            <a:spLocks noGrp="1"/>
          </p:cNvSpPr>
          <p:nvPr>
            <p:ph type="sldNum" sz="quarter" idx="12"/>
          </p:nvPr>
        </p:nvSpPr>
        <p:spPr>
          <a:xfrm>
            <a:off x="6254496" y="6474143"/>
            <a:ext cx="2133600" cy="274637"/>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D2E1935-6D2C-DD48-BAD0-791E8DF0B1A4}" type="slidenum">
              <a:rPr lang="zh-CN" altLang="en-US">
                <a:solidFill>
                  <a:srgbClr val="898989"/>
                </a:solidFill>
                <a:ea typeface="微软雅黑" panose="020B0503020204020204" charset="-122"/>
              </a:rPr>
            </a:fld>
            <a:endParaRPr lang="zh-CN" altLang="en-US" dirty="0">
              <a:solidFill>
                <a:srgbClr val="898989"/>
              </a:solidFill>
              <a:ea typeface="微软雅黑" panose="020B0503020204020204" charset="-122"/>
            </a:endParaRPr>
          </a:p>
        </p:txBody>
      </p:sp>
      <p:sp>
        <p:nvSpPr>
          <p:cNvPr id="5" name="Rectangle 2"/>
          <p:cNvSpPr>
            <a:spLocks noChangeArrowheads="1"/>
          </p:cNvSpPr>
          <p:nvPr/>
        </p:nvSpPr>
        <p:spPr bwMode="auto">
          <a:xfrm>
            <a:off x="194112" y="105066"/>
            <a:ext cx="4510891" cy="823217"/>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33308" rIns="0" bIns="133308" numCol="1" anchor="ctr" anchorCtr="0" compatLnSpc="1">
            <a:spAutoFit/>
          </a:bodyPr>
          <a:lstStyle/>
          <a:p>
            <a:pPr lvl="0" defTabSz="914400" eaLnBrk="0" fontAlgn="base" hangingPunct="0">
              <a:spcBef>
                <a:spcPct val="0"/>
              </a:spcBef>
              <a:spcAft>
                <a:spcPct val="0"/>
              </a:spcAft>
            </a:pPr>
            <a:r>
              <a:rPr kumimoji="0" lang="zh-CN" altLang="en-US" sz="3600" b="0" i="0" u="none" strike="noStrike" cap="none" normalizeH="0" baseline="0" dirty="0" smtClean="0">
                <a:ln>
                  <a:noFill/>
                </a:ln>
                <a:solidFill>
                  <a:srgbClr val="333333"/>
                </a:solidFill>
                <a:effectLst/>
                <a:latin typeface="Arial Unicode MS" panose="020B0604020202020204" charset="-122"/>
                <a:ea typeface="var(--monospace)"/>
              </a:rPr>
              <a:t>加载</a:t>
            </a:r>
            <a:endParaRPr kumimoji="0" lang="en-US" altLang="zh-CN" sz="3600" b="0" i="0" u="none" strike="noStrike" cap="none" normalizeH="0" baseline="0" dirty="0" smtClean="0">
              <a:ln>
                <a:noFill/>
              </a:ln>
              <a:solidFill>
                <a:srgbClr val="333333"/>
              </a:solidFill>
              <a:effectLst/>
              <a:latin typeface="Arial Unicode MS" panose="020B0604020202020204" charset="-122"/>
              <a:ea typeface="var(--monospace)"/>
            </a:endParaRPr>
          </a:p>
        </p:txBody>
      </p:sp>
      <p:sp>
        <p:nvSpPr>
          <p:cNvPr id="3" name="矩形 2"/>
          <p:cNvSpPr/>
          <p:nvPr/>
        </p:nvSpPr>
        <p:spPr>
          <a:xfrm>
            <a:off x="281604" y="1211357"/>
            <a:ext cx="2728632" cy="369332"/>
          </a:xfrm>
          <a:prstGeom prst="rect">
            <a:avLst/>
          </a:prstGeom>
        </p:spPr>
        <p:txBody>
          <a:bodyPr wrap="none">
            <a:spAutoFit/>
          </a:bodyPr>
          <a:lstStyle/>
          <a:p>
            <a:pPr lvl="0" defTabSz="914400" eaLnBrk="0" fontAlgn="base" hangingPunct="0">
              <a:spcBef>
                <a:spcPct val="0"/>
              </a:spcBef>
              <a:spcAft>
                <a:spcPct val="0"/>
              </a:spcAft>
            </a:pPr>
            <a:r>
              <a:rPr lang="zh-CN" altLang="en-US" dirty="0"/>
              <a:t>类模型与</a:t>
            </a:r>
            <a:r>
              <a:rPr lang="en-US" altLang="zh-CN" dirty="0"/>
              <a:t>Class</a:t>
            </a:r>
            <a:r>
              <a:rPr lang="zh-CN" altLang="en-US" dirty="0"/>
              <a:t>实例的位置</a:t>
            </a:r>
            <a:endParaRPr lang="en-US" altLang="zh-CN" sz="3600" dirty="0">
              <a:solidFill>
                <a:srgbClr val="333333"/>
              </a:solidFill>
              <a:latin typeface="Arial Unicode MS" panose="020B0604020202020204" charset="-122"/>
              <a:ea typeface="var(--monospace)"/>
            </a:endParaRPr>
          </a:p>
        </p:txBody>
      </p:sp>
      <p:sp>
        <p:nvSpPr>
          <p:cNvPr id="4" name="矩形 3"/>
          <p:cNvSpPr/>
          <p:nvPr/>
        </p:nvSpPr>
        <p:spPr>
          <a:xfrm>
            <a:off x="281604" y="1619710"/>
            <a:ext cx="8696141" cy="4401205"/>
          </a:xfrm>
          <a:prstGeom prst="rect">
            <a:avLst/>
          </a:prstGeom>
        </p:spPr>
        <p:txBody>
          <a:bodyPr wrap="square">
            <a:spAutoFit/>
          </a:bodyPr>
          <a:lstStyle/>
          <a:p>
            <a:r>
              <a:rPr lang="en-US" altLang="zh-CN" sz="1400" dirty="0">
                <a:solidFill>
                  <a:srgbClr val="000000"/>
                </a:solidFill>
              </a:rPr>
              <a:t>1.</a:t>
            </a:r>
            <a:r>
              <a:rPr lang="zh-CN" altLang="en-US" sz="1400" b="1" dirty="0">
                <a:solidFill>
                  <a:srgbClr val="000000"/>
                </a:solidFill>
              </a:rPr>
              <a:t>类模型的位置</a:t>
            </a:r>
            <a:endParaRPr lang="zh-CN" altLang="en-US" sz="1400" b="1" dirty="0">
              <a:solidFill>
                <a:srgbClr val="000000"/>
              </a:solidFill>
            </a:endParaRPr>
          </a:p>
          <a:p>
            <a:r>
              <a:rPr lang="zh-CN" altLang="en-US" sz="1400" dirty="0">
                <a:solidFill>
                  <a:srgbClr val="000000"/>
                </a:solidFill>
              </a:rPr>
              <a:t>加载的类在</a:t>
            </a:r>
            <a:r>
              <a:rPr lang="en-US" altLang="zh-CN" sz="1400" dirty="0">
                <a:solidFill>
                  <a:srgbClr val="000000"/>
                </a:solidFill>
              </a:rPr>
              <a:t>JVM</a:t>
            </a:r>
            <a:r>
              <a:rPr lang="zh-CN" altLang="en-US" sz="1400" dirty="0">
                <a:solidFill>
                  <a:srgbClr val="000000"/>
                </a:solidFill>
              </a:rPr>
              <a:t>中创建相应的类结构</a:t>
            </a:r>
            <a:r>
              <a:rPr lang="zh-CN" altLang="en-US" sz="1400" dirty="0" smtClean="0">
                <a:solidFill>
                  <a:srgbClr val="000000"/>
                </a:solidFill>
              </a:rPr>
              <a:t>，类结</a:t>
            </a:r>
            <a:endParaRPr lang="en-US" altLang="zh-CN" sz="1400" dirty="0" smtClean="0">
              <a:solidFill>
                <a:srgbClr val="000000"/>
              </a:solidFill>
            </a:endParaRPr>
          </a:p>
          <a:p>
            <a:r>
              <a:rPr lang="zh-CN" altLang="en-US" sz="1400" dirty="0" smtClean="0">
                <a:solidFill>
                  <a:srgbClr val="000000"/>
                </a:solidFill>
              </a:rPr>
              <a:t>构</a:t>
            </a:r>
            <a:r>
              <a:rPr lang="zh-CN" altLang="en-US" sz="1400" dirty="0">
                <a:solidFill>
                  <a:srgbClr val="000000"/>
                </a:solidFill>
              </a:rPr>
              <a:t>会存储在方法区</a:t>
            </a:r>
            <a:r>
              <a:rPr lang="en-US" altLang="zh-CN" sz="1400" dirty="0">
                <a:solidFill>
                  <a:srgbClr val="000000"/>
                </a:solidFill>
              </a:rPr>
              <a:t>(JDK1.8</a:t>
            </a:r>
            <a:r>
              <a:rPr lang="zh-CN" altLang="en-US" sz="1400" dirty="0">
                <a:solidFill>
                  <a:srgbClr val="000000"/>
                </a:solidFill>
              </a:rPr>
              <a:t>之前</a:t>
            </a:r>
            <a:r>
              <a:rPr lang="en-US" altLang="zh-CN" sz="1400" dirty="0">
                <a:solidFill>
                  <a:srgbClr val="000000"/>
                </a:solidFill>
              </a:rPr>
              <a:t>:</a:t>
            </a:r>
            <a:r>
              <a:rPr lang="zh-CN" altLang="en-US" sz="1400" dirty="0">
                <a:solidFill>
                  <a:srgbClr val="000000"/>
                </a:solidFill>
              </a:rPr>
              <a:t>永久代</a:t>
            </a:r>
            <a:r>
              <a:rPr lang="en-US" altLang="zh-CN" sz="1400" dirty="0">
                <a:solidFill>
                  <a:srgbClr val="000000"/>
                </a:solidFill>
              </a:rPr>
              <a:t>; </a:t>
            </a:r>
            <a:r>
              <a:rPr lang="en-US" altLang="zh-CN" sz="1400" dirty="0" smtClean="0">
                <a:solidFill>
                  <a:srgbClr val="000000"/>
                </a:solidFill>
              </a:rPr>
              <a:t>JDK1.8</a:t>
            </a:r>
            <a:endParaRPr lang="en-US" altLang="zh-CN" sz="1400" dirty="0" smtClean="0">
              <a:solidFill>
                <a:srgbClr val="000000"/>
              </a:solidFill>
            </a:endParaRPr>
          </a:p>
          <a:p>
            <a:r>
              <a:rPr lang="zh-CN" altLang="en-US" sz="1400" dirty="0" smtClean="0">
                <a:solidFill>
                  <a:srgbClr val="000000"/>
                </a:solidFill>
              </a:rPr>
              <a:t>及</a:t>
            </a:r>
            <a:r>
              <a:rPr lang="zh-CN" altLang="en-US" sz="1400" dirty="0">
                <a:solidFill>
                  <a:srgbClr val="000000"/>
                </a:solidFill>
              </a:rPr>
              <a:t>之后</a:t>
            </a:r>
            <a:r>
              <a:rPr lang="en-US" altLang="zh-CN" sz="1400" dirty="0">
                <a:solidFill>
                  <a:srgbClr val="000000"/>
                </a:solidFill>
              </a:rPr>
              <a:t>: </a:t>
            </a:r>
            <a:r>
              <a:rPr lang="zh-CN" altLang="en-US" sz="1400" dirty="0">
                <a:solidFill>
                  <a:srgbClr val="000000"/>
                </a:solidFill>
              </a:rPr>
              <a:t>元空间</a:t>
            </a:r>
            <a:r>
              <a:rPr lang="en-US" altLang="zh-CN" sz="1400" dirty="0">
                <a:solidFill>
                  <a:srgbClr val="000000"/>
                </a:solidFill>
              </a:rPr>
              <a:t>)</a:t>
            </a:r>
            <a:r>
              <a:rPr lang="zh-CN" altLang="en-US" sz="1400" dirty="0">
                <a:solidFill>
                  <a:srgbClr val="000000"/>
                </a:solidFill>
              </a:rPr>
              <a:t>。</a:t>
            </a:r>
            <a:endParaRPr lang="zh-CN" altLang="en-US" sz="1400" dirty="0">
              <a:solidFill>
                <a:srgbClr val="000000"/>
              </a:solidFill>
            </a:endParaRPr>
          </a:p>
          <a:p>
            <a:endParaRPr lang="en-US" altLang="zh-CN" sz="1400" dirty="0">
              <a:solidFill>
                <a:srgbClr val="000000"/>
              </a:solidFill>
            </a:endParaRPr>
          </a:p>
          <a:p>
            <a:r>
              <a:rPr lang="en-US" altLang="zh-CN" sz="1400" b="1" dirty="0">
                <a:solidFill>
                  <a:srgbClr val="000000"/>
                </a:solidFill>
              </a:rPr>
              <a:t>2. Class</a:t>
            </a:r>
            <a:r>
              <a:rPr lang="zh-CN" altLang="en-US" sz="1400" b="1" dirty="0">
                <a:solidFill>
                  <a:srgbClr val="000000"/>
                </a:solidFill>
              </a:rPr>
              <a:t>实例的位置</a:t>
            </a:r>
            <a:endParaRPr lang="zh-CN" altLang="en-US" sz="1400" b="1" dirty="0">
              <a:solidFill>
                <a:srgbClr val="000000"/>
              </a:solidFill>
            </a:endParaRPr>
          </a:p>
          <a:p>
            <a:r>
              <a:rPr lang="zh-CN" altLang="en-US" sz="1400" dirty="0" smtClean="0">
                <a:solidFill>
                  <a:srgbClr val="000000"/>
                </a:solidFill>
              </a:rPr>
              <a:t>加载类将</a:t>
            </a:r>
            <a:r>
              <a:rPr lang="en-US" altLang="zh-CN" sz="1400" dirty="0">
                <a:solidFill>
                  <a:srgbClr val="000000"/>
                </a:solidFill>
              </a:rPr>
              <a:t>.class</a:t>
            </a:r>
            <a:r>
              <a:rPr lang="zh-CN" altLang="en-US" sz="1400" dirty="0">
                <a:solidFill>
                  <a:srgbClr val="000000"/>
                </a:solidFill>
              </a:rPr>
              <a:t>文件加载至元空间后，会在堆</a:t>
            </a:r>
            <a:r>
              <a:rPr lang="zh-CN" altLang="en-US" sz="1400" dirty="0" smtClean="0">
                <a:solidFill>
                  <a:srgbClr val="000000"/>
                </a:solidFill>
              </a:rPr>
              <a:t>中</a:t>
            </a:r>
            <a:endParaRPr lang="en-US" altLang="zh-CN" sz="1400" dirty="0" smtClean="0">
              <a:solidFill>
                <a:srgbClr val="000000"/>
              </a:solidFill>
            </a:endParaRPr>
          </a:p>
          <a:p>
            <a:r>
              <a:rPr lang="zh-CN" altLang="en-US" sz="1400" dirty="0" smtClean="0">
                <a:solidFill>
                  <a:srgbClr val="000000"/>
                </a:solidFill>
              </a:rPr>
              <a:t>创建一个</a:t>
            </a:r>
            <a:r>
              <a:rPr lang="en-US" altLang="zh-CN" sz="1400" dirty="0">
                <a:solidFill>
                  <a:srgbClr val="000000"/>
                </a:solidFill>
              </a:rPr>
              <a:t>Java. lang. Class</a:t>
            </a:r>
            <a:r>
              <a:rPr lang="zh-CN" altLang="en-US" sz="1400" dirty="0">
                <a:solidFill>
                  <a:srgbClr val="000000"/>
                </a:solidFill>
              </a:rPr>
              <a:t>对象，用来封装类</a:t>
            </a:r>
            <a:r>
              <a:rPr lang="zh-CN" altLang="en-US" sz="1400" dirty="0" smtClean="0">
                <a:solidFill>
                  <a:srgbClr val="000000"/>
                </a:solidFill>
              </a:rPr>
              <a:t>位于</a:t>
            </a:r>
            <a:endParaRPr lang="en-US" altLang="zh-CN" sz="1400" dirty="0" smtClean="0">
              <a:solidFill>
                <a:srgbClr val="000000"/>
              </a:solidFill>
            </a:endParaRPr>
          </a:p>
          <a:p>
            <a:r>
              <a:rPr lang="zh-CN" altLang="en-US" sz="1400" dirty="0" smtClean="0">
                <a:solidFill>
                  <a:srgbClr val="000000"/>
                </a:solidFill>
              </a:rPr>
              <a:t>方法区</a:t>
            </a:r>
            <a:r>
              <a:rPr lang="zh-CN" altLang="en-US" sz="1400" dirty="0">
                <a:solidFill>
                  <a:srgbClr val="000000"/>
                </a:solidFill>
              </a:rPr>
              <a:t>内的数据结构，</a:t>
            </a:r>
            <a:r>
              <a:rPr lang="zh-CN" altLang="en-US" sz="1400" dirty="0" smtClean="0">
                <a:solidFill>
                  <a:srgbClr val="000000"/>
                </a:solidFill>
              </a:rPr>
              <a:t>该</a:t>
            </a:r>
            <a:r>
              <a:rPr lang="en-US" altLang="zh-CN" sz="1400" dirty="0" smtClean="0">
                <a:solidFill>
                  <a:srgbClr val="000000"/>
                </a:solidFill>
              </a:rPr>
              <a:t>Class</a:t>
            </a:r>
            <a:r>
              <a:rPr lang="zh-CN" altLang="en-US" sz="1400" dirty="0">
                <a:solidFill>
                  <a:srgbClr val="000000"/>
                </a:solidFill>
              </a:rPr>
              <a:t>对象是在加载类</a:t>
            </a:r>
            <a:r>
              <a:rPr lang="zh-CN" altLang="en-US" sz="1400" dirty="0" smtClean="0">
                <a:solidFill>
                  <a:srgbClr val="000000"/>
                </a:solidFill>
              </a:rPr>
              <a:t>的</a:t>
            </a:r>
            <a:endParaRPr lang="en-US" altLang="zh-CN" sz="1400" dirty="0" smtClean="0">
              <a:solidFill>
                <a:srgbClr val="000000"/>
              </a:solidFill>
            </a:endParaRPr>
          </a:p>
          <a:p>
            <a:r>
              <a:rPr lang="zh-CN" altLang="en-US" sz="1400" dirty="0" smtClean="0">
                <a:solidFill>
                  <a:srgbClr val="000000"/>
                </a:solidFill>
              </a:rPr>
              <a:t>过程</a:t>
            </a:r>
            <a:r>
              <a:rPr lang="zh-CN" altLang="en-US" sz="1400" dirty="0">
                <a:solidFill>
                  <a:srgbClr val="000000"/>
                </a:solidFill>
              </a:rPr>
              <a:t>中创建的，每个类都</a:t>
            </a:r>
            <a:r>
              <a:rPr lang="zh-CN" altLang="en-US" sz="1400" dirty="0" smtClean="0">
                <a:solidFill>
                  <a:srgbClr val="000000"/>
                </a:solidFill>
              </a:rPr>
              <a:t>对应的</a:t>
            </a:r>
            <a:r>
              <a:rPr lang="en-US" altLang="zh-CN" sz="1400" dirty="0" smtClean="0">
                <a:solidFill>
                  <a:srgbClr val="000000"/>
                </a:solidFill>
              </a:rPr>
              <a:t>Class</a:t>
            </a:r>
            <a:r>
              <a:rPr lang="zh-CN" altLang="en-US" sz="1400" dirty="0" smtClean="0">
                <a:solidFill>
                  <a:srgbClr val="000000"/>
                </a:solidFill>
              </a:rPr>
              <a:t>类型</a:t>
            </a:r>
            <a:r>
              <a:rPr lang="zh-CN" altLang="en-US" sz="1400" dirty="0">
                <a:solidFill>
                  <a:srgbClr val="000000"/>
                </a:solidFill>
              </a:rPr>
              <a:t>的对象。</a:t>
            </a:r>
            <a:endParaRPr lang="zh-CN" altLang="en-US" sz="1400" dirty="0">
              <a:solidFill>
                <a:srgbClr val="000000"/>
              </a:solidFill>
            </a:endParaRPr>
          </a:p>
          <a:p>
            <a:r>
              <a:rPr lang="zh-CN" altLang="en-US" sz="1400" dirty="0" smtClean="0">
                <a:solidFill>
                  <a:srgbClr val="FF0000"/>
                </a:solidFill>
                <a:latin typeface="Microsoft YaHei UI;Microsoft YaHei UI"/>
              </a:rPr>
              <a:t>外部</a:t>
            </a:r>
            <a:r>
              <a:rPr lang="zh-CN" altLang="en-US" sz="1400" dirty="0">
                <a:solidFill>
                  <a:srgbClr val="FF0000"/>
                </a:solidFill>
                <a:latin typeface="Microsoft YaHei UI;Microsoft YaHei UI"/>
              </a:rPr>
              <a:t>可以通过访问代表</a:t>
            </a:r>
            <a:r>
              <a:rPr lang="en-US" altLang="zh-CN" sz="1400" dirty="0">
                <a:solidFill>
                  <a:srgbClr val="FF0000"/>
                </a:solidFill>
                <a:latin typeface="Microsoft YaHei UI;Microsoft YaHei UI"/>
              </a:rPr>
              <a:t>Order</a:t>
            </a:r>
            <a:r>
              <a:rPr lang="zh-CN" altLang="en-US" sz="1400" dirty="0">
                <a:solidFill>
                  <a:srgbClr val="FF0000"/>
                </a:solidFill>
                <a:latin typeface="Microsoft YaHei UI;Microsoft YaHei UI"/>
              </a:rPr>
              <a:t>类的</a:t>
            </a:r>
            <a:r>
              <a:rPr lang="en-US" altLang="zh-CN" sz="1400" dirty="0">
                <a:solidFill>
                  <a:srgbClr val="FF0000"/>
                </a:solidFill>
                <a:latin typeface="Microsoft YaHei UI;Microsoft YaHei UI"/>
              </a:rPr>
              <a:t>Class</a:t>
            </a:r>
            <a:r>
              <a:rPr lang="zh-CN" altLang="en-US" sz="1400" dirty="0" smtClean="0">
                <a:solidFill>
                  <a:srgbClr val="FF0000"/>
                </a:solidFill>
                <a:latin typeface="Microsoft YaHei UI;Microsoft YaHei UI"/>
              </a:rPr>
              <a:t>对象</a:t>
            </a:r>
            <a:endParaRPr lang="en-US" altLang="zh-CN" sz="1400" dirty="0" smtClean="0">
              <a:solidFill>
                <a:srgbClr val="FF0000"/>
              </a:solidFill>
              <a:latin typeface="Microsoft YaHei UI;Microsoft YaHei UI"/>
            </a:endParaRPr>
          </a:p>
          <a:p>
            <a:r>
              <a:rPr lang="zh-CN" altLang="en-US" sz="1400" dirty="0" smtClean="0">
                <a:solidFill>
                  <a:srgbClr val="FF0000"/>
                </a:solidFill>
                <a:latin typeface="Microsoft YaHei UI;Microsoft YaHei UI"/>
              </a:rPr>
              <a:t>来</a:t>
            </a:r>
            <a:r>
              <a:rPr lang="zh-CN" altLang="en-US" sz="1400" dirty="0">
                <a:solidFill>
                  <a:srgbClr val="FF0000"/>
                </a:solidFill>
                <a:latin typeface="Microsoft YaHei UI;Microsoft YaHei UI"/>
              </a:rPr>
              <a:t>获取</a:t>
            </a:r>
            <a:r>
              <a:rPr lang="en-US" altLang="zh-CN" sz="1400" dirty="0">
                <a:solidFill>
                  <a:srgbClr val="FF0000"/>
                </a:solidFill>
                <a:latin typeface="Microsoft YaHei UI;Microsoft YaHei UI"/>
              </a:rPr>
              <a:t>Order</a:t>
            </a:r>
            <a:r>
              <a:rPr lang="zh-CN" altLang="en-US" sz="1400" dirty="0">
                <a:solidFill>
                  <a:srgbClr val="FF0000"/>
                </a:solidFill>
                <a:latin typeface="Microsoft YaHei UI;Microsoft YaHei UI"/>
              </a:rPr>
              <a:t>的类数据结构</a:t>
            </a:r>
            <a:r>
              <a:rPr lang="zh-CN" altLang="en-US" sz="1400" dirty="0" smtClean="0">
                <a:solidFill>
                  <a:srgbClr val="FF0000"/>
                </a:solidFill>
                <a:latin typeface="Microsoft YaHei UI;Microsoft YaHei UI"/>
              </a:rPr>
              <a:t>。</a:t>
            </a:r>
            <a:endParaRPr lang="en-US" altLang="zh-CN" sz="1400" dirty="0" smtClean="0">
              <a:solidFill>
                <a:srgbClr val="FF0000"/>
              </a:solidFill>
              <a:latin typeface="Microsoft YaHei UI;Microsoft YaHei UI"/>
            </a:endParaRPr>
          </a:p>
          <a:p>
            <a:endParaRPr lang="en-US" altLang="zh-CN" sz="1400" dirty="0" smtClean="0">
              <a:solidFill>
                <a:srgbClr val="000000"/>
              </a:solidFill>
              <a:latin typeface="Microsoft YaHei UI;Microsoft YaHei UI"/>
            </a:endParaRPr>
          </a:p>
          <a:p>
            <a:r>
              <a:rPr lang="en-US" altLang="zh-CN" sz="1400" b="1" dirty="0" smtClean="0">
                <a:solidFill>
                  <a:srgbClr val="000000"/>
                </a:solidFill>
                <a:latin typeface="Microsoft YaHei UI;Microsoft YaHei UI"/>
              </a:rPr>
              <a:t>3</a:t>
            </a:r>
            <a:r>
              <a:rPr lang="en-US" altLang="zh-CN" sz="1400" b="1" dirty="0" smtClean="0">
                <a:solidFill>
                  <a:srgbClr val="000000"/>
                </a:solidFill>
                <a:latin typeface="Microsoft YaHei UI;Microsoft YaHei UI"/>
              </a:rPr>
              <a:t>.</a:t>
            </a:r>
            <a:r>
              <a:rPr lang="zh-CN" altLang="en-US" sz="1400" b="1" dirty="0" smtClean="0">
                <a:solidFill>
                  <a:srgbClr val="000000"/>
                </a:solidFill>
                <a:latin typeface="Microsoft YaHei UI;Microsoft YaHei UI"/>
              </a:rPr>
              <a:t>再说明</a:t>
            </a:r>
            <a:endParaRPr lang="en-US" altLang="zh-CN" sz="1400" b="1" dirty="0" smtClean="0">
              <a:solidFill>
                <a:srgbClr val="000000"/>
              </a:solidFill>
              <a:latin typeface="Microsoft YaHei UI;Microsoft YaHei UI"/>
            </a:endParaRPr>
          </a:p>
          <a:p>
            <a:r>
              <a:rPr lang="en-US" altLang="zh-CN" sz="1400" dirty="0" smtClean="0">
                <a:solidFill>
                  <a:srgbClr val="FF0000"/>
                </a:solidFill>
                <a:latin typeface="Microsoft YaHei UI;Microsoft YaHei UI"/>
              </a:rPr>
              <a:t>Class</a:t>
            </a:r>
            <a:r>
              <a:rPr lang="zh-CN" altLang="en-US" sz="1400" dirty="0" smtClean="0">
                <a:solidFill>
                  <a:srgbClr val="FF0000"/>
                </a:solidFill>
                <a:latin typeface="Microsoft YaHei UI;Microsoft YaHei UI"/>
              </a:rPr>
              <a:t>类的构造方法是私有的，</a:t>
            </a:r>
            <a:r>
              <a:rPr lang="zh-CN" altLang="en-US" sz="1400" dirty="0">
                <a:solidFill>
                  <a:srgbClr val="FF0000"/>
                </a:solidFill>
                <a:latin typeface="Microsoft YaHei UI;Microsoft YaHei UI"/>
              </a:rPr>
              <a:t>只有</a:t>
            </a:r>
            <a:r>
              <a:rPr lang="en-US" altLang="zh-CN" sz="1400" dirty="0" smtClean="0">
                <a:solidFill>
                  <a:srgbClr val="FF0000"/>
                </a:solidFill>
                <a:latin typeface="Microsoft YaHei UI;Microsoft YaHei UI"/>
              </a:rPr>
              <a:t>JVM</a:t>
            </a:r>
            <a:endParaRPr lang="en-US" altLang="zh-CN" sz="1400" dirty="0" smtClean="0">
              <a:solidFill>
                <a:srgbClr val="FF0000"/>
              </a:solidFill>
              <a:latin typeface="Microsoft YaHei UI;Microsoft YaHei UI"/>
            </a:endParaRPr>
          </a:p>
          <a:p>
            <a:r>
              <a:rPr lang="zh-CN" altLang="en-US" sz="1400" dirty="0" smtClean="0">
                <a:solidFill>
                  <a:srgbClr val="FF0000"/>
                </a:solidFill>
                <a:latin typeface="Microsoft YaHei UI;Microsoft YaHei UI"/>
              </a:rPr>
              <a:t>能够</a:t>
            </a:r>
            <a:r>
              <a:rPr lang="zh-CN" altLang="en-US" sz="1400" dirty="0">
                <a:solidFill>
                  <a:srgbClr val="FF0000"/>
                </a:solidFill>
                <a:latin typeface="Microsoft YaHei UI;Microsoft YaHei UI"/>
              </a:rPr>
              <a:t>创建</a:t>
            </a:r>
            <a:r>
              <a:rPr lang="zh-CN" altLang="en-US" sz="1400" dirty="0" smtClean="0">
                <a:solidFill>
                  <a:srgbClr val="000000"/>
                </a:solidFill>
                <a:latin typeface="Microsoft YaHei UI;Microsoft YaHei UI"/>
              </a:rPr>
              <a:t>。</a:t>
            </a:r>
            <a:r>
              <a:rPr lang="en-US" altLang="zh-CN" sz="1400" dirty="0" smtClean="0">
                <a:solidFill>
                  <a:srgbClr val="000000"/>
                </a:solidFill>
                <a:latin typeface="Microsoft YaHei UI;Microsoft YaHei UI"/>
              </a:rPr>
              <a:t>java.1ang.Class</a:t>
            </a:r>
            <a:r>
              <a:rPr lang="zh-CN" altLang="en-US" sz="1400" dirty="0">
                <a:solidFill>
                  <a:srgbClr val="000000"/>
                </a:solidFill>
                <a:latin typeface="Microsoft YaHei UI;Microsoft YaHei UI"/>
              </a:rPr>
              <a:t>实例是访问类型</a:t>
            </a:r>
            <a:r>
              <a:rPr lang="zh-CN" altLang="en-US" sz="1400" dirty="0" smtClean="0">
                <a:solidFill>
                  <a:srgbClr val="000000"/>
                </a:solidFill>
                <a:latin typeface="Microsoft YaHei UI;Microsoft YaHei UI"/>
              </a:rPr>
              <a:t>元</a:t>
            </a:r>
            <a:endParaRPr lang="en-US" altLang="zh-CN" sz="1400" dirty="0" smtClean="0">
              <a:solidFill>
                <a:srgbClr val="000000"/>
              </a:solidFill>
              <a:latin typeface="Microsoft YaHei UI;Microsoft YaHei UI"/>
            </a:endParaRPr>
          </a:p>
          <a:p>
            <a:r>
              <a:rPr lang="zh-CN" altLang="en-US" sz="1400" dirty="0" smtClean="0">
                <a:solidFill>
                  <a:srgbClr val="000000"/>
                </a:solidFill>
                <a:latin typeface="Microsoft YaHei UI;Microsoft YaHei UI"/>
              </a:rPr>
              <a:t>数据</a:t>
            </a:r>
            <a:r>
              <a:rPr lang="zh-CN" altLang="en-US" sz="1400" dirty="0">
                <a:solidFill>
                  <a:srgbClr val="000000"/>
                </a:solidFill>
                <a:latin typeface="Microsoft YaHei UI;Microsoft YaHei UI"/>
              </a:rPr>
              <a:t>的接口，也是实现反射的关键数据、入口</a:t>
            </a:r>
            <a:r>
              <a:rPr lang="zh-CN" altLang="en-US" sz="1400" dirty="0" smtClean="0">
                <a:solidFill>
                  <a:srgbClr val="000000"/>
                </a:solidFill>
                <a:latin typeface="Microsoft YaHei UI;Microsoft YaHei UI"/>
              </a:rPr>
              <a:t>。</a:t>
            </a:r>
            <a:endParaRPr lang="en-US" altLang="zh-CN" sz="1400" dirty="0" smtClean="0">
              <a:solidFill>
                <a:srgbClr val="000000"/>
              </a:solidFill>
              <a:latin typeface="Microsoft YaHei UI;Microsoft YaHei UI"/>
            </a:endParaRPr>
          </a:p>
          <a:p>
            <a:r>
              <a:rPr lang="zh-CN" altLang="en-US" sz="1400" dirty="0" smtClean="0">
                <a:solidFill>
                  <a:srgbClr val="000000"/>
                </a:solidFill>
                <a:latin typeface="Microsoft YaHei UI;Microsoft YaHei UI"/>
              </a:rPr>
              <a:t>通过</a:t>
            </a:r>
            <a:r>
              <a:rPr lang="en-US" altLang="zh-CN" sz="1400" dirty="0">
                <a:solidFill>
                  <a:srgbClr val="000000"/>
                </a:solidFill>
                <a:latin typeface="Microsoft YaHei UI;Microsoft YaHei UI"/>
              </a:rPr>
              <a:t>Class</a:t>
            </a:r>
            <a:r>
              <a:rPr lang="zh-CN" altLang="en-US" sz="1400" dirty="0">
                <a:solidFill>
                  <a:srgbClr val="000000"/>
                </a:solidFill>
                <a:latin typeface="Microsoft YaHei UI;Microsoft YaHei UI"/>
              </a:rPr>
              <a:t>类提供的接口，可以</a:t>
            </a:r>
            <a:r>
              <a:rPr lang="zh-CN" altLang="en-US" sz="1400" dirty="0" smtClean="0">
                <a:solidFill>
                  <a:srgbClr val="000000"/>
                </a:solidFill>
                <a:latin typeface="Microsoft YaHei UI;Microsoft YaHei UI"/>
              </a:rPr>
              <a:t>获得目标</a:t>
            </a:r>
            <a:r>
              <a:rPr lang="zh-CN" altLang="en-US" sz="1400" dirty="0">
                <a:solidFill>
                  <a:srgbClr val="000000"/>
                </a:solidFill>
                <a:latin typeface="Microsoft YaHei UI;Microsoft YaHei UI"/>
              </a:rPr>
              <a:t>类所</a:t>
            </a:r>
            <a:r>
              <a:rPr lang="zh-CN" altLang="en-US" sz="1400" dirty="0" smtClean="0">
                <a:solidFill>
                  <a:srgbClr val="000000"/>
                </a:solidFill>
                <a:latin typeface="Microsoft YaHei UI;Microsoft YaHei UI"/>
              </a:rPr>
              <a:t>关</a:t>
            </a:r>
            <a:endParaRPr lang="en-US" altLang="zh-CN" sz="1400" dirty="0" smtClean="0">
              <a:solidFill>
                <a:srgbClr val="000000"/>
              </a:solidFill>
              <a:latin typeface="Microsoft YaHei UI;Microsoft YaHei UI"/>
            </a:endParaRPr>
          </a:p>
          <a:p>
            <a:r>
              <a:rPr lang="zh-CN" altLang="en-US" sz="1400" dirty="0" smtClean="0">
                <a:solidFill>
                  <a:srgbClr val="000000"/>
                </a:solidFill>
                <a:latin typeface="Microsoft YaHei UI;Microsoft YaHei UI"/>
              </a:rPr>
              <a:t>联</a:t>
            </a:r>
            <a:r>
              <a:rPr lang="zh-CN" altLang="en-US" sz="1400" dirty="0">
                <a:solidFill>
                  <a:srgbClr val="000000"/>
                </a:solidFill>
                <a:latin typeface="Microsoft YaHei UI;Microsoft YaHei UI"/>
              </a:rPr>
              <a:t>的</a:t>
            </a:r>
            <a:r>
              <a:rPr lang="en-US" altLang="zh-CN" sz="1400" dirty="0">
                <a:solidFill>
                  <a:srgbClr val="000000"/>
                </a:solidFill>
                <a:latin typeface="Microsoft YaHei UI;Microsoft YaHei UI"/>
              </a:rPr>
              <a:t>. class</a:t>
            </a:r>
            <a:r>
              <a:rPr lang="zh-CN" altLang="en-US" sz="1400" dirty="0">
                <a:solidFill>
                  <a:srgbClr val="000000"/>
                </a:solidFill>
                <a:latin typeface="Microsoft YaHei UI;Microsoft YaHei UI"/>
              </a:rPr>
              <a:t>文件中具体的数据结构</a:t>
            </a:r>
            <a:r>
              <a:rPr lang="en-US" altLang="zh-CN" sz="1400" dirty="0">
                <a:solidFill>
                  <a:srgbClr val="000000"/>
                </a:solidFill>
                <a:latin typeface="Microsoft YaHei UI;Microsoft YaHei UI"/>
              </a:rPr>
              <a:t>:</a:t>
            </a:r>
            <a:r>
              <a:rPr lang="zh-CN" altLang="en-US" sz="1400" dirty="0">
                <a:solidFill>
                  <a:srgbClr val="000000"/>
                </a:solidFill>
                <a:latin typeface="Microsoft YaHei UI;Microsoft YaHei UI"/>
              </a:rPr>
              <a:t>方法、</a:t>
            </a:r>
            <a:r>
              <a:rPr lang="zh-CN" altLang="en-US" sz="1400" dirty="0" smtClean="0">
                <a:solidFill>
                  <a:srgbClr val="000000"/>
                </a:solidFill>
                <a:latin typeface="Microsoft YaHei UI;Microsoft YaHei UI"/>
              </a:rPr>
              <a:t>字段</a:t>
            </a:r>
            <a:endParaRPr lang="en-US" altLang="zh-CN" sz="1400" dirty="0" smtClean="0">
              <a:solidFill>
                <a:srgbClr val="000000"/>
              </a:solidFill>
              <a:latin typeface="Microsoft YaHei UI;Microsoft YaHei UI"/>
            </a:endParaRPr>
          </a:p>
          <a:p>
            <a:r>
              <a:rPr lang="zh-CN" altLang="en-US" sz="1400" dirty="0" smtClean="0">
                <a:solidFill>
                  <a:srgbClr val="000000"/>
                </a:solidFill>
                <a:latin typeface="Microsoft YaHei UI;Microsoft YaHei UI"/>
              </a:rPr>
              <a:t>等</a:t>
            </a:r>
            <a:r>
              <a:rPr lang="zh-CN" altLang="en-US" sz="1400" dirty="0">
                <a:solidFill>
                  <a:srgbClr val="000000"/>
                </a:solidFill>
                <a:latin typeface="Microsoft YaHei UI;Microsoft YaHei UI"/>
              </a:rPr>
              <a:t>信息。</a:t>
            </a:r>
            <a:endParaRPr lang="zh-CN" altLang="en-US" sz="1400" dirty="0">
              <a:solidFill>
                <a:srgbClr val="000000"/>
              </a:solidFill>
              <a:latin typeface="Microsoft YaHei UI;Microsoft YaHei UI"/>
            </a:endParaRPr>
          </a:p>
        </p:txBody>
      </p:sp>
      <p:pic>
        <p:nvPicPr>
          <p:cNvPr id="8" name="图片 7"/>
          <p:cNvPicPr>
            <a:picLocks noChangeAspect="1"/>
          </p:cNvPicPr>
          <p:nvPr/>
        </p:nvPicPr>
        <p:blipFill>
          <a:blip r:embed="rId2"/>
          <a:stretch>
            <a:fillRect/>
          </a:stretch>
        </p:blipFill>
        <p:spPr>
          <a:xfrm>
            <a:off x="4453543" y="1264696"/>
            <a:ext cx="4524202" cy="4633407"/>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email"/>
          <a:stretch>
            <a:fillRect/>
          </a:stretch>
        </p:blipFill>
        <p:spPr>
          <a:xfrm>
            <a:off x="1429" y="152400"/>
            <a:ext cx="9142571" cy="6858000"/>
          </a:xfrm>
          <a:prstGeom prst="rect">
            <a:avLst/>
          </a:prstGeom>
        </p:spPr>
      </p:pic>
      <p:sp>
        <p:nvSpPr>
          <p:cNvPr id="9" name="灯片编号占位符 4"/>
          <p:cNvSpPr>
            <a:spLocks noGrp="1"/>
          </p:cNvSpPr>
          <p:nvPr>
            <p:ph type="sldNum" sz="quarter" idx="12"/>
          </p:nvPr>
        </p:nvSpPr>
        <p:spPr>
          <a:xfrm>
            <a:off x="6254496" y="6474143"/>
            <a:ext cx="2133600" cy="274637"/>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D2E1935-6D2C-DD48-BAD0-791E8DF0B1A4}" type="slidenum">
              <a:rPr lang="zh-CN" altLang="en-US">
                <a:solidFill>
                  <a:srgbClr val="898989"/>
                </a:solidFill>
                <a:ea typeface="微软雅黑" panose="020B0503020204020204" charset="-122"/>
              </a:rPr>
            </a:fld>
            <a:endParaRPr lang="zh-CN" altLang="en-US" dirty="0">
              <a:solidFill>
                <a:srgbClr val="898989"/>
              </a:solidFill>
              <a:ea typeface="微软雅黑" panose="020B0503020204020204" charset="-122"/>
            </a:endParaRPr>
          </a:p>
        </p:txBody>
      </p:sp>
      <p:sp>
        <p:nvSpPr>
          <p:cNvPr id="6" name="文本框 5"/>
          <p:cNvSpPr txBox="1"/>
          <p:nvPr/>
        </p:nvSpPr>
        <p:spPr>
          <a:xfrm>
            <a:off x="182880" y="257695"/>
            <a:ext cx="2294313" cy="461665"/>
          </a:xfrm>
          <a:prstGeom prst="rect">
            <a:avLst/>
          </a:prstGeom>
          <a:noFill/>
        </p:spPr>
        <p:txBody>
          <a:bodyPr wrap="square" rtlCol="0">
            <a:spAutoFit/>
          </a:bodyPr>
          <a:lstStyle/>
          <a:p>
            <a:r>
              <a:rPr lang="en-US" altLang="zh-CN" sz="2400" dirty="0" smtClean="0">
                <a:latin typeface="华文中宋" panose="02010600040101010101" pitchFamily="2" charset="-122"/>
                <a:ea typeface="华文中宋" panose="02010600040101010101" pitchFamily="2" charset="-122"/>
              </a:rPr>
              <a:t>JVM</a:t>
            </a:r>
            <a:r>
              <a:rPr lang="zh-CN" altLang="en-US" sz="2400" dirty="0" smtClean="0">
                <a:latin typeface="华文中宋" panose="02010600040101010101" pitchFamily="2" charset="-122"/>
                <a:ea typeface="华文中宋" panose="02010600040101010101" pitchFamily="2" charset="-122"/>
              </a:rPr>
              <a:t>基本结构</a:t>
            </a:r>
            <a:endParaRPr lang="zh-CN" altLang="en-US" sz="2400" dirty="0">
              <a:latin typeface="华文中宋" panose="02010600040101010101" pitchFamily="2" charset="-122"/>
              <a:ea typeface="华文中宋" panose="02010600040101010101" pitchFamily="2" charset="-122"/>
            </a:endParaRPr>
          </a:p>
        </p:txBody>
      </p:sp>
      <p:pic>
        <p:nvPicPr>
          <p:cNvPr id="7" name="图片 6"/>
          <p:cNvPicPr>
            <a:picLocks noChangeAspect="1"/>
          </p:cNvPicPr>
          <p:nvPr/>
        </p:nvPicPr>
        <p:blipFill>
          <a:blip r:embed="rId2"/>
          <a:stretch>
            <a:fillRect/>
          </a:stretch>
        </p:blipFill>
        <p:spPr>
          <a:xfrm>
            <a:off x="694062" y="1477606"/>
            <a:ext cx="7844860" cy="4374066"/>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email"/>
          <a:stretch>
            <a:fillRect/>
          </a:stretch>
        </p:blipFill>
        <p:spPr>
          <a:xfrm>
            <a:off x="1429" y="152400"/>
            <a:ext cx="9142571" cy="6858000"/>
          </a:xfrm>
          <a:prstGeom prst="rect">
            <a:avLst/>
          </a:prstGeom>
        </p:spPr>
      </p:pic>
      <p:sp>
        <p:nvSpPr>
          <p:cNvPr id="9" name="灯片编号占位符 4"/>
          <p:cNvSpPr>
            <a:spLocks noGrp="1"/>
          </p:cNvSpPr>
          <p:nvPr>
            <p:ph type="sldNum" sz="quarter" idx="12"/>
          </p:nvPr>
        </p:nvSpPr>
        <p:spPr>
          <a:xfrm>
            <a:off x="6254496" y="6474143"/>
            <a:ext cx="2133600" cy="274637"/>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D2E1935-6D2C-DD48-BAD0-791E8DF0B1A4}" type="slidenum">
              <a:rPr lang="zh-CN" altLang="en-US">
                <a:solidFill>
                  <a:srgbClr val="898989"/>
                </a:solidFill>
                <a:ea typeface="微软雅黑" panose="020B0503020204020204" charset="-122"/>
              </a:rPr>
            </a:fld>
            <a:endParaRPr lang="zh-CN" altLang="en-US" dirty="0">
              <a:solidFill>
                <a:srgbClr val="898989"/>
              </a:solidFill>
              <a:ea typeface="微软雅黑" panose="020B0503020204020204" charset="-122"/>
            </a:endParaRPr>
          </a:p>
        </p:txBody>
      </p:sp>
      <p:sp>
        <p:nvSpPr>
          <p:cNvPr id="5" name="Rectangle 2"/>
          <p:cNvSpPr>
            <a:spLocks noChangeArrowheads="1"/>
          </p:cNvSpPr>
          <p:nvPr/>
        </p:nvSpPr>
        <p:spPr bwMode="auto">
          <a:xfrm>
            <a:off x="194113" y="105066"/>
            <a:ext cx="1160862" cy="823217"/>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33308" rIns="0" bIns="133308"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3600" b="0" i="0" u="none" strike="noStrike" cap="none" normalizeH="0" baseline="0" dirty="0" smtClean="0">
                <a:ln>
                  <a:noFill/>
                </a:ln>
                <a:solidFill>
                  <a:srgbClr val="333333"/>
                </a:solidFill>
                <a:effectLst/>
                <a:latin typeface="Arial Unicode MS" panose="020B0604020202020204" charset="-122"/>
                <a:ea typeface="var(--monospace)"/>
              </a:rPr>
              <a:t>验证</a:t>
            </a:r>
            <a:endParaRPr kumimoji="0" lang="en-US" altLang="zh-CN" sz="3600" b="0" i="0" u="none" strike="noStrike" cap="none" normalizeH="0" baseline="0" dirty="0" smtClean="0">
              <a:ln>
                <a:noFill/>
              </a:ln>
              <a:solidFill>
                <a:srgbClr val="333333"/>
              </a:solidFill>
              <a:effectLst/>
              <a:latin typeface="Arial Unicode MS" panose="020B0604020202020204" charset="-122"/>
              <a:ea typeface="var(--monospace)"/>
            </a:endParaRPr>
          </a:p>
        </p:txBody>
      </p:sp>
      <p:sp>
        <p:nvSpPr>
          <p:cNvPr id="4" name="矩形 3"/>
          <p:cNvSpPr/>
          <p:nvPr/>
        </p:nvSpPr>
        <p:spPr>
          <a:xfrm>
            <a:off x="194113" y="1291120"/>
            <a:ext cx="8711738" cy="738664"/>
          </a:xfrm>
          <a:prstGeom prst="rect">
            <a:avLst/>
          </a:prstGeom>
        </p:spPr>
        <p:txBody>
          <a:bodyPr wrap="square">
            <a:spAutoFit/>
          </a:bodyPr>
          <a:lstStyle/>
          <a:p>
            <a:r>
              <a:rPr lang="zh-CN" altLang="en-US" sz="1400" dirty="0">
                <a:solidFill>
                  <a:srgbClr val="000000"/>
                </a:solidFill>
                <a:latin typeface="Microsoft YaHei UI;Microsoft YaHei UI"/>
              </a:rPr>
              <a:t>当类加载到系统后，就开始链接操作，验证是链接操作的第一步。 </a:t>
            </a:r>
            <a:endParaRPr lang="zh-CN" altLang="en-US" sz="1400" dirty="0">
              <a:solidFill>
                <a:srgbClr val="000000"/>
              </a:solidFill>
              <a:latin typeface="Microsoft YaHei UI;Microsoft YaHei UI"/>
            </a:endParaRPr>
          </a:p>
          <a:p>
            <a:r>
              <a:rPr lang="zh-CN" altLang="en-US" sz="1400" dirty="0">
                <a:solidFill>
                  <a:srgbClr val="FF0000"/>
                </a:solidFill>
                <a:latin typeface="Microsoft YaHei UI;Microsoft YaHei UI"/>
              </a:rPr>
              <a:t>它的目的是保证加载的字节码是合法、合理并符合规范的。</a:t>
            </a:r>
            <a:endParaRPr lang="zh-CN" altLang="en-US" sz="1400" dirty="0">
              <a:solidFill>
                <a:srgbClr val="FF0000"/>
              </a:solidFill>
              <a:latin typeface="Microsoft YaHei UI;Microsoft YaHei UI"/>
            </a:endParaRPr>
          </a:p>
          <a:p>
            <a:r>
              <a:rPr lang="zh-CN" altLang="en-US" sz="1400" dirty="0">
                <a:solidFill>
                  <a:srgbClr val="000000"/>
                </a:solidFill>
                <a:latin typeface="Microsoft YaHei UI;Microsoft YaHei UI"/>
              </a:rPr>
              <a:t>验证的步骤比较复杂，实际要验证的项目也很繁多，大体上</a:t>
            </a:r>
            <a:r>
              <a:rPr lang="en-US" altLang="zh-CN" sz="1400" dirty="0">
                <a:solidFill>
                  <a:srgbClr val="000000"/>
                </a:solidFill>
                <a:latin typeface="Microsoft YaHei UI;Microsoft YaHei UI"/>
              </a:rPr>
              <a:t>Java</a:t>
            </a:r>
            <a:r>
              <a:rPr lang="zh-CN" altLang="en-US" sz="1400" dirty="0">
                <a:solidFill>
                  <a:srgbClr val="000000"/>
                </a:solidFill>
                <a:latin typeface="Microsoft YaHei UI;Microsoft YaHei UI"/>
              </a:rPr>
              <a:t>虚拟机需要做以下检查，如图所示。</a:t>
            </a:r>
            <a:endParaRPr lang="zh-CN" altLang="en-US" sz="1400" dirty="0"/>
          </a:p>
        </p:txBody>
      </p:sp>
      <p:pic>
        <p:nvPicPr>
          <p:cNvPr id="6" name="图片 5"/>
          <p:cNvPicPr>
            <a:picLocks noChangeAspect="1"/>
          </p:cNvPicPr>
          <p:nvPr/>
        </p:nvPicPr>
        <p:blipFill>
          <a:blip r:embed="rId2"/>
          <a:stretch>
            <a:fillRect/>
          </a:stretch>
        </p:blipFill>
        <p:spPr>
          <a:xfrm>
            <a:off x="4377797" y="2236531"/>
            <a:ext cx="4461243" cy="4030864"/>
          </a:xfrm>
          <a:prstGeom prst="rect">
            <a:avLst/>
          </a:prstGeom>
        </p:spPr>
      </p:pic>
      <p:sp>
        <p:nvSpPr>
          <p:cNvPr id="7" name="矩形 6"/>
          <p:cNvSpPr/>
          <p:nvPr/>
        </p:nvSpPr>
        <p:spPr>
          <a:xfrm>
            <a:off x="194113" y="2259172"/>
            <a:ext cx="4286447" cy="4247317"/>
          </a:xfrm>
          <a:prstGeom prst="rect">
            <a:avLst/>
          </a:prstGeom>
        </p:spPr>
        <p:txBody>
          <a:bodyPr wrap="square">
            <a:spAutoFit/>
          </a:bodyPr>
          <a:lstStyle/>
          <a:p>
            <a:r>
              <a:rPr lang="zh-CN" altLang="en-US" sz="1400" b="1" dirty="0"/>
              <a:t>整体说明</a:t>
            </a:r>
            <a:r>
              <a:rPr lang="zh-CN" altLang="en-US" sz="1400" b="1" dirty="0" smtClean="0"/>
              <a:t>:</a:t>
            </a:r>
            <a:endParaRPr lang="en-US" altLang="zh-CN" sz="1400" b="1" dirty="0" smtClean="0"/>
          </a:p>
          <a:p>
            <a:r>
              <a:rPr lang="zh-CN" altLang="en-US" sz="1200" dirty="0" smtClean="0">
                <a:latin typeface="宋体" panose="02010600030101010101" pitchFamily="2" charset="-122"/>
                <a:ea typeface="宋体" panose="02010600030101010101" pitchFamily="2" charset="-122"/>
              </a:rPr>
              <a:t>验证</a:t>
            </a:r>
            <a:r>
              <a:rPr lang="zh-CN" altLang="en-US" sz="1200" dirty="0">
                <a:latin typeface="宋体" panose="02010600030101010101" pitchFamily="2" charset="-122"/>
                <a:ea typeface="宋体" panose="02010600030101010101" pitchFamily="2" charset="-122"/>
              </a:rPr>
              <a:t>的内容则涵盖了类数据信息的格式验证、语义检查、字节码验证，以及符号引用验证等</a:t>
            </a:r>
            <a:r>
              <a:rPr lang="zh-CN" altLang="en-US" sz="1200" dirty="0" smtClean="0">
                <a:latin typeface="宋体" panose="02010600030101010101" pitchFamily="2" charset="-122"/>
                <a:ea typeface="宋体" panose="02010600030101010101" pitchFamily="2" charset="-122"/>
              </a:rPr>
              <a:t>。</a:t>
            </a:r>
            <a:endParaRPr lang="en-US" altLang="zh-CN" sz="1200" dirty="0" smtClean="0">
              <a:latin typeface="宋体" panose="02010600030101010101" pitchFamily="2" charset="-122"/>
              <a:ea typeface="宋体" panose="02010600030101010101" pitchFamily="2" charset="-122"/>
            </a:endParaRPr>
          </a:p>
          <a:p>
            <a:endParaRPr lang="en-US" altLang="zh-CN" sz="1200" dirty="0" smtClean="0">
              <a:latin typeface="宋体" panose="02010600030101010101" pitchFamily="2" charset="-122"/>
              <a:ea typeface="宋体" panose="02010600030101010101" pitchFamily="2" charset="-122"/>
            </a:endParaRPr>
          </a:p>
          <a:p>
            <a:r>
              <a:rPr lang="en-US" altLang="zh-CN" sz="1200" dirty="0" smtClean="0">
                <a:solidFill>
                  <a:srgbClr val="FF0000"/>
                </a:solidFill>
                <a:latin typeface="宋体" panose="02010600030101010101" pitchFamily="2" charset="-122"/>
                <a:ea typeface="宋体" panose="02010600030101010101" pitchFamily="2" charset="-122"/>
              </a:rPr>
              <a:t>· </a:t>
            </a:r>
            <a:r>
              <a:rPr lang="zh-CN" altLang="en-US" sz="1200" dirty="0" smtClean="0">
                <a:solidFill>
                  <a:srgbClr val="FF0000"/>
                </a:solidFill>
                <a:latin typeface="宋体" panose="02010600030101010101" pitchFamily="2" charset="-122"/>
                <a:ea typeface="宋体" panose="02010600030101010101" pitchFamily="2" charset="-122"/>
              </a:rPr>
              <a:t>其中</a:t>
            </a:r>
            <a:r>
              <a:rPr lang="zh-CN" altLang="en-US" sz="1200" dirty="0">
                <a:solidFill>
                  <a:srgbClr val="FF0000"/>
                </a:solidFill>
                <a:latin typeface="宋体" panose="02010600030101010101" pitchFamily="2" charset="-122"/>
                <a:ea typeface="宋体" panose="02010600030101010101" pitchFamily="2" charset="-122"/>
              </a:rPr>
              <a:t>格式验证会和加载阶段一 起执行</a:t>
            </a:r>
            <a:r>
              <a:rPr lang="zh-CN" altLang="en-US" sz="1200" dirty="0">
                <a:latin typeface="宋体" panose="02010600030101010101" pitchFamily="2" charset="-122"/>
                <a:ea typeface="宋体" panose="02010600030101010101" pitchFamily="2" charset="-122"/>
              </a:rPr>
              <a:t>。验证通过之后，类加载器才会成功将类的二进制数据信息加载到方法区中</a:t>
            </a:r>
            <a:r>
              <a:rPr lang="zh-CN" altLang="en-US" sz="1200" dirty="0" smtClean="0">
                <a:latin typeface="宋体" panose="02010600030101010101" pitchFamily="2" charset="-122"/>
                <a:ea typeface="宋体" panose="02010600030101010101" pitchFamily="2" charset="-122"/>
              </a:rPr>
              <a:t>。</a:t>
            </a:r>
            <a:endParaRPr lang="en-US" altLang="zh-CN" sz="1200" dirty="0" smtClean="0">
              <a:latin typeface="宋体" panose="02010600030101010101" pitchFamily="2" charset="-122"/>
              <a:ea typeface="宋体" panose="02010600030101010101" pitchFamily="2" charset="-122"/>
            </a:endParaRPr>
          </a:p>
          <a:p>
            <a:r>
              <a:rPr lang="en-US" altLang="zh-CN" sz="1200" dirty="0" smtClean="0">
                <a:latin typeface="宋体" panose="02010600030101010101" pitchFamily="2" charset="-122"/>
                <a:ea typeface="宋体" panose="02010600030101010101" pitchFamily="2" charset="-122"/>
              </a:rPr>
              <a:t> </a:t>
            </a:r>
            <a:endParaRPr lang="en-US" altLang="zh-CN" sz="1200" dirty="0" smtClean="0">
              <a:latin typeface="宋体" panose="02010600030101010101" pitchFamily="2" charset="-122"/>
              <a:ea typeface="宋体" panose="02010600030101010101" pitchFamily="2" charset="-122"/>
            </a:endParaRPr>
          </a:p>
          <a:p>
            <a:r>
              <a:rPr lang="en-US" altLang="zh-CN" sz="1200" dirty="0" smtClean="0">
                <a:latin typeface="宋体" panose="02010600030101010101" pitchFamily="2" charset="-122"/>
                <a:ea typeface="宋体" panose="02010600030101010101" pitchFamily="2" charset="-122"/>
              </a:rPr>
              <a:t>· </a:t>
            </a:r>
            <a:r>
              <a:rPr lang="zh-CN" altLang="en-US" sz="1200" dirty="0" smtClean="0">
                <a:solidFill>
                  <a:srgbClr val="FF0000"/>
                </a:solidFill>
                <a:latin typeface="宋体" panose="02010600030101010101" pitchFamily="2" charset="-122"/>
                <a:ea typeface="宋体" panose="02010600030101010101" pitchFamily="2" charset="-122"/>
              </a:rPr>
              <a:t>格式</a:t>
            </a:r>
            <a:r>
              <a:rPr lang="zh-CN" altLang="en-US" sz="1200" dirty="0">
                <a:solidFill>
                  <a:srgbClr val="FF0000"/>
                </a:solidFill>
                <a:latin typeface="宋体" panose="02010600030101010101" pitchFamily="2" charset="-122"/>
                <a:ea typeface="宋体" panose="02010600030101010101" pitchFamily="2" charset="-122"/>
              </a:rPr>
              <a:t>验证之外的验证操作将会在方法区中进行</a:t>
            </a:r>
            <a:r>
              <a:rPr lang="zh-CN" altLang="en-US" sz="1200" dirty="0" smtClean="0">
                <a:solidFill>
                  <a:srgbClr val="FF0000"/>
                </a:solidFill>
                <a:latin typeface="宋体" panose="02010600030101010101" pitchFamily="2" charset="-122"/>
                <a:ea typeface="宋体" panose="02010600030101010101" pitchFamily="2" charset="-122"/>
              </a:rPr>
              <a:t>。</a:t>
            </a:r>
            <a:endParaRPr lang="en-US" altLang="zh-CN" sz="1200" dirty="0" smtClean="0">
              <a:solidFill>
                <a:srgbClr val="FF0000"/>
              </a:solidFill>
              <a:latin typeface="宋体" panose="02010600030101010101" pitchFamily="2" charset="-122"/>
              <a:ea typeface="宋体" panose="02010600030101010101" pitchFamily="2" charset="-122"/>
            </a:endParaRPr>
          </a:p>
          <a:p>
            <a:endParaRPr lang="en-US" altLang="zh-CN" sz="1200" dirty="0">
              <a:latin typeface="宋体" panose="02010600030101010101" pitchFamily="2" charset="-122"/>
              <a:ea typeface="宋体" panose="02010600030101010101" pitchFamily="2" charset="-122"/>
            </a:endParaRPr>
          </a:p>
          <a:p>
            <a:r>
              <a:rPr lang="zh-CN" altLang="en-US" sz="1200" dirty="0" smtClean="0">
                <a:latin typeface="宋体" panose="02010600030101010101" pitchFamily="2" charset="-122"/>
                <a:ea typeface="宋体" panose="02010600030101010101" pitchFamily="2" charset="-122"/>
              </a:rPr>
              <a:t>链接</a:t>
            </a:r>
            <a:r>
              <a:rPr lang="zh-CN" altLang="en-US" sz="1200" dirty="0">
                <a:latin typeface="宋体" panose="02010600030101010101" pitchFamily="2" charset="-122"/>
                <a:ea typeface="宋体" panose="02010600030101010101" pitchFamily="2" charset="-122"/>
              </a:rPr>
              <a:t>阶段的验证虽然拖慢了加载速度，但是它避免了在字节码运行时还需要进行各种检查。(磨刀不误砍柴工</a:t>
            </a:r>
            <a:r>
              <a:rPr lang="zh-CN" altLang="en-US" sz="1200" dirty="0" smtClean="0">
                <a:latin typeface="宋体" panose="02010600030101010101" pitchFamily="2" charset="-122"/>
                <a:ea typeface="宋体" panose="02010600030101010101" pitchFamily="2" charset="-122"/>
              </a:rPr>
              <a:t>)</a:t>
            </a:r>
            <a:endParaRPr lang="en-US" altLang="zh-CN" sz="1200" dirty="0" smtClean="0">
              <a:latin typeface="宋体" panose="02010600030101010101" pitchFamily="2" charset="-122"/>
              <a:ea typeface="宋体" panose="02010600030101010101" pitchFamily="2" charset="-122"/>
            </a:endParaRPr>
          </a:p>
          <a:p>
            <a:endParaRPr lang="en-US" altLang="zh-CN" sz="1400" dirty="0">
              <a:latin typeface="宋体" panose="02010600030101010101" pitchFamily="2" charset="-122"/>
              <a:ea typeface="宋体" panose="02010600030101010101" pitchFamily="2" charset="-122"/>
            </a:endParaRPr>
          </a:p>
          <a:p>
            <a:r>
              <a:rPr lang="zh-CN" altLang="en-US" sz="1400" b="1" dirty="0" smtClean="0">
                <a:latin typeface="宋体" panose="02010600030101010101" pitchFamily="2" charset="-122"/>
                <a:ea typeface="宋体" panose="02010600030101010101" pitchFamily="2" charset="-122"/>
              </a:rPr>
              <a:t>具体</a:t>
            </a:r>
            <a:r>
              <a:rPr lang="zh-CN" altLang="en-US" sz="1400" b="1" dirty="0">
                <a:latin typeface="宋体" panose="02010600030101010101" pitchFamily="2" charset="-122"/>
                <a:ea typeface="宋体" panose="02010600030101010101" pitchFamily="2" charset="-122"/>
              </a:rPr>
              <a:t>说明</a:t>
            </a:r>
            <a:r>
              <a:rPr lang="zh-CN" altLang="en-US" sz="1400" b="1" dirty="0" smtClean="0">
                <a:latin typeface="宋体" panose="02010600030101010101" pitchFamily="2" charset="-122"/>
                <a:ea typeface="宋体" panose="02010600030101010101" pitchFamily="2" charset="-122"/>
              </a:rPr>
              <a:t>:</a:t>
            </a:r>
            <a:endParaRPr lang="en-US" altLang="zh-CN" sz="1400" b="1" dirty="0" smtClean="0">
              <a:latin typeface="宋体" panose="02010600030101010101" pitchFamily="2" charset="-122"/>
              <a:ea typeface="宋体" panose="02010600030101010101" pitchFamily="2" charset="-122"/>
            </a:endParaRPr>
          </a:p>
          <a:p>
            <a:r>
              <a:rPr lang="zh-CN" altLang="en-US" sz="1200" dirty="0" smtClean="0">
                <a:latin typeface="宋体" panose="02010600030101010101" pitchFamily="2" charset="-122"/>
                <a:ea typeface="宋体" panose="02010600030101010101" pitchFamily="2" charset="-122"/>
              </a:rPr>
              <a:t>1. 格式</a:t>
            </a:r>
            <a:r>
              <a:rPr lang="zh-CN" altLang="en-US" sz="1200" dirty="0">
                <a:latin typeface="宋体" panose="02010600030101010101" pitchFamily="2" charset="-122"/>
                <a:ea typeface="宋体" panose="02010600030101010101" pitchFamily="2" charset="-122"/>
              </a:rPr>
              <a:t>验证:是否以魔数OxCAFEBABE开头，主版本和副版本号是否在当前Java虚拟机的支持范围内，数据中每一个项是否都拥有正确的长度等</a:t>
            </a:r>
            <a:r>
              <a:rPr lang="zh-CN" altLang="en-US" sz="1200" dirty="0" smtClean="0">
                <a:latin typeface="宋体" panose="02010600030101010101" pitchFamily="2" charset="-122"/>
                <a:ea typeface="宋体" panose="02010600030101010101" pitchFamily="2" charset="-122"/>
              </a:rPr>
              <a:t>。</a:t>
            </a:r>
            <a:endParaRPr lang="en-US" altLang="zh-CN" sz="1200" dirty="0" smtClean="0">
              <a:latin typeface="宋体" panose="02010600030101010101" pitchFamily="2" charset="-122"/>
              <a:ea typeface="宋体" panose="02010600030101010101" pitchFamily="2" charset="-122"/>
            </a:endParaRPr>
          </a:p>
          <a:p>
            <a:r>
              <a:rPr lang="zh-CN" altLang="en-US" sz="1200" dirty="0" smtClean="0">
                <a:latin typeface="宋体" panose="02010600030101010101" pitchFamily="2" charset="-122"/>
                <a:ea typeface="宋体" panose="02010600030101010101" pitchFamily="2" charset="-122"/>
              </a:rPr>
              <a:t>2</a:t>
            </a:r>
            <a:r>
              <a:rPr lang="zh-CN" altLang="en-US" sz="1200" dirty="0">
                <a:latin typeface="宋体" panose="02010600030101010101" pitchFamily="2" charset="-122"/>
                <a:ea typeface="宋体" panose="02010600030101010101" pitchFamily="2" charset="-122"/>
              </a:rPr>
              <a:t>. Java虛拟机会进行字节码的</a:t>
            </a:r>
            <a:r>
              <a:rPr lang="zh-CN" altLang="en-US" sz="1200" dirty="0">
                <a:solidFill>
                  <a:srgbClr val="FF0000"/>
                </a:solidFill>
                <a:latin typeface="宋体" panose="02010600030101010101" pitchFamily="2" charset="-122"/>
                <a:ea typeface="宋体" panose="02010600030101010101" pitchFamily="2" charset="-122"/>
              </a:rPr>
              <a:t>语义检查</a:t>
            </a:r>
            <a:r>
              <a:rPr lang="zh-CN" altLang="en-US" sz="1200" dirty="0">
                <a:latin typeface="宋体" panose="02010600030101010101" pitchFamily="2" charset="-122"/>
                <a:ea typeface="宋体" panose="02010600030101010101" pitchFamily="2" charset="-122"/>
              </a:rPr>
              <a:t>，但凡在语义上不符合规范的，虚拟机也不会给予验证通过。比如</a:t>
            </a:r>
            <a:r>
              <a:rPr lang="zh-CN" altLang="en-US" sz="1200" dirty="0" smtClean="0">
                <a:latin typeface="宋体" panose="02010600030101010101" pitchFamily="2" charset="-122"/>
                <a:ea typeface="宋体" panose="02010600030101010101" pitchFamily="2" charset="-122"/>
              </a:rPr>
              <a:t>:</a:t>
            </a:r>
            <a:endParaRPr lang="en-US" altLang="zh-CN" sz="1200" dirty="0" smtClean="0">
              <a:latin typeface="宋体" panose="02010600030101010101" pitchFamily="2" charset="-122"/>
              <a:ea typeface="宋体" panose="02010600030101010101" pitchFamily="2" charset="-122"/>
            </a:endParaRPr>
          </a:p>
          <a:p>
            <a:r>
              <a:rPr lang="zh-CN" altLang="en-US" sz="1200" dirty="0" smtClean="0">
                <a:latin typeface="宋体" panose="02010600030101010101" pitchFamily="2" charset="-122"/>
                <a:ea typeface="宋体" panose="02010600030101010101" pitchFamily="2" charset="-122"/>
              </a:rPr>
              <a:t>●</a:t>
            </a:r>
            <a:r>
              <a:rPr lang="zh-CN" altLang="en-US" sz="1200" dirty="0">
                <a:latin typeface="宋体" panose="02010600030101010101" pitchFamily="2" charset="-122"/>
                <a:ea typeface="宋体" panose="02010600030101010101" pitchFamily="2" charset="-122"/>
              </a:rPr>
              <a:t>是否所有的类都有父类的存在(在Java里，除了object外，其他类都应该有父类),是否一些被定义为final的方法或者类被重写或继承</a:t>
            </a:r>
            <a:r>
              <a:rPr lang="zh-CN" altLang="en-US" sz="1200" dirty="0" smtClean="0">
                <a:latin typeface="宋体" panose="02010600030101010101" pitchFamily="2" charset="-122"/>
                <a:ea typeface="宋体" panose="02010600030101010101" pitchFamily="2" charset="-122"/>
              </a:rPr>
              <a:t>了</a:t>
            </a:r>
            <a:endParaRPr lang="en-US" altLang="zh-CN" sz="1200" dirty="0" smtClean="0">
              <a:latin typeface="宋体" panose="02010600030101010101" pitchFamily="2" charset="-122"/>
              <a:ea typeface="宋体" panose="02010600030101010101" pitchFamily="2" charset="-122"/>
            </a:endParaRPr>
          </a:p>
          <a:p>
            <a:r>
              <a:rPr lang="zh-CN" altLang="en-US" sz="1200" dirty="0" smtClean="0">
                <a:latin typeface="宋体" panose="02010600030101010101" pitchFamily="2" charset="-122"/>
                <a:ea typeface="宋体" panose="02010600030101010101" pitchFamily="2" charset="-122"/>
              </a:rPr>
              <a:t>●</a:t>
            </a:r>
            <a:r>
              <a:rPr lang="zh-CN" altLang="en-US" sz="1200" dirty="0">
                <a:latin typeface="宋体" panose="02010600030101010101" pitchFamily="2" charset="-122"/>
                <a:ea typeface="宋体" panose="02010600030101010101" pitchFamily="2" charset="-122"/>
              </a:rPr>
              <a:t>非抽象类是否实现了所有抽象方法或者接口</a:t>
            </a:r>
            <a:r>
              <a:rPr lang="zh-CN" altLang="en-US" sz="1200" dirty="0" smtClean="0">
                <a:latin typeface="宋体" panose="02010600030101010101" pitchFamily="2" charset="-122"/>
                <a:ea typeface="宋体" panose="02010600030101010101" pitchFamily="2" charset="-122"/>
              </a:rPr>
              <a:t>方法</a:t>
            </a:r>
            <a:endParaRPr lang="zh-CN" altLang="en-US" sz="12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email"/>
          <a:stretch>
            <a:fillRect/>
          </a:stretch>
        </p:blipFill>
        <p:spPr>
          <a:xfrm>
            <a:off x="1429" y="152400"/>
            <a:ext cx="9142571" cy="6858000"/>
          </a:xfrm>
          <a:prstGeom prst="rect">
            <a:avLst/>
          </a:prstGeom>
        </p:spPr>
      </p:pic>
      <p:sp>
        <p:nvSpPr>
          <p:cNvPr id="9" name="灯片编号占位符 4"/>
          <p:cNvSpPr>
            <a:spLocks noGrp="1"/>
          </p:cNvSpPr>
          <p:nvPr>
            <p:ph type="sldNum" sz="quarter" idx="12"/>
          </p:nvPr>
        </p:nvSpPr>
        <p:spPr>
          <a:xfrm>
            <a:off x="6254496" y="6474143"/>
            <a:ext cx="2133600" cy="274637"/>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D2E1935-6D2C-DD48-BAD0-791E8DF0B1A4}" type="slidenum">
              <a:rPr lang="zh-CN" altLang="en-US">
                <a:solidFill>
                  <a:srgbClr val="898989"/>
                </a:solidFill>
                <a:ea typeface="微软雅黑" panose="020B0503020204020204" charset="-122"/>
              </a:rPr>
            </a:fld>
            <a:endParaRPr lang="zh-CN" altLang="en-US" dirty="0">
              <a:solidFill>
                <a:srgbClr val="898989"/>
              </a:solidFill>
              <a:ea typeface="微软雅黑" panose="020B0503020204020204" charset="-122"/>
            </a:endParaRPr>
          </a:p>
        </p:txBody>
      </p:sp>
      <p:sp>
        <p:nvSpPr>
          <p:cNvPr id="5" name="Rectangle 2"/>
          <p:cNvSpPr>
            <a:spLocks noChangeArrowheads="1"/>
          </p:cNvSpPr>
          <p:nvPr/>
        </p:nvSpPr>
        <p:spPr bwMode="auto">
          <a:xfrm>
            <a:off x="194113" y="105066"/>
            <a:ext cx="3602032" cy="823217"/>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33308" rIns="0" bIns="133308"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3600" b="0" i="0" u="none" strike="noStrike" cap="none" normalizeH="0" baseline="0" dirty="0" smtClean="0">
                <a:ln>
                  <a:noFill/>
                </a:ln>
                <a:solidFill>
                  <a:srgbClr val="333333"/>
                </a:solidFill>
                <a:effectLst/>
                <a:latin typeface="Arial Unicode MS" panose="020B0604020202020204" charset="-122"/>
                <a:ea typeface="var(--monospace)"/>
              </a:rPr>
              <a:t>准备</a:t>
            </a:r>
            <a:endParaRPr kumimoji="0" lang="en-US" altLang="zh-CN" sz="3600" b="0" i="0" u="none" strike="noStrike" cap="none" normalizeH="0" baseline="0" dirty="0" smtClean="0">
              <a:ln>
                <a:noFill/>
              </a:ln>
              <a:solidFill>
                <a:srgbClr val="333333"/>
              </a:solidFill>
              <a:effectLst/>
              <a:latin typeface="Arial Unicode MS" panose="020B0604020202020204" charset="-122"/>
              <a:ea typeface="var(--monospace)"/>
            </a:endParaRPr>
          </a:p>
        </p:txBody>
      </p:sp>
      <p:sp>
        <p:nvSpPr>
          <p:cNvPr id="3" name="矩形 2"/>
          <p:cNvSpPr/>
          <p:nvPr/>
        </p:nvSpPr>
        <p:spPr>
          <a:xfrm>
            <a:off x="133004" y="1088967"/>
            <a:ext cx="8420792" cy="1600438"/>
          </a:xfrm>
          <a:prstGeom prst="rect">
            <a:avLst/>
          </a:prstGeom>
        </p:spPr>
        <p:txBody>
          <a:bodyPr wrap="square">
            <a:spAutoFit/>
          </a:bodyPr>
          <a:lstStyle/>
          <a:p>
            <a:r>
              <a:rPr lang="zh-CN" altLang="en-US" dirty="0"/>
              <a:t>准备</a:t>
            </a:r>
            <a:r>
              <a:rPr lang="zh-CN" altLang="en-US" dirty="0" smtClean="0"/>
              <a:t>阶段：</a:t>
            </a:r>
            <a:r>
              <a:rPr lang="zh-CN" altLang="en-US" dirty="0" smtClean="0">
                <a:solidFill>
                  <a:srgbClr val="FF0000"/>
                </a:solidFill>
              </a:rPr>
              <a:t>为</a:t>
            </a:r>
            <a:r>
              <a:rPr lang="zh-CN" altLang="en-US" dirty="0">
                <a:solidFill>
                  <a:srgbClr val="FF0000"/>
                </a:solidFill>
              </a:rPr>
              <a:t>类的静态变量分配内存，并将其初始化为默认值</a:t>
            </a:r>
            <a:r>
              <a:rPr lang="zh-CN" altLang="en-US" dirty="0" smtClean="0">
                <a:solidFill>
                  <a:srgbClr val="FF0000"/>
                </a:solidFill>
              </a:rPr>
              <a:t>。</a:t>
            </a:r>
            <a:endParaRPr lang="en-US" altLang="zh-CN" dirty="0" smtClean="0">
              <a:solidFill>
                <a:srgbClr val="FF0000"/>
              </a:solidFill>
            </a:endParaRPr>
          </a:p>
          <a:p>
            <a:r>
              <a:rPr lang="zh-CN" altLang="en-US" sz="1600" dirty="0" smtClean="0"/>
              <a:t>当</a:t>
            </a:r>
            <a:r>
              <a:rPr lang="zh-CN" altLang="en-US" sz="1600" dirty="0"/>
              <a:t>一个类验证通过时，虚拟机就会进入准备阶段。在这个阶段，虚拟机就会为</a:t>
            </a:r>
            <a:r>
              <a:rPr lang="zh-CN" altLang="en-US" sz="1600" dirty="0">
                <a:solidFill>
                  <a:srgbClr val="FF0000"/>
                </a:solidFill>
              </a:rPr>
              <a:t>这个类分配相应的内存空间</a:t>
            </a:r>
            <a:r>
              <a:rPr lang="zh-CN" altLang="en-US" sz="1600" dirty="0"/>
              <a:t>，并设置默认初始值。Java虚拟机为各类型变量默认的初始值如表所示。类型默认</a:t>
            </a:r>
            <a:r>
              <a:rPr lang="zh-CN" altLang="en-US" sz="1600" dirty="0" smtClean="0"/>
              <a:t>初始值</a:t>
            </a:r>
            <a:endParaRPr lang="en-US" altLang="zh-CN" sz="1600" dirty="0" smtClean="0"/>
          </a:p>
          <a:p>
            <a:endParaRPr lang="en-US" altLang="zh-CN" sz="1600" dirty="0" smtClean="0"/>
          </a:p>
          <a:p>
            <a:endParaRPr lang="en-US" altLang="zh-CN" sz="1600" dirty="0"/>
          </a:p>
        </p:txBody>
      </p:sp>
      <p:pic>
        <p:nvPicPr>
          <p:cNvPr id="6" name="图片 5"/>
          <p:cNvPicPr>
            <a:picLocks noChangeAspect="1"/>
          </p:cNvPicPr>
          <p:nvPr/>
        </p:nvPicPr>
        <p:blipFill>
          <a:blip r:embed="rId2"/>
          <a:stretch>
            <a:fillRect/>
          </a:stretch>
        </p:blipFill>
        <p:spPr>
          <a:xfrm>
            <a:off x="1015269" y="2255497"/>
            <a:ext cx="5934170" cy="2850402"/>
          </a:xfrm>
          <a:prstGeom prst="rect">
            <a:avLst/>
          </a:prstGeom>
        </p:spPr>
      </p:pic>
      <p:sp>
        <p:nvSpPr>
          <p:cNvPr id="7" name="矩形 6"/>
          <p:cNvSpPr/>
          <p:nvPr/>
        </p:nvSpPr>
        <p:spPr>
          <a:xfrm>
            <a:off x="365759" y="5365416"/>
            <a:ext cx="8562109" cy="1200329"/>
          </a:xfrm>
          <a:prstGeom prst="rect">
            <a:avLst/>
          </a:prstGeom>
        </p:spPr>
        <p:txBody>
          <a:bodyPr wrap="square">
            <a:spAutoFit/>
          </a:bodyPr>
          <a:lstStyle/>
          <a:p>
            <a:r>
              <a:rPr lang="zh-CN" altLang="en-US" sz="1200" dirty="0" smtClean="0"/>
              <a:t>Java</a:t>
            </a:r>
            <a:r>
              <a:rPr lang="zh-CN" altLang="en-US" sz="1200" dirty="0"/>
              <a:t>并不支持boolean类型， 对于boolean类型，内部实现是int,由于int的默认值是0,故对应的，boolean的默认值 就是false</a:t>
            </a:r>
            <a:r>
              <a:rPr lang="zh-CN" altLang="en-US" sz="1200" dirty="0" smtClean="0"/>
              <a:t>。</a:t>
            </a:r>
            <a:endParaRPr lang="en-US" altLang="zh-CN" sz="1200" dirty="0" smtClean="0"/>
          </a:p>
          <a:p>
            <a:endParaRPr lang="en-US" altLang="zh-CN" sz="1200" dirty="0"/>
          </a:p>
          <a:p>
            <a:r>
              <a:rPr lang="zh-CN" altLang="en-US" sz="1200" dirty="0"/>
              <a:t>注意</a:t>
            </a:r>
            <a:r>
              <a:rPr lang="en-US" altLang="zh-CN" sz="1200" dirty="0" smtClean="0"/>
              <a:t>:</a:t>
            </a:r>
            <a:endParaRPr lang="en-US" altLang="zh-CN" sz="1200" dirty="0" smtClean="0"/>
          </a:p>
          <a:p>
            <a:r>
              <a:rPr lang="en-US" altLang="zh-CN" sz="1200" dirty="0" smtClean="0">
                <a:solidFill>
                  <a:srgbClr val="FF0000"/>
                </a:solidFill>
              </a:rPr>
              <a:t>1</a:t>
            </a:r>
            <a:r>
              <a:rPr lang="en-US" altLang="zh-CN" sz="1200" dirty="0">
                <a:solidFill>
                  <a:srgbClr val="FF0000"/>
                </a:solidFill>
              </a:rPr>
              <a:t>.</a:t>
            </a:r>
            <a:r>
              <a:rPr lang="zh-CN" altLang="en-US" sz="1200" dirty="0">
                <a:solidFill>
                  <a:srgbClr val="FF0000"/>
                </a:solidFill>
              </a:rPr>
              <a:t>这里不包含基本数据类型的字段用</a:t>
            </a:r>
            <a:r>
              <a:rPr lang="en-US" altLang="zh-CN" sz="1200" dirty="0">
                <a:solidFill>
                  <a:srgbClr val="FF0000"/>
                </a:solidFill>
              </a:rPr>
              <a:t>static </a:t>
            </a:r>
            <a:r>
              <a:rPr lang="en-US" altLang="zh-CN" sz="1200" dirty="0" err="1">
                <a:solidFill>
                  <a:srgbClr val="FF0000"/>
                </a:solidFill>
              </a:rPr>
              <a:t>fina</a:t>
            </a:r>
            <a:r>
              <a:rPr lang="zh-CN" altLang="en-US" sz="1200" dirty="0">
                <a:solidFill>
                  <a:srgbClr val="FF0000"/>
                </a:solidFill>
              </a:rPr>
              <a:t>修饰的情况，因为</a:t>
            </a:r>
            <a:r>
              <a:rPr lang="en-US" altLang="zh-CN" sz="1200" dirty="0">
                <a:solidFill>
                  <a:srgbClr val="FF0000"/>
                </a:solidFill>
              </a:rPr>
              <a:t>final</a:t>
            </a:r>
            <a:r>
              <a:rPr lang="zh-CN" altLang="en-US" sz="1200" dirty="0">
                <a:solidFill>
                  <a:srgbClr val="FF0000"/>
                </a:solidFill>
              </a:rPr>
              <a:t>在编译的时候就会分配了，准备阶段会显式赋值</a:t>
            </a:r>
            <a:r>
              <a:rPr lang="zh-CN" altLang="en-US" sz="1200" dirty="0" smtClean="0">
                <a:solidFill>
                  <a:srgbClr val="FF0000"/>
                </a:solidFill>
              </a:rPr>
              <a:t>。</a:t>
            </a:r>
            <a:endParaRPr lang="en-US" altLang="zh-CN" sz="1200" dirty="0" smtClean="0">
              <a:solidFill>
                <a:srgbClr val="FF0000"/>
              </a:solidFill>
            </a:endParaRPr>
          </a:p>
          <a:p>
            <a:r>
              <a:rPr lang="en-US" altLang="zh-CN" sz="1200" dirty="0" smtClean="0"/>
              <a:t>2</a:t>
            </a:r>
            <a:r>
              <a:rPr lang="en-US" altLang="zh-CN" sz="1200" dirty="0"/>
              <a:t>.</a:t>
            </a:r>
            <a:r>
              <a:rPr lang="zh-CN" altLang="en-US" sz="1200" dirty="0"/>
              <a:t>注意这里不会为实例变量分配初始化，类变量会分配在方法区中，而实例变量是会随着对象</a:t>
            </a:r>
            <a:r>
              <a:rPr lang="en-US" altLang="zh-CN" sz="1200" dirty="0"/>
              <a:t>.</a:t>
            </a:r>
            <a:r>
              <a:rPr lang="zh-CN" altLang="en-US" sz="1200" dirty="0"/>
              <a:t>起 分配到</a:t>
            </a:r>
            <a:r>
              <a:rPr lang="en-US" altLang="zh-CN" sz="1200" dirty="0"/>
              <a:t>Java</a:t>
            </a:r>
            <a:r>
              <a:rPr lang="zh-CN" altLang="en-US" sz="1200" dirty="0"/>
              <a:t>堆中</a:t>
            </a:r>
            <a:r>
              <a:rPr lang="zh-CN" altLang="en-US" sz="1200" dirty="0" smtClean="0"/>
              <a:t>。</a:t>
            </a:r>
            <a:endParaRPr lang="en-US" altLang="zh-CN" sz="1200" dirty="0" smtClean="0"/>
          </a:p>
          <a:p>
            <a:r>
              <a:rPr lang="en-US" altLang="zh-CN" sz="1200" dirty="0" smtClean="0"/>
              <a:t>3</a:t>
            </a:r>
            <a:r>
              <a:rPr lang="en-US" altLang="zh-CN" sz="1200" dirty="0"/>
              <a:t>.</a:t>
            </a:r>
            <a:r>
              <a:rPr lang="zh-CN" altLang="en-US" sz="1200" dirty="0"/>
              <a:t>在这个阶段并不会像初始化阶段中那样会有初始化或者代码被执行。</a:t>
            </a:r>
            <a:endParaRPr lang="zh-CN" altLang="en-US" sz="12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email"/>
          <a:stretch>
            <a:fillRect/>
          </a:stretch>
        </p:blipFill>
        <p:spPr>
          <a:xfrm>
            <a:off x="1429" y="152400"/>
            <a:ext cx="9142571" cy="6858000"/>
          </a:xfrm>
          <a:prstGeom prst="rect">
            <a:avLst/>
          </a:prstGeom>
        </p:spPr>
      </p:pic>
      <p:sp>
        <p:nvSpPr>
          <p:cNvPr id="9" name="灯片编号占位符 4"/>
          <p:cNvSpPr>
            <a:spLocks noGrp="1"/>
          </p:cNvSpPr>
          <p:nvPr>
            <p:ph type="sldNum" sz="quarter" idx="12"/>
          </p:nvPr>
        </p:nvSpPr>
        <p:spPr>
          <a:xfrm>
            <a:off x="6254496" y="6474143"/>
            <a:ext cx="2133600" cy="274637"/>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D2E1935-6D2C-DD48-BAD0-791E8DF0B1A4}" type="slidenum">
              <a:rPr lang="zh-CN" altLang="en-US">
                <a:solidFill>
                  <a:srgbClr val="898989"/>
                </a:solidFill>
                <a:ea typeface="微软雅黑" panose="020B0503020204020204" charset="-122"/>
              </a:rPr>
            </a:fld>
            <a:endParaRPr lang="zh-CN" altLang="en-US" dirty="0">
              <a:solidFill>
                <a:srgbClr val="898989"/>
              </a:solidFill>
              <a:ea typeface="微软雅黑" panose="020B0503020204020204" charset="-122"/>
            </a:endParaRPr>
          </a:p>
        </p:txBody>
      </p:sp>
      <p:sp>
        <p:nvSpPr>
          <p:cNvPr id="5" name="Rectangle 2"/>
          <p:cNvSpPr>
            <a:spLocks noChangeArrowheads="1"/>
          </p:cNvSpPr>
          <p:nvPr/>
        </p:nvSpPr>
        <p:spPr bwMode="auto">
          <a:xfrm>
            <a:off x="194113" y="105066"/>
            <a:ext cx="3602032" cy="823217"/>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33308" rIns="0" bIns="133308"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3600" b="0" i="0" u="none" strike="noStrike" cap="none" normalizeH="0" baseline="0" dirty="0" smtClean="0">
                <a:ln>
                  <a:noFill/>
                </a:ln>
                <a:solidFill>
                  <a:srgbClr val="333333"/>
                </a:solidFill>
                <a:effectLst/>
                <a:latin typeface="Arial Unicode MS" panose="020B0604020202020204" charset="-122"/>
                <a:ea typeface="var(--monospace)"/>
              </a:rPr>
              <a:t>解析</a:t>
            </a:r>
            <a:endParaRPr kumimoji="0" lang="en-US" altLang="zh-CN" sz="3600" b="0" i="0" u="none" strike="noStrike" cap="none" normalizeH="0" baseline="0" dirty="0" smtClean="0">
              <a:ln>
                <a:noFill/>
              </a:ln>
              <a:solidFill>
                <a:srgbClr val="333333"/>
              </a:solidFill>
              <a:effectLst/>
              <a:latin typeface="Arial Unicode MS" panose="020B0604020202020204" charset="-122"/>
              <a:ea typeface="var(--monospace)"/>
            </a:endParaRPr>
          </a:p>
        </p:txBody>
      </p:sp>
      <p:sp>
        <p:nvSpPr>
          <p:cNvPr id="4" name="矩形 3"/>
          <p:cNvSpPr/>
          <p:nvPr/>
        </p:nvSpPr>
        <p:spPr>
          <a:xfrm>
            <a:off x="97770" y="1121163"/>
            <a:ext cx="8949887" cy="1261884"/>
          </a:xfrm>
          <a:prstGeom prst="rect">
            <a:avLst/>
          </a:prstGeom>
        </p:spPr>
        <p:txBody>
          <a:bodyPr wrap="square">
            <a:spAutoFit/>
          </a:bodyPr>
          <a:lstStyle/>
          <a:p>
            <a:r>
              <a:rPr lang="zh-CN" altLang="en-US" sz="1400" dirty="0" smtClean="0">
                <a:solidFill>
                  <a:srgbClr val="FF0000"/>
                </a:solidFill>
              </a:rPr>
              <a:t>将</a:t>
            </a:r>
            <a:r>
              <a:rPr lang="zh-CN" altLang="en-US" sz="1400" dirty="0">
                <a:solidFill>
                  <a:srgbClr val="FF0000"/>
                </a:solidFill>
              </a:rPr>
              <a:t>类、接口、字段和方法的符号引用转为直接引用</a:t>
            </a:r>
            <a:r>
              <a:rPr lang="zh-CN" altLang="en-US" sz="1400" dirty="0" smtClean="0">
                <a:solidFill>
                  <a:srgbClr val="FF0000"/>
                </a:solidFill>
              </a:rPr>
              <a:t>。</a:t>
            </a:r>
            <a:endParaRPr lang="en-US" altLang="zh-CN" sz="1400" dirty="0">
              <a:solidFill>
                <a:srgbClr val="FF0000"/>
              </a:solidFill>
            </a:endParaRPr>
          </a:p>
          <a:p>
            <a:r>
              <a:rPr lang="zh-CN" altLang="en-US" sz="1400" b="1" dirty="0" smtClean="0"/>
              <a:t>1</a:t>
            </a:r>
            <a:r>
              <a:rPr lang="zh-CN" altLang="en-US" sz="1400" b="1" dirty="0"/>
              <a:t>.具体描述</a:t>
            </a:r>
            <a:r>
              <a:rPr lang="zh-CN" altLang="en-US" sz="1400" b="1" dirty="0" smtClean="0"/>
              <a:t>:</a:t>
            </a:r>
            <a:endParaRPr lang="en-US" altLang="zh-CN" sz="1400" b="1" dirty="0" smtClean="0"/>
          </a:p>
          <a:p>
            <a:r>
              <a:rPr lang="zh-CN" altLang="en-US" sz="1200" dirty="0" smtClean="0"/>
              <a:t>符号</a:t>
            </a:r>
            <a:r>
              <a:rPr lang="zh-CN" altLang="en-US" sz="1200" dirty="0"/>
              <a:t>引用就是一些字面量的引用，和虚拟机的内部数据结构和和内存布局无关。比较容易理解的就是在Class类文件中，通过常量池进行了大量的符号引用。但是在程序实际运行时，只有符号引用是不够的，比如当如下println()方法被调用时，系统需要明确知道该方法的位置</a:t>
            </a:r>
            <a:r>
              <a:rPr lang="zh-CN" altLang="en-US" sz="1200" dirty="0" smtClean="0"/>
              <a:t>。</a:t>
            </a:r>
            <a:endParaRPr lang="en-US" altLang="zh-CN" sz="1200" dirty="0"/>
          </a:p>
          <a:p>
            <a:r>
              <a:rPr lang="zh-CN" altLang="en-US" sz="1200" dirty="0"/>
              <a:t>举例</a:t>
            </a:r>
            <a:r>
              <a:rPr lang="en-US" altLang="zh-CN" sz="1200" dirty="0"/>
              <a:t>:</a:t>
            </a:r>
            <a:r>
              <a:rPr lang="zh-CN" altLang="en-US" sz="1200" dirty="0"/>
              <a:t>输出操作</a:t>
            </a:r>
            <a:r>
              <a:rPr lang="en-US" altLang="zh-CN" sz="1200" dirty="0"/>
              <a:t>System. out . </a:t>
            </a:r>
            <a:r>
              <a:rPr lang="en-US" altLang="zh-CN" sz="1200" dirty="0" err="1"/>
              <a:t>println</a:t>
            </a:r>
            <a:r>
              <a:rPr lang="en-US" altLang="zh-CN" sz="1200" dirty="0"/>
              <a:t>()</a:t>
            </a:r>
            <a:r>
              <a:rPr lang="zh-CN" altLang="en-US" sz="1200" dirty="0"/>
              <a:t>对应的字节码</a:t>
            </a:r>
            <a:r>
              <a:rPr lang="en-US" altLang="zh-CN" sz="1200" dirty="0" smtClean="0"/>
              <a:t>: </a:t>
            </a:r>
            <a:r>
              <a:rPr lang="en-US" altLang="zh-CN" sz="1200" dirty="0" err="1" smtClean="0"/>
              <a:t>invokevi</a:t>
            </a:r>
            <a:r>
              <a:rPr lang="en-US" altLang="zh-CN" sz="1200" dirty="0" smtClean="0"/>
              <a:t> </a:t>
            </a:r>
            <a:r>
              <a:rPr lang="en-US" altLang="zh-CN" sz="1200" dirty="0"/>
              <a:t>rtual#24 &lt;java/ </a:t>
            </a:r>
            <a:r>
              <a:rPr lang="en-US" altLang="zh-CN" sz="1200" dirty="0" err="1"/>
              <a:t>io</a:t>
            </a:r>
            <a:r>
              <a:rPr lang="en-US" altLang="zh-CN" sz="1200" dirty="0"/>
              <a:t>/</a:t>
            </a:r>
            <a:r>
              <a:rPr lang="en-US" altLang="zh-CN" sz="1200" dirty="0" err="1"/>
              <a:t>PrintStream</a:t>
            </a:r>
            <a:r>
              <a:rPr lang="en-US" altLang="zh-CN" sz="1200" dirty="0"/>
              <a:t>. </a:t>
            </a:r>
            <a:r>
              <a:rPr lang="en-US" altLang="zh-CN" sz="1200" dirty="0" err="1"/>
              <a:t>println</a:t>
            </a:r>
            <a:r>
              <a:rPr lang="en-US" altLang="zh-CN" sz="1200" dirty="0" smtClean="0"/>
              <a:t>&gt;</a:t>
            </a:r>
            <a:endParaRPr lang="en-US" altLang="zh-CN" sz="1200" dirty="0" smtClean="0"/>
          </a:p>
        </p:txBody>
      </p:sp>
      <p:pic>
        <p:nvPicPr>
          <p:cNvPr id="6" name="图片 5"/>
          <p:cNvPicPr>
            <a:picLocks noChangeAspect="1"/>
          </p:cNvPicPr>
          <p:nvPr/>
        </p:nvPicPr>
        <p:blipFill>
          <a:blip r:embed="rId2"/>
          <a:stretch>
            <a:fillRect/>
          </a:stretch>
        </p:blipFill>
        <p:spPr>
          <a:xfrm>
            <a:off x="1803860" y="2410812"/>
            <a:ext cx="5342867" cy="2436315"/>
          </a:xfrm>
          <a:prstGeom prst="rect">
            <a:avLst/>
          </a:prstGeom>
        </p:spPr>
      </p:pic>
      <p:sp>
        <p:nvSpPr>
          <p:cNvPr id="8" name="矩形 7"/>
          <p:cNvSpPr/>
          <p:nvPr/>
        </p:nvSpPr>
        <p:spPr>
          <a:xfrm>
            <a:off x="97771" y="4999828"/>
            <a:ext cx="8949886" cy="1415772"/>
          </a:xfrm>
          <a:prstGeom prst="rect">
            <a:avLst/>
          </a:prstGeom>
        </p:spPr>
        <p:txBody>
          <a:bodyPr wrap="square">
            <a:spAutoFit/>
          </a:bodyPr>
          <a:lstStyle/>
          <a:p>
            <a:r>
              <a:rPr lang="zh-CN" altLang="en-US" sz="1200" dirty="0"/>
              <a:t>以方法为例，</a:t>
            </a:r>
            <a:r>
              <a:rPr lang="en-US" altLang="zh-CN" sz="1200" dirty="0"/>
              <a:t>Java</a:t>
            </a:r>
            <a:r>
              <a:rPr lang="zh-CN" altLang="en-US" sz="1200" dirty="0"/>
              <a:t>虚拟机为每个类都准备了一</a:t>
            </a:r>
            <a:r>
              <a:rPr lang="en-US" altLang="zh-CN" sz="1200" dirty="0"/>
              <a:t>-</a:t>
            </a:r>
            <a:r>
              <a:rPr lang="zh-CN" altLang="en-US" sz="1200" dirty="0"/>
              <a:t>张方法表，将其所有的方法都列在表中，当需要调用一个类的方法的时候， 只要知道这个方法在方法表中的偏移量就可以直接调用该方法。</a:t>
            </a:r>
            <a:r>
              <a:rPr lang="zh-CN" altLang="en-US" sz="1200" dirty="0">
                <a:solidFill>
                  <a:srgbClr val="FF0000"/>
                </a:solidFill>
              </a:rPr>
              <a:t>通过解析操作，符号引用就可以转变为目标方法在类中方法表中的位置，从而使得方法被成功调用</a:t>
            </a:r>
            <a:r>
              <a:rPr lang="zh-CN" altLang="en-US" sz="1200" dirty="0" smtClean="0">
                <a:solidFill>
                  <a:srgbClr val="FF0000"/>
                </a:solidFill>
              </a:rPr>
              <a:t>。</a:t>
            </a:r>
            <a:endParaRPr lang="en-US" altLang="zh-CN" sz="1200" dirty="0" smtClean="0">
              <a:solidFill>
                <a:srgbClr val="FF0000"/>
              </a:solidFill>
            </a:endParaRPr>
          </a:p>
          <a:p>
            <a:endParaRPr lang="en-US" altLang="zh-CN" sz="1200" dirty="0" smtClean="0"/>
          </a:p>
          <a:p>
            <a:r>
              <a:rPr lang="en-US" altLang="zh-CN" sz="1400" b="1" dirty="0" smtClean="0"/>
              <a:t>2</a:t>
            </a:r>
            <a:r>
              <a:rPr lang="en-US" altLang="zh-CN" sz="1400" b="1" dirty="0"/>
              <a:t>.</a:t>
            </a:r>
            <a:r>
              <a:rPr lang="zh-CN" altLang="en-US" sz="1400" b="1" dirty="0"/>
              <a:t>小结</a:t>
            </a:r>
            <a:r>
              <a:rPr lang="en-US" altLang="zh-CN" sz="1400" b="1" dirty="0" smtClean="0"/>
              <a:t>:</a:t>
            </a:r>
            <a:endParaRPr lang="en-US" altLang="zh-CN" sz="1400" b="1" dirty="0" smtClean="0"/>
          </a:p>
          <a:p>
            <a:r>
              <a:rPr lang="en-US" altLang="zh-CN" sz="1200" dirty="0"/>
              <a:t> </a:t>
            </a:r>
            <a:r>
              <a:rPr lang="en-US" altLang="zh-CN" sz="1200" dirty="0" smtClean="0"/>
              <a:t>        </a:t>
            </a:r>
            <a:r>
              <a:rPr lang="zh-CN" altLang="en-US" sz="1200" dirty="0" smtClean="0"/>
              <a:t>所谓</a:t>
            </a:r>
            <a:r>
              <a:rPr lang="zh-CN" altLang="en-US" sz="1200" dirty="0"/>
              <a:t>解析就是将符号引用转为直接引用，也就是得到类、字段、方法在内存中的指针或者偏移量。因此，可以说直接引用存在，那么可以肯定系统中存在该类、方法或者字段。但只存在符号引用，不能确定系统中一定存在该结构。</a:t>
            </a:r>
            <a:endParaRPr lang="zh-CN" altLang="en-US" sz="12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email"/>
          <a:stretch>
            <a:fillRect/>
          </a:stretch>
        </p:blipFill>
        <p:spPr>
          <a:xfrm>
            <a:off x="1429" y="152400"/>
            <a:ext cx="9142571" cy="6858000"/>
          </a:xfrm>
          <a:prstGeom prst="rect">
            <a:avLst/>
          </a:prstGeom>
        </p:spPr>
      </p:pic>
      <p:sp>
        <p:nvSpPr>
          <p:cNvPr id="9" name="灯片编号占位符 4"/>
          <p:cNvSpPr>
            <a:spLocks noGrp="1"/>
          </p:cNvSpPr>
          <p:nvPr>
            <p:ph type="sldNum" sz="quarter" idx="12"/>
          </p:nvPr>
        </p:nvSpPr>
        <p:spPr>
          <a:xfrm>
            <a:off x="6254496" y="6474143"/>
            <a:ext cx="2133600" cy="274637"/>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D2E1935-6D2C-DD48-BAD0-791E8DF0B1A4}" type="slidenum">
              <a:rPr lang="zh-CN" altLang="en-US">
                <a:solidFill>
                  <a:srgbClr val="898989"/>
                </a:solidFill>
                <a:ea typeface="微软雅黑" panose="020B0503020204020204" charset="-122"/>
              </a:rPr>
            </a:fld>
            <a:endParaRPr lang="zh-CN" altLang="en-US" dirty="0">
              <a:solidFill>
                <a:srgbClr val="898989"/>
              </a:solidFill>
              <a:ea typeface="微软雅黑" panose="020B0503020204020204" charset="-122"/>
            </a:endParaRPr>
          </a:p>
        </p:txBody>
      </p:sp>
      <p:sp>
        <p:nvSpPr>
          <p:cNvPr id="5" name="Rectangle 2"/>
          <p:cNvSpPr>
            <a:spLocks noChangeArrowheads="1"/>
          </p:cNvSpPr>
          <p:nvPr/>
        </p:nvSpPr>
        <p:spPr bwMode="auto">
          <a:xfrm>
            <a:off x="194113" y="105066"/>
            <a:ext cx="3602032" cy="823217"/>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33308" rIns="0" bIns="133308"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3600" b="0" i="0" u="none" strike="noStrike" cap="none" normalizeH="0" baseline="0" dirty="0" smtClean="0">
                <a:ln>
                  <a:noFill/>
                </a:ln>
                <a:solidFill>
                  <a:srgbClr val="333333"/>
                </a:solidFill>
                <a:effectLst/>
                <a:latin typeface="Arial Unicode MS" panose="020B0604020202020204" charset="-122"/>
                <a:ea typeface="var(--monospace)"/>
              </a:rPr>
              <a:t>初始化</a:t>
            </a:r>
            <a:endParaRPr kumimoji="0" lang="en-US" altLang="zh-CN" sz="3600" b="0" i="0" u="none" strike="noStrike" cap="none" normalizeH="0" baseline="0" dirty="0" smtClean="0">
              <a:ln>
                <a:noFill/>
              </a:ln>
              <a:solidFill>
                <a:srgbClr val="333333"/>
              </a:solidFill>
              <a:effectLst/>
              <a:latin typeface="Arial Unicode MS" panose="020B0604020202020204" charset="-122"/>
              <a:ea typeface="var(--monospace)"/>
            </a:endParaRPr>
          </a:p>
        </p:txBody>
      </p:sp>
      <p:sp>
        <p:nvSpPr>
          <p:cNvPr id="3" name="矩形 2"/>
          <p:cNvSpPr/>
          <p:nvPr/>
        </p:nvSpPr>
        <p:spPr>
          <a:xfrm>
            <a:off x="194113" y="1668837"/>
            <a:ext cx="8775320" cy="4031873"/>
          </a:xfrm>
          <a:prstGeom prst="rect">
            <a:avLst/>
          </a:prstGeom>
        </p:spPr>
        <p:txBody>
          <a:bodyPr wrap="square">
            <a:spAutoFit/>
          </a:bodyPr>
          <a:lstStyle/>
          <a:p>
            <a:r>
              <a:rPr lang="zh-CN" altLang="en-US" sz="1200" dirty="0">
                <a:solidFill>
                  <a:srgbClr val="FF0000"/>
                </a:solidFill>
              </a:rPr>
              <a:t>初始化阶段，简言之，为类的静态</a:t>
            </a:r>
            <a:r>
              <a:rPr lang="zh-CN" altLang="en-US" sz="1200" dirty="0" smtClean="0">
                <a:solidFill>
                  <a:srgbClr val="FF0000"/>
                </a:solidFill>
              </a:rPr>
              <a:t>变量赋予正确</a:t>
            </a:r>
            <a:r>
              <a:rPr lang="zh-CN" altLang="en-US" sz="1200" dirty="0">
                <a:solidFill>
                  <a:srgbClr val="FF0000"/>
                </a:solidFill>
              </a:rPr>
              <a:t>的初始值</a:t>
            </a:r>
            <a:r>
              <a:rPr lang="zh-CN" altLang="en-US" sz="1200" dirty="0" smtClean="0">
                <a:solidFill>
                  <a:srgbClr val="FF0000"/>
                </a:solidFill>
              </a:rPr>
              <a:t>。</a:t>
            </a:r>
            <a:endParaRPr lang="en-US" altLang="zh-CN" sz="1200" dirty="0" smtClean="0">
              <a:solidFill>
                <a:srgbClr val="FF0000"/>
              </a:solidFill>
            </a:endParaRPr>
          </a:p>
          <a:p>
            <a:endParaRPr lang="en-US" altLang="zh-CN" sz="1200" dirty="0"/>
          </a:p>
          <a:p>
            <a:r>
              <a:rPr lang="zh-CN" altLang="en-US" sz="1400" b="1" dirty="0" smtClean="0"/>
              <a:t>1</a:t>
            </a:r>
            <a:r>
              <a:rPr lang="zh-CN" altLang="en-US" sz="1400" b="1" dirty="0"/>
              <a:t>.具体</a:t>
            </a:r>
            <a:r>
              <a:rPr lang="zh-CN" altLang="en-US" sz="1400" b="1" dirty="0" smtClean="0"/>
              <a:t>描述</a:t>
            </a:r>
            <a:endParaRPr lang="en-US" altLang="zh-CN" sz="1400" b="1" dirty="0" smtClean="0"/>
          </a:p>
          <a:p>
            <a:r>
              <a:rPr lang="zh-CN" altLang="en-US" sz="1200" dirty="0" smtClean="0"/>
              <a:t>类</a:t>
            </a:r>
            <a:r>
              <a:rPr lang="zh-CN" altLang="en-US" sz="1200" dirty="0"/>
              <a:t>的初始化是类装载的最后一个阶段。如果前面的步骤都没有问题，那么表示类可以顺利装载到系统中。此时，类才会开始执行Java字节码。(即: 到了初始化阶段，才真正开始执行类中</a:t>
            </a:r>
            <a:r>
              <a:rPr lang="zh-CN" altLang="en-US" sz="1200" dirty="0" smtClean="0"/>
              <a:t>定义</a:t>
            </a:r>
            <a:r>
              <a:rPr lang="zh-CN" altLang="en-US" sz="1200" dirty="0"/>
              <a:t>的Java程序代码。</a:t>
            </a:r>
            <a:r>
              <a:rPr lang="zh-CN" altLang="en-US" sz="1200" dirty="0" smtClean="0"/>
              <a:t>)</a:t>
            </a:r>
            <a:endParaRPr lang="en-US" altLang="zh-CN" sz="1200" dirty="0"/>
          </a:p>
          <a:p>
            <a:r>
              <a:rPr lang="zh-CN" altLang="en-US" sz="1200" dirty="0" smtClean="0">
                <a:solidFill>
                  <a:srgbClr val="FF0000"/>
                </a:solidFill>
              </a:rPr>
              <a:t>初始化</a:t>
            </a:r>
            <a:r>
              <a:rPr lang="zh-CN" altLang="en-US" sz="1200" dirty="0">
                <a:solidFill>
                  <a:srgbClr val="FF0000"/>
                </a:solidFill>
              </a:rPr>
              <a:t>阶段的重要工作是执行类的初始化方法</a:t>
            </a:r>
            <a:r>
              <a:rPr lang="zh-CN" altLang="en-US" sz="1200" dirty="0" smtClean="0">
                <a:solidFill>
                  <a:srgbClr val="FF0000"/>
                </a:solidFill>
              </a:rPr>
              <a:t>: </a:t>
            </a:r>
            <a:r>
              <a:rPr lang="zh-CN" altLang="en-US" sz="1400" b="1" dirty="0" smtClean="0">
                <a:solidFill>
                  <a:srgbClr val="FF0000"/>
                </a:solidFill>
              </a:rPr>
              <a:t>&lt;clinit&gt;()方法</a:t>
            </a:r>
            <a:r>
              <a:rPr lang="zh-CN" altLang="en-US" sz="1200" dirty="0" smtClean="0">
                <a:solidFill>
                  <a:srgbClr val="FF0000"/>
                </a:solidFill>
              </a:rPr>
              <a:t>。</a:t>
            </a:r>
            <a:endParaRPr lang="en-US" altLang="zh-CN" sz="1200" dirty="0" smtClean="0">
              <a:solidFill>
                <a:srgbClr val="FF0000"/>
              </a:solidFill>
            </a:endParaRPr>
          </a:p>
          <a:p>
            <a:endParaRPr lang="en-US" altLang="zh-CN" sz="1200" dirty="0" smtClean="0">
              <a:solidFill>
                <a:srgbClr val="FF0000"/>
              </a:solidFill>
            </a:endParaRPr>
          </a:p>
          <a:p>
            <a:r>
              <a:rPr lang="en-US" altLang="zh-CN" sz="1200" dirty="0" smtClean="0"/>
              <a:t>·</a:t>
            </a:r>
            <a:r>
              <a:rPr lang="zh-CN" altLang="en-US" sz="1200" dirty="0" smtClean="0"/>
              <a:t>该</a:t>
            </a:r>
            <a:r>
              <a:rPr lang="zh-CN" altLang="en-US" sz="1200" dirty="0"/>
              <a:t>方法仅能由Java编译器生成并由JVM调用，程序开发者无法自定义一个同名的方法，更无法直接在Java程序中调用该方法，虽然该方法也是由字节码指令所组成</a:t>
            </a:r>
            <a:r>
              <a:rPr lang="zh-CN" altLang="en-US" sz="1200" dirty="0" smtClean="0"/>
              <a:t>。</a:t>
            </a:r>
            <a:endParaRPr lang="en-US" altLang="zh-CN" sz="1200" dirty="0" smtClean="0"/>
          </a:p>
          <a:p>
            <a:r>
              <a:rPr lang="en-US" altLang="zh-CN" sz="1200" dirty="0" smtClean="0"/>
              <a:t>·</a:t>
            </a:r>
            <a:r>
              <a:rPr lang="zh-CN" altLang="en-US" sz="1200" dirty="0" smtClean="0"/>
              <a:t>它</a:t>
            </a:r>
            <a:r>
              <a:rPr lang="zh-CN" altLang="en-US" sz="1200" dirty="0"/>
              <a:t>是由类静态成员的赋值语句以及static语句块合并产生的</a:t>
            </a:r>
            <a:r>
              <a:rPr lang="zh-CN" altLang="en-US" sz="1200" dirty="0" smtClean="0"/>
              <a:t>。</a:t>
            </a:r>
            <a:endParaRPr lang="en-US" altLang="zh-CN" sz="1200" dirty="0" smtClean="0"/>
          </a:p>
          <a:p>
            <a:endParaRPr lang="en-US" altLang="zh-CN" sz="1200" dirty="0"/>
          </a:p>
          <a:p>
            <a:r>
              <a:rPr lang="zh-CN" altLang="en-US" sz="1400" b="1" dirty="0" smtClean="0"/>
              <a:t>2</a:t>
            </a:r>
            <a:r>
              <a:rPr lang="zh-CN" altLang="en-US" sz="1400" b="1" dirty="0"/>
              <a:t>.</a:t>
            </a:r>
            <a:r>
              <a:rPr lang="zh-CN" altLang="en-US" sz="1400" b="1" dirty="0" smtClean="0"/>
              <a:t>说明</a:t>
            </a:r>
            <a:endParaRPr lang="en-US" altLang="zh-CN" sz="1400" b="1" dirty="0" smtClean="0"/>
          </a:p>
          <a:p>
            <a:r>
              <a:rPr lang="zh-CN" altLang="en-US" sz="1200" dirty="0" smtClean="0"/>
              <a:t>2</a:t>
            </a:r>
            <a:r>
              <a:rPr lang="zh-CN" altLang="en-US" sz="1200" dirty="0"/>
              <a:t>.</a:t>
            </a:r>
            <a:r>
              <a:rPr lang="zh-CN" altLang="en-US" sz="1200" dirty="0" smtClean="0"/>
              <a:t>1  在</a:t>
            </a:r>
            <a:r>
              <a:rPr lang="zh-CN" altLang="en-US" sz="1200" dirty="0"/>
              <a:t>加载一个类之前，虚拟机总是会试图加载该类的父类，因此父类的&lt;clinit&gt;总是在子类&lt;clinit&gt;之前被调用。也就是说，</a:t>
            </a:r>
            <a:r>
              <a:rPr lang="zh-CN" altLang="en-US" sz="1200" dirty="0">
                <a:solidFill>
                  <a:srgbClr val="FF0000"/>
                </a:solidFill>
              </a:rPr>
              <a:t>父类的static块优先级高于子类</a:t>
            </a:r>
            <a:r>
              <a:rPr lang="zh-CN" altLang="en-US" sz="1200" dirty="0" smtClean="0"/>
              <a:t>。</a:t>
            </a:r>
            <a:endParaRPr lang="en-US" altLang="zh-CN" sz="1200" dirty="0" smtClean="0"/>
          </a:p>
          <a:p>
            <a:endParaRPr lang="en-US" altLang="zh-CN" sz="1200" dirty="0" smtClean="0"/>
          </a:p>
          <a:p>
            <a:r>
              <a:rPr lang="zh-CN" altLang="en-US" sz="1200" dirty="0" smtClean="0"/>
              <a:t>2</a:t>
            </a:r>
            <a:r>
              <a:rPr lang="zh-CN" altLang="en-US" sz="1200" dirty="0"/>
              <a:t>.2 </a:t>
            </a:r>
            <a:r>
              <a:rPr lang="zh-CN" altLang="en-US" sz="1200" dirty="0" smtClean="0"/>
              <a:t> Java</a:t>
            </a:r>
            <a:r>
              <a:rPr lang="zh-CN" altLang="en-US" sz="1200" dirty="0"/>
              <a:t>编译器并不会为所有的类都产生&lt;clinit&gt;()初始化方法。哪些类在编译为字节码后，字节码文件中将不会包含&lt;clinit&gt;()方法</a:t>
            </a:r>
            <a:r>
              <a:rPr lang="zh-CN" altLang="en-US" sz="1200" dirty="0" smtClean="0"/>
              <a:t>?</a:t>
            </a:r>
            <a:endParaRPr lang="en-US" altLang="zh-CN" sz="1200" dirty="0" smtClean="0"/>
          </a:p>
          <a:p>
            <a:pPr marL="171450" indent="-171450">
              <a:buFont typeface="Wingdings" panose="05000000000000000000" pitchFamily="2" charset="2"/>
              <a:buChar char="l"/>
            </a:pPr>
            <a:r>
              <a:rPr lang="zh-CN" altLang="en-US" sz="1200" dirty="0" smtClean="0"/>
              <a:t>一</a:t>
            </a:r>
            <a:r>
              <a:rPr lang="zh-CN" altLang="en-US" sz="1200" dirty="0"/>
              <a:t>个类中并没有声明任何的类变量，也没有静态代码块</a:t>
            </a:r>
            <a:r>
              <a:rPr lang="zh-CN" altLang="en-US" sz="1200" dirty="0" smtClean="0"/>
              <a:t>时</a:t>
            </a:r>
            <a:endParaRPr lang="en-US" altLang="zh-CN" sz="1200" dirty="0" smtClean="0"/>
          </a:p>
          <a:p>
            <a:pPr marL="171450" indent="-171450">
              <a:buFont typeface="Wingdings" panose="05000000000000000000" pitchFamily="2" charset="2"/>
              <a:buChar char="l"/>
            </a:pPr>
            <a:r>
              <a:rPr lang="zh-CN" altLang="en-US" sz="1200" dirty="0" smtClean="0"/>
              <a:t>一</a:t>
            </a:r>
            <a:r>
              <a:rPr lang="zh-CN" altLang="en-US" sz="1200" dirty="0"/>
              <a:t>个类中声明类变量，但是没有明确使用类变量的初始化语句以及静态代码块来执行初始化操作</a:t>
            </a:r>
            <a:r>
              <a:rPr lang="zh-CN" altLang="en-US" sz="1200" dirty="0" smtClean="0"/>
              <a:t>时</a:t>
            </a:r>
            <a:endParaRPr lang="en-US" altLang="zh-CN" sz="1200" dirty="0" smtClean="0"/>
          </a:p>
          <a:p>
            <a:pPr marL="171450" indent="-171450">
              <a:buFont typeface="Wingdings" panose="05000000000000000000" pitchFamily="2" charset="2"/>
              <a:buChar char="l"/>
            </a:pPr>
            <a:r>
              <a:rPr lang="zh-CN" altLang="en-US" sz="1200" dirty="0" smtClean="0"/>
              <a:t>一</a:t>
            </a:r>
            <a:r>
              <a:rPr lang="zh-CN" altLang="en-US" sz="1200" dirty="0"/>
              <a:t>个类中包含</a:t>
            </a:r>
            <a:r>
              <a:rPr lang="en-US" altLang="zh-CN" sz="1200" dirty="0"/>
              <a:t>static final</a:t>
            </a:r>
            <a:r>
              <a:rPr lang="zh-CN" altLang="en-US" sz="1200" dirty="0"/>
              <a:t>修饰的基本数据类型的字段，这些类字段初始化语句采用编译时常量表达式</a:t>
            </a:r>
            <a:endParaRPr lang="en-US" altLang="zh-CN" sz="1200" dirty="0"/>
          </a:p>
          <a:p>
            <a:endParaRPr lang="en-US" altLang="zh-CN" sz="1200" dirty="0" smtClean="0"/>
          </a:p>
          <a:p>
            <a:endParaRPr lang="zh-CN" altLang="en-US" sz="12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email"/>
          <a:stretch>
            <a:fillRect/>
          </a:stretch>
        </p:blipFill>
        <p:spPr>
          <a:xfrm>
            <a:off x="1429" y="152400"/>
            <a:ext cx="9142571" cy="6858000"/>
          </a:xfrm>
          <a:prstGeom prst="rect">
            <a:avLst/>
          </a:prstGeom>
        </p:spPr>
      </p:pic>
      <p:sp>
        <p:nvSpPr>
          <p:cNvPr id="9" name="灯片编号占位符 4"/>
          <p:cNvSpPr>
            <a:spLocks noGrp="1"/>
          </p:cNvSpPr>
          <p:nvPr>
            <p:ph type="sldNum" sz="quarter" idx="12"/>
          </p:nvPr>
        </p:nvSpPr>
        <p:spPr>
          <a:xfrm>
            <a:off x="6254496" y="6474143"/>
            <a:ext cx="2133600" cy="274637"/>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D2E1935-6D2C-DD48-BAD0-791E8DF0B1A4}" type="slidenum">
              <a:rPr lang="zh-CN" altLang="en-US">
                <a:solidFill>
                  <a:srgbClr val="898989"/>
                </a:solidFill>
                <a:ea typeface="微软雅黑" panose="020B0503020204020204" charset="-122"/>
              </a:rPr>
            </a:fld>
            <a:endParaRPr lang="zh-CN" altLang="en-US" dirty="0">
              <a:solidFill>
                <a:srgbClr val="898989"/>
              </a:solidFill>
              <a:ea typeface="微软雅黑" panose="020B0503020204020204" charset="-122"/>
            </a:endParaRPr>
          </a:p>
        </p:txBody>
      </p:sp>
      <p:sp>
        <p:nvSpPr>
          <p:cNvPr id="5" name="Rectangle 2"/>
          <p:cNvSpPr>
            <a:spLocks noChangeArrowheads="1"/>
          </p:cNvSpPr>
          <p:nvPr/>
        </p:nvSpPr>
        <p:spPr bwMode="auto">
          <a:xfrm>
            <a:off x="221747" y="0"/>
            <a:ext cx="3602032" cy="823217"/>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33308" rIns="0" bIns="133308"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3600" b="0" i="0" u="none" strike="noStrike" cap="none" normalizeH="0" baseline="0" dirty="0" smtClean="0">
                <a:ln>
                  <a:noFill/>
                </a:ln>
                <a:solidFill>
                  <a:srgbClr val="333333"/>
                </a:solidFill>
                <a:effectLst/>
                <a:latin typeface="Arial Unicode MS" panose="020B0604020202020204" charset="-122"/>
                <a:ea typeface="var(--monospace)"/>
              </a:rPr>
              <a:t>类的使用</a:t>
            </a:r>
            <a:endParaRPr kumimoji="0" lang="en-US" altLang="zh-CN" sz="3600" b="0" i="0" u="none" strike="noStrike" cap="none" normalizeH="0" baseline="0" dirty="0" smtClean="0">
              <a:ln>
                <a:noFill/>
              </a:ln>
              <a:solidFill>
                <a:srgbClr val="333333"/>
              </a:solidFill>
              <a:effectLst/>
              <a:latin typeface="Arial Unicode MS" panose="020B0604020202020204" charset="-122"/>
              <a:ea typeface="var(--monospace)"/>
            </a:endParaRPr>
          </a:p>
        </p:txBody>
      </p:sp>
      <p:sp>
        <p:nvSpPr>
          <p:cNvPr id="4" name="矩形 3"/>
          <p:cNvSpPr/>
          <p:nvPr/>
        </p:nvSpPr>
        <p:spPr>
          <a:xfrm>
            <a:off x="254252" y="1119230"/>
            <a:ext cx="8636923" cy="523220"/>
          </a:xfrm>
          <a:prstGeom prst="rect">
            <a:avLst/>
          </a:prstGeom>
        </p:spPr>
        <p:txBody>
          <a:bodyPr wrap="square">
            <a:spAutoFit/>
          </a:bodyPr>
          <a:lstStyle/>
          <a:p>
            <a:r>
              <a:rPr lang="zh-CN" altLang="en-US" sz="1400" dirty="0" smtClean="0"/>
              <a:t>        任何</a:t>
            </a:r>
            <a:r>
              <a:rPr lang="zh-CN" altLang="en-US" sz="1400" dirty="0"/>
              <a:t>一个类型在使用之前都必须经历过完整的加载、链接和初始化3个类加载步骤</a:t>
            </a:r>
            <a:r>
              <a:rPr lang="zh-CN" altLang="en-US" sz="1400" dirty="0" smtClean="0"/>
              <a:t>。一</a:t>
            </a:r>
            <a:r>
              <a:rPr lang="zh-CN" altLang="en-US" sz="1400" dirty="0"/>
              <a:t>个类型成功经历过这3个步骤之后，便</a:t>
            </a:r>
            <a:r>
              <a:rPr lang="zh-CN" altLang="en-US" sz="1400" dirty="0" smtClean="0"/>
              <a:t>“万事俱备，只欠东风” 。</a:t>
            </a:r>
            <a:endParaRPr lang="zh-CN" altLang="en-US" sz="1400" dirty="0"/>
          </a:p>
        </p:txBody>
      </p:sp>
      <p:pic>
        <p:nvPicPr>
          <p:cNvPr id="7" name="图片 6"/>
          <p:cNvPicPr>
            <a:picLocks noChangeAspect="1"/>
          </p:cNvPicPr>
          <p:nvPr/>
        </p:nvPicPr>
        <p:blipFill>
          <a:blip r:embed="rId2"/>
          <a:stretch>
            <a:fillRect/>
          </a:stretch>
        </p:blipFill>
        <p:spPr>
          <a:xfrm>
            <a:off x="1015415" y="2096596"/>
            <a:ext cx="7114596" cy="3764303"/>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email"/>
          <a:stretch>
            <a:fillRect/>
          </a:stretch>
        </p:blipFill>
        <p:spPr>
          <a:xfrm>
            <a:off x="1429" y="152400"/>
            <a:ext cx="9142571" cy="6858000"/>
          </a:xfrm>
          <a:prstGeom prst="rect">
            <a:avLst/>
          </a:prstGeom>
        </p:spPr>
      </p:pic>
      <p:sp>
        <p:nvSpPr>
          <p:cNvPr id="9" name="灯片编号占位符 4"/>
          <p:cNvSpPr>
            <a:spLocks noGrp="1"/>
          </p:cNvSpPr>
          <p:nvPr>
            <p:ph type="sldNum" sz="quarter" idx="12"/>
          </p:nvPr>
        </p:nvSpPr>
        <p:spPr>
          <a:xfrm>
            <a:off x="6254496" y="6474143"/>
            <a:ext cx="2133600" cy="274637"/>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D2E1935-6D2C-DD48-BAD0-791E8DF0B1A4}" type="slidenum">
              <a:rPr lang="zh-CN" altLang="en-US">
                <a:solidFill>
                  <a:srgbClr val="898989"/>
                </a:solidFill>
                <a:ea typeface="微软雅黑" panose="020B0503020204020204" charset="-122"/>
              </a:rPr>
            </a:fld>
            <a:endParaRPr lang="zh-CN" altLang="en-US" dirty="0">
              <a:solidFill>
                <a:srgbClr val="898989"/>
              </a:solidFill>
              <a:ea typeface="微软雅黑" panose="020B0503020204020204" charset="-122"/>
            </a:endParaRPr>
          </a:p>
        </p:txBody>
      </p:sp>
      <p:sp>
        <p:nvSpPr>
          <p:cNvPr id="5" name="Rectangle 2"/>
          <p:cNvSpPr>
            <a:spLocks noChangeArrowheads="1"/>
          </p:cNvSpPr>
          <p:nvPr/>
        </p:nvSpPr>
        <p:spPr bwMode="auto">
          <a:xfrm>
            <a:off x="221747" y="0"/>
            <a:ext cx="3602032" cy="823217"/>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33308" rIns="0" bIns="133308"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3600" b="0" i="0" u="none" strike="noStrike" cap="none" normalizeH="0" baseline="0" dirty="0" smtClean="0">
                <a:ln>
                  <a:noFill/>
                </a:ln>
                <a:solidFill>
                  <a:srgbClr val="333333"/>
                </a:solidFill>
                <a:effectLst/>
                <a:latin typeface="Arial Unicode MS" panose="020B0604020202020204" charset="-122"/>
                <a:ea typeface="var(--monospace)"/>
              </a:rPr>
              <a:t>类的卸载</a:t>
            </a:r>
            <a:endParaRPr kumimoji="0" lang="en-US" altLang="zh-CN" sz="3600" b="0" i="0" u="none" strike="noStrike" cap="none" normalizeH="0" baseline="0" dirty="0" smtClean="0">
              <a:ln>
                <a:noFill/>
              </a:ln>
              <a:solidFill>
                <a:srgbClr val="333333"/>
              </a:solidFill>
              <a:effectLst/>
              <a:latin typeface="Arial Unicode MS" panose="020B0604020202020204" charset="-122"/>
              <a:ea typeface="var(--monospace)"/>
            </a:endParaRPr>
          </a:p>
        </p:txBody>
      </p:sp>
      <p:sp>
        <p:nvSpPr>
          <p:cNvPr id="4" name="矩形 3"/>
          <p:cNvSpPr/>
          <p:nvPr/>
        </p:nvSpPr>
        <p:spPr>
          <a:xfrm>
            <a:off x="254252" y="1119230"/>
            <a:ext cx="8636923" cy="2154436"/>
          </a:xfrm>
          <a:prstGeom prst="rect">
            <a:avLst/>
          </a:prstGeom>
        </p:spPr>
        <p:txBody>
          <a:bodyPr wrap="square">
            <a:spAutoFit/>
          </a:bodyPr>
          <a:lstStyle/>
          <a:p>
            <a:r>
              <a:rPr lang="zh-CN" altLang="en-US" sz="1400" b="1" dirty="0" smtClean="0"/>
              <a:t>一</a:t>
            </a:r>
            <a:r>
              <a:rPr lang="zh-CN" altLang="en-US" sz="1400" b="1" dirty="0"/>
              <a:t>、类、类的加载器、类的实例之间的引用</a:t>
            </a:r>
            <a:r>
              <a:rPr lang="zh-CN" altLang="en-US" sz="1400" b="1" dirty="0" smtClean="0"/>
              <a:t>关系</a:t>
            </a:r>
            <a:endParaRPr lang="en-US" altLang="zh-CN" sz="1400" b="1" dirty="0" smtClean="0"/>
          </a:p>
          <a:p>
            <a:r>
              <a:rPr lang="zh-CN" altLang="en-US" sz="1300" dirty="0" smtClean="0"/>
              <a:t>         在</a:t>
            </a:r>
            <a:r>
              <a:rPr lang="zh-CN" altLang="en-US" sz="1300" dirty="0"/>
              <a:t>类加载器的内部实现中，</a:t>
            </a:r>
            <a:r>
              <a:rPr lang="zh-CN" altLang="en-US" sz="1300" dirty="0" smtClean="0"/>
              <a:t>用</a:t>
            </a:r>
            <a:r>
              <a:rPr lang="en-US" altLang="zh-CN" sz="1300" dirty="0" smtClean="0"/>
              <a:t>Java</a:t>
            </a:r>
            <a:r>
              <a:rPr lang="zh-CN" altLang="en-US" sz="1300" dirty="0"/>
              <a:t>集合来存放所加载类的引用。另一方面，一个</a:t>
            </a:r>
            <a:r>
              <a:rPr lang="en-US" altLang="zh-CN" sz="1300" dirty="0"/>
              <a:t>Class</a:t>
            </a:r>
            <a:r>
              <a:rPr lang="zh-CN" altLang="en-US" sz="1300" dirty="0"/>
              <a:t>对象总是会引用它的类加载器调用</a:t>
            </a:r>
            <a:r>
              <a:rPr lang="en-US" altLang="zh-CN" sz="1300" dirty="0"/>
              <a:t>Class</a:t>
            </a:r>
            <a:r>
              <a:rPr lang="zh-CN" altLang="en-US" sz="1300" dirty="0"/>
              <a:t>对象的</a:t>
            </a:r>
            <a:r>
              <a:rPr lang="en-US" altLang="zh-CN" sz="1300" dirty="0" err="1"/>
              <a:t>getClassLoader</a:t>
            </a:r>
            <a:r>
              <a:rPr lang="en-US" altLang="zh-CN" sz="1300" dirty="0"/>
              <a:t>()</a:t>
            </a:r>
            <a:r>
              <a:rPr lang="zh-CN" altLang="en-US" sz="1300" dirty="0"/>
              <a:t>方法，就能获得它的类加载器。由此可见，代表某个类的</a:t>
            </a:r>
            <a:r>
              <a:rPr lang="en-US" altLang="zh-CN" sz="1300" dirty="0"/>
              <a:t>Class</a:t>
            </a:r>
            <a:r>
              <a:rPr lang="zh-CN" altLang="en-US" sz="1300" dirty="0"/>
              <a:t>实例与其类的加载器之间为双向关联关系</a:t>
            </a:r>
            <a:r>
              <a:rPr lang="zh-CN" altLang="en-US" sz="1300" dirty="0" smtClean="0"/>
              <a:t>。</a:t>
            </a:r>
            <a:endParaRPr lang="en-US" altLang="zh-CN" sz="1300" dirty="0" smtClean="0"/>
          </a:p>
          <a:p>
            <a:r>
              <a:rPr lang="zh-CN" altLang="en-US" sz="1300" dirty="0" smtClean="0"/>
              <a:t>         一</a:t>
            </a:r>
            <a:r>
              <a:rPr lang="zh-CN" altLang="en-US" sz="1300" dirty="0"/>
              <a:t>个类的实例总是引用代表这个类的</a:t>
            </a:r>
            <a:r>
              <a:rPr lang="en-US" altLang="zh-CN" sz="1300" dirty="0"/>
              <a:t>Class</a:t>
            </a:r>
            <a:r>
              <a:rPr lang="zh-CN" altLang="en-US" sz="1300" dirty="0"/>
              <a:t>对象。在</a:t>
            </a:r>
            <a:r>
              <a:rPr lang="en-US" altLang="zh-CN" sz="1300" dirty="0"/>
              <a:t>object</a:t>
            </a:r>
            <a:r>
              <a:rPr lang="zh-CN" altLang="en-US" sz="1300" dirty="0"/>
              <a:t>类中定义了</a:t>
            </a:r>
            <a:r>
              <a:rPr lang="en-US" altLang="zh-CN" sz="1300" dirty="0" err="1"/>
              <a:t>getClass</a:t>
            </a:r>
            <a:r>
              <a:rPr lang="en-US" altLang="zh-CN" sz="1300" dirty="0"/>
              <a:t>()</a:t>
            </a:r>
            <a:r>
              <a:rPr lang="zh-CN" altLang="en-US" sz="1300" dirty="0"/>
              <a:t>方法，这个方法返回代表对象所属类的</a:t>
            </a:r>
            <a:r>
              <a:rPr lang="en-US" altLang="zh-CN" sz="1300" dirty="0"/>
              <a:t>Class</a:t>
            </a:r>
            <a:r>
              <a:rPr lang="zh-CN" altLang="en-US" sz="1300" dirty="0"/>
              <a:t>对象的引用。此外，所有的</a:t>
            </a:r>
            <a:r>
              <a:rPr lang="en-US" altLang="zh-CN" sz="1300" dirty="0"/>
              <a:t>Java</a:t>
            </a:r>
            <a:r>
              <a:rPr lang="zh-CN" altLang="en-US" sz="1300" dirty="0"/>
              <a:t>类都有个 静态属性</a:t>
            </a:r>
            <a:r>
              <a:rPr lang="en-US" altLang="zh-CN" sz="1300" dirty="0"/>
              <a:t>class, </a:t>
            </a:r>
            <a:r>
              <a:rPr lang="zh-CN" altLang="en-US" sz="1300" dirty="0"/>
              <a:t>它引用代表这 个类的</a:t>
            </a:r>
            <a:r>
              <a:rPr lang="en-US" altLang="zh-CN" sz="1300" dirty="0"/>
              <a:t>Class</a:t>
            </a:r>
            <a:r>
              <a:rPr lang="zh-CN" altLang="en-US" sz="1300" dirty="0"/>
              <a:t>对象</a:t>
            </a:r>
            <a:r>
              <a:rPr lang="zh-CN" altLang="en-US" sz="1300" dirty="0" smtClean="0"/>
              <a:t>。</a:t>
            </a:r>
            <a:endParaRPr lang="en-US" altLang="zh-CN" sz="1300" dirty="0" smtClean="0"/>
          </a:p>
          <a:p>
            <a:r>
              <a:rPr lang="zh-CN" altLang="en-US" sz="1300" b="1" dirty="0" smtClean="0"/>
              <a:t>二</a:t>
            </a:r>
            <a:r>
              <a:rPr lang="zh-CN" altLang="en-US" sz="1300" b="1" dirty="0"/>
              <a:t>、类的</a:t>
            </a:r>
            <a:r>
              <a:rPr lang="zh-CN" altLang="en-US" sz="1300" b="1" dirty="0" smtClean="0"/>
              <a:t>生命周期</a:t>
            </a:r>
            <a:endParaRPr lang="en-US" altLang="zh-CN" sz="1300" b="1" dirty="0" smtClean="0"/>
          </a:p>
          <a:p>
            <a:r>
              <a:rPr lang="zh-CN" altLang="en-US" sz="1400" dirty="0" smtClean="0"/>
              <a:t>         当</a:t>
            </a:r>
            <a:r>
              <a:rPr lang="en-US" altLang="zh-CN" sz="1400" dirty="0" smtClean="0"/>
              <a:t>Sample</a:t>
            </a:r>
            <a:r>
              <a:rPr lang="zh-CN" altLang="en-US" sz="1400" dirty="0"/>
              <a:t>类被加载、链接和初始化后，它的生命周期就开始了。当代表</a:t>
            </a:r>
            <a:r>
              <a:rPr lang="en-US" altLang="zh-CN" sz="1400" dirty="0"/>
              <a:t>Sample</a:t>
            </a:r>
            <a:r>
              <a:rPr lang="zh-CN" altLang="en-US" sz="1400" dirty="0"/>
              <a:t>类的</a:t>
            </a:r>
            <a:r>
              <a:rPr lang="en-US" altLang="zh-CN" sz="1400" dirty="0"/>
              <a:t>Class</a:t>
            </a:r>
            <a:r>
              <a:rPr lang="zh-CN" altLang="en-US" sz="1400" dirty="0"/>
              <a:t>对 象不再被引用，即不可触及时，</a:t>
            </a:r>
            <a:r>
              <a:rPr lang="en-US" altLang="zh-CN" sz="1400" dirty="0"/>
              <a:t>Class</a:t>
            </a:r>
            <a:r>
              <a:rPr lang="zh-CN" altLang="en-US" sz="1400" dirty="0"/>
              <a:t>对象就会结束生命周期，</a:t>
            </a:r>
            <a:r>
              <a:rPr lang="en-US" altLang="zh-CN" sz="1400" dirty="0"/>
              <a:t>Sample</a:t>
            </a:r>
            <a:r>
              <a:rPr lang="zh-CN" altLang="en-US" sz="1400" dirty="0"/>
              <a:t>类在方法区内的数据也会被卸载，从而结束</a:t>
            </a:r>
            <a:r>
              <a:rPr lang="en-US" altLang="zh-CN" sz="1400" dirty="0"/>
              <a:t>Sample</a:t>
            </a:r>
            <a:r>
              <a:rPr lang="zh-CN" altLang="en-US" sz="1400" dirty="0"/>
              <a:t>类的生命周期</a:t>
            </a:r>
            <a:r>
              <a:rPr lang="zh-CN" altLang="en-US" sz="1400" dirty="0" smtClean="0"/>
              <a:t>。</a:t>
            </a:r>
            <a:endParaRPr lang="zh-CN" altLang="en-US" sz="1400" dirty="0"/>
          </a:p>
        </p:txBody>
      </p:sp>
      <p:pic>
        <p:nvPicPr>
          <p:cNvPr id="3" name="图片 2"/>
          <p:cNvPicPr>
            <a:picLocks noChangeAspect="1"/>
          </p:cNvPicPr>
          <p:nvPr/>
        </p:nvPicPr>
        <p:blipFill>
          <a:blip r:embed="rId2"/>
          <a:stretch>
            <a:fillRect/>
          </a:stretch>
        </p:blipFill>
        <p:spPr>
          <a:xfrm>
            <a:off x="1529542" y="3396392"/>
            <a:ext cx="5947879" cy="3215069"/>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20160601_PPT-15.png"/>
          <p:cNvPicPr>
            <a:picLocks noChangeAspect="1"/>
          </p:cNvPicPr>
          <p:nvPr/>
        </p:nvPicPr>
        <p:blipFill>
          <a:blip r:embed="rId1" cstate="email"/>
          <a:stretch>
            <a:fillRect/>
          </a:stretch>
        </p:blipFill>
        <p:spPr>
          <a:xfrm>
            <a:off x="1429" y="0"/>
            <a:ext cx="9142571" cy="6858000"/>
          </a:xfrm>
          <a:prstGeom prst="rect">
            <a:avLst/>
          </a:prstGeom>
        </p:spPr>
      </p:pic>
      <p:pic>
        <p:nvPicPr>
          <p:cNvPr id="5" name="图片 4" descr="20160601_PPT0-15.png"/>
          <p:cNvPicPr>
            <a:picLocks noChangeAspect="1"/>
          </p:cNvPicPr>
          <p:nvPr/>
        </p:nvPicPr>
        <p:blipFill>
          <a:blip r:embed="rId2" cstate="email"/>
          <a:stretch>
            <a:fillRect/>
          </a:stretch>
        </p:blipFill>
        <p:spPr>
          <a:xfrm>
            <a:off x="1429" y="0"/>
            <a:ext cx="9142571" cy="685800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email"/>
          <a:stretch>
            <a:fillRect/>
          </a:stretch>
        </p:blipFill>
        <p:spPr>
          <a:xfrm>
            <a:off x="1429" y="152400"/>
            <a:ext cx="9142571" cy="6858000"/>
          </a:xfrm>
          <a:prstGeom prst="rect">
            <a:avLst/>
          </a:prstGeom>
        </p:spPr>
      </p:pic>
      <p:sp>
        <p:nvSpPr>
          <p:cNvPr id="9" name="灯片编号占位符 4"/>
          <p:cNvSpPr>
            <a:spLocks noGrp="1"/>
          </p:cNvSpPr>
          <p:nvPr>
            <p:ph type="sldNum" sz="quarter" idx="12"/>
          </p:nvPr>
        </p:nvSpPr>
        <p:spPr>
          <a:xfrm>
            <a:off x="6254496" y="6474143"/>
            <a:ext cx="2133600" cy="274637"/>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D2E1935-6D2C-DD48-BAD0-791E8DF0B1A4}" type="slidenum">
              <a:rPr lang="zh-CN" altLang="en-US">
                <a:solidFill>
                  <a:srgbClr val="898989"/>
                </a:solidFill>
                <a:ea typeface="微软雅黑" panose="020B0503020204020204" charset="-122"/>
              </a:rPr>
            </a:fld>
            <a:endParaRPr lang="zh-CN" altLang="en-US" dirty="0">
              <a:solidFill>
                <a:srgbClr val="898989"/>
              </a:solidFill>
              <a:ea typeface="微软雅黑" panose="020B0503020204020204" charset="-122"/>
            </a:endParaRPr>
          </a:p>
        </p:txBody>
      </p:sp>
      <p:sp>
        <p:nvSpPr>
          <p:cNvPr id="5" name="Rectangle 2"/>
          <p:cNvSpPr>
            <a:spLocks noChangeArrowheads="1"/>
          </p:cNvSpPr>
          <p:nvPr/>
        </p:nvSpPr>
        <p:spPr bwMode="auto">
          <a:xfrm>
            <a:off x="221747" y="0"/>
            <a:ext cx="3602032" cy="823217"/>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33308" rIns="0" bIns="133308"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3600" b="0" i="0" u="none" strike="noStrike" cap="none" normalizeH="0" baseline="0" dirty="0" smtClean="0">
                <a:ln>
                  <a:noFill/>
                </a:ln>
                <a:solidFill>
                  <a:srgbClr val="333333"/>
                </a:solidFill>
                <a:effectLst/>
                <a:latin typeface="Arial Unicode MS" panose="020B0604020202020204" charset="-122"/>
                <a:ea typeface="var(--monospace)"/>
              </a:rPr>
              <a:t>扩展</a:t>
            </a:r>
            <a:endParaRPr kumimoji="0" lang="en-US" altLang="zh-CN" sz="3600" b="0" i="0" u="none" strike="noStrike" cap="none" normalizeH="0" baseline="0" dirty="0" smtClean="0">
              <a:ln>
                <a:noFill/>
              </a:ln>
              <a:solidFill>
                <a:srgbClr val="333333"/>
              </a:solidFill>
              <a:effectLst/>
              <a:latin typeface="Arial Unicode MS" panose="020B0604020202020204" charset="-122"/>
              <a:ea typeface="var(--monospace)"/>
            </a:endParaRPr>
          </a:p>
        </p:txBody>
      </p:sp>
      <p:pic>
        <p:nvPicPr>
          <p:cNvPr id="6" name="图片 5"/>
          <p:cNvPicPr>
            <a:picLocks noChangeAspect="1"/>
          </p:cNvPicPr>
          <p:nvPr/>
        </p:nvPicPr>
        <p:blipFill>
          <a:blip r:embed="rId2"/>
          <a:stretch>
            <a:fillRect/>
          </a:stretch>
        </p:blipFill>
        <p:spPr>
          <a:xfrm>
            <a:off x="1349867" y="1267114"/>
            <a:ext cx="5971429" cy="4628571"/>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email"/>
          <a:stretch>
            <a:fillRect/>
          </a:stretch>
        </p:blipFill>
        <p:spPr>
          <a:xfrm>
            <a:off x="1429" y="152400"/>
            <a:ext cx="9142571" cy="6858000"/>
          </a:xfrm>
          <a:prstGeom prst="rect">
            <a:avLst/>
          </a:prstGeom>
        </p:spPr>
      </p:pic>
      <p:sp>
        <p:nvSpPr>
          <p:cNvPr id="9" name="灯片编号占位符 4"/>
          <p:cNvSpPr>
            <a:spLocks noGrp="1"/>
          </p:cNvSpPr>
          <p:nvPr>
            <p:ph type="sldNum" sz="quarter" idx="12"/>
          </p:nvPr>
        </p:nvSpPr>
        <p:spPr>
          <a:xfrm>
            <a:off x="6254496" y="6474143"/>
            <a:ext cx="2133600" cy="274637"/>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D2E1935-6D2C-DD48-BAD0-791E8DF0B1A4}" type="slidenum">
              <a:rPr lang="zh-CN" altLang="en-US">
                <a:solidFill>
                  <a:srgbClr val="898989"/>
                </a:solidFill>
                <a:ea typeface="微软雅黑" panose="020B0503020204020204" charset="-122"/>
              </a:rPr>
            </a:fld>
            <a:endParaRPr lang="zh-CN" altLang="en-US" dirty="0">
              <a:solidFill>
                <a:srgbClr val="898989"/>
              </a:solidFill>
              <a:ea typeface="微软雅黑" panose="020B0503020204020204" charset="-122"/>
            </a:endParaRPr>
          </a:p>
        </p:txBody>
      </p:sp>
      <p:sp>
        <p:nvSpPr>
          <p:cNvPr id="5" name="Rectangle 2"/>
          <p:cNvSpPr>
            <a:spLocks noChangeArrowheads="1"/>
          </p:cNvSpPr>
          <p:nvPr/>
        </p:nvSpPr>
        <p:spPr bwMode="auto">
          <a:xfrm>
            <a:off x="221747" y="0"/>
            <a:ext cx="3602032" cy="823217"/>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33308" rIns="0" bIns="133308"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3600" b="0" i="0" u="none" strike="noStrike" cap="none" normalizeH="0" baseline="0" dirty="0" smtClean="0">
                <a:ln>
                  <a:noFill/>
                </a:ln>
                <a:solidFill>
                  <a:srgbClr val="333333"/>
                </a:solidFill>
                <a:effectLst/>
                <a:latin typeface="Arial Unicode MS" panose="020B0604020202020204" charset="-122"/>
                <a:ea typeface="var(--monospace)"/>
              </a:rPr>
              <a:t>扩展</a:t>
            </a:r>
            <a:endParaRPr kumimoji="0" lang="en-US" altLang="zh-CN" sz="3600" b="0" i="0" u="none" strike="noStrike" cap="none" normalizeH="0" baseline="0" dirty="0" smtClean="0">
              <a:ln>
                <a:noFill/>
              </a:ln>
              <a:solidFill>
                <a:srgbClr val="333333"/>
              </a:solidFill>
              <a:effectLst/>
              <a:latin typeface="Arial Unicode MS" panose="020B0604020202020204" charset="-122"/>
              <a:ea typeface="var(--monospace)"/>
            </a:endParaRPr>
          </a:p>
        </p:txBody>
      </p:sp>
      <p:sp>
        <p:nvSpPr>
          <p:cNvPr id="3" name="文本框 2"/>
          <p:cNvSpPr txBox="1"/>
          <p:nvPr/>
        </p:nvSpPr>
        <p:spPr>
          <a:xfrm>
            <a:off x="221747" y="1294563"/>
            <a:ext cx="8283624" cy="3970318"/>
          </a:xfrm>
          <a:prstGeom prst="rect">
            <a:avLst/>
          </a:prstGeom>
          <a:noFill/>
        </p:spPr>
        <p:txBody>
          <a:bodyPr wrap="square" rtlCol="0">
            <a:spAutoFit/>
          </a:bodyPr>
          <a:lstStyle/>
          <a:p>
            <a:r>
              <a:rPr lang="zh-CN" altLang="en-US" b="1" dirty="0"/>
              <a:t>破坏双亲委派</a:t>
            </a:r>
            <a:r>
              <a:rPr lang="zh-CN" altLang="en-US" b="1" dirty="0" smtClean="0"/>
              <a:t>机制</a:t>
            </a:r>
            <a:endParaRPr lang="en-US" altLang="zh-CN" b="1" dirty="0" smtClean="0"/>
          </a:p>
          <a:p>
            <a:r>
              <a:rPr lang="en-US" altLang="zh-CN" b="1" dirty="0" smtClean="0"/>
              <a:t>1. </a:t>
            </a:r>
            <a:r>
              <a:rPr lang="zh-CN" altLang="en-US" dirty="0" smtClean="0"/>
              <a:t>双亲</a:t>
            </a:r>
            <a:r>
              <a:rPr lang="zh-CN" altLang="en-US" dirty="0"/>
              <a:t>委派模型的第一次</a:t>
            </a:r>
            <a:r>
              <a:rPr lang="en-US" altLang="zh-CN" dirty="0"/>
              <a:t>"</a:t>
            </a:r>
            <a:r>
              <a:rPr lang="zh-CN" altLang="en-US" dirty="0"/>
              <a:t>被破坏</a:t>
            </a:r>
            <a:r>
              <a:rPr lang="en-US" altLang="zh-CN" dirty="0"/>
              <a:t>"</a:t>
            </a:r>
            <a:r>
              <a:rPr lang="zh-CN" altLang="en-US" dirty="0"/>
              <a:t>其实发生在双亲委派模型出现之前</a:t>
            </a:r>
            <a:r>
              <a:rPr lang="en-US" altLang="zh-CN" dirty="0"/>
              <a:t>——</a:t>
            </a:r>
            <a:r>
              <a:rPr lang="zh-CN" altLang="en-US" dirty="0"/>
              <a:t>即 </a:t>
            </a:r>
            <a:r>
              <a:rPr lang="en-US" altLang="zh-CN" dirty="0"/>
              <a:t>JDK 1.2 </a:t>
            </a:r>
            <a:r>
              <a:rPr lang="zh-CN" altLang="en-US" dirty="0"/>
              <a:t>面世以前的</a:t>
            </a:r>
            <a:r>
              <a:rPr lang="en-US" altLang="zh-CN" dirty="0"/>
              <a:t>"</a:t>
            </a:r>
            <a:r>
              <a:rPr lang="zh-CN" altLang="en-US" dirty="0"/>
              <a:t>远古</a:t>
            </a:r>
            <a:r>
              <a:rPr lang="en-US" altLang="zh-CN" dirty="0"/>
              <a:t>"</a:t>
            </a:r>
            <a:r>
              <a:rPr lang="zh-CN" altLang="en-US" dirty="0" smtClean="0"/>
              <a:t>时代</a:t>
            </a:r>
            <a:endParaRPr lang="en-US" altLang="zh-CN" dirty="0" smtClean="0"/>
          </a:p>
          <a:p>
            <a:endParaRPr lang="en-US" altLang="zh-CN" b="1" dirty="0"/>
          </a:p>
          <a:p>
            <a:r>
              <a:rPr lang="en-US" altLang="zh-CN" b="1" dirty="0" smtClean="0"/>
              <a:t>2. </a:t>
            </a:r>
            <a:r>
              <a:rPr lang="zh-CN" altLang="en-US" dirty="0" smtClean="0"/>
              <a:t>线程</a:t>
            </a:r>
            <a:r>
              <a:rPr lang="zh-CN" altLang="en-US" dirty="0"/>
              <a:t>像下文类加载</a:t>
            </a:r>
            <a:r>
              <a:rPr lang="zh-CN" altLang="en-US" dirty="0" smtClean="0"/>
              <a:t>器</a:t>
            </a:r>
            <a:endParaRPr lang="en-US" altLang="zh-CN" dirty="0" smtClean="0"/>
          </a:p>
          <a:p>
            <a:endParaRPr lang="en-US" altLang="zh-CN" b="1" dirty="0"/>
          </a:p>
          <a:p>
            <a:r>
              <a:rPr lang="en-US" altLang="zh-CN" b="1" dirty="0" smtClean="0"/>
              <a:t>3.</a:t>
            </a:r>
            <a:r>
              <a:rPr lang="zh-CN" altLang="en-US" dirty="0"/>
              <a:t>代码热替换</a:t>
            </a:r>
            <a:r>
              <a:rPr lang="en-US" altLang="zh-CN" dirty="0"/>
              <a:t>(Hot Swap)</a:t>
            </a:r>
            <a:r>
              <a:rPr lang="zh-CN" altLang="en-US" dirty="0"/>
              <a:t>、模块热部署</a:t>
            </a:r>
            <a:r>
              <a:rPr lang="en-US" altLang="zh-CN" dirty="0"/>
              <a:t>(Hot Deployment)</a:t>
            </a:r>
            <a:r>
              <a:rPr lang="zh-CN" altLang="en-US" dirty="0"/>
              <a:t>等</a:t>
            </a:r>
            <a:endParaRPr lang="en-US" altLang="zh-CN" dirty="0" smtClean="0"/>
          </a:p>
          <a:p>
            <a:endParaRPr lang="en-US" altLang="zh-CN" b="1" dirty="0"/>
          </a:p>
          <a:p>
            <a:endParaRPr lang="en-US" altLang="zh-CN" b="1" dirty="0" smtClean="0"/>
          </a:p>
          <a:p>
            <a:endParaRPr lang="en-US" altLang="zh-CN" b="1" dirty="0"/>
          </a:p>
          <a:p>
            <a:endParaRPr lang="en-US" altLang="zh-CN" b="1" dirty="0" smtClean="0"/>
          </a:p>
          <a:p>
            <a:endParaRPr lang="zh-CN" altLang="en-US" b="1" dirty="0"/>
          </a:p>
          <a:p>
            <a:endParaRPr lang="en-US" altLang="zh-CN" b="1" dirty="0"/>
          </a:p>
          <a:p>
            <a:endParaRPr lang="zh-CN" altLang="en-US" dirty="0"/>
          </a:p>
        </p:txBody>
      </p:sp>
      <p:pic>
        <p:nvPicPr>
          <p:cNvPr id="4" name="图片 3"/>
          <p:cNvPicPr>
            <a:picLocks noChangeAspect="1"/>
          </p:cNvPicPr>
          <p:nvPr/>
        </p:nvPicPr>
        <p:blipFill>
          <a:blip r:embed="rId2"/>
          <a:stretch>
            <a:fillRect/>
          </a:stretch>
        </p:blipFill>
        <p:spPr>
          <a:xfrm>
            <a:off x="221747" y="3512223"/>
            <a:ext cx="4122059" cy="2961920"/>
          </a:xfrm>
          <a:prstGeom prst="rect">
            <a:avLst/>
          </a:prstGeom>
        </p:spPr>
      </p:pic>
      <p:pic>
        <p:nvPicPr>
          <p:cNvPr id="7" name="图片 6"/>
          <p:cNvPicPr>
            <a:picLocks noChangeAspect="1"/>
          </p:cNvPicPr>
          <p:nvPr/>
        </p:nvPicPr>
        <p:blipFill>
          <a:blip r:embed="rId3"/>
          <a:stretch>
            <a:fillRect/>
          </a:stretch>
        </p:blipFill>
        <p:spPr>
          <a:xfrm>
            <a:off x="4445470" y="3962400"/>
            <a:ext cx="4616970" cy="247891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email"/>
          <a:stretch>
            <a:fillRect/>
          </a:stretch>
        </p:blipFill>
        <p:spPr>
          <a:xfrm>
            <a:off x="1429" y="152400"/>
            <a:ext cx="9142571" cy="6858000"/>
          </a:xfrm>
          <a:prstGeom prst="rect">
            <a:avLst/>
          </a:prstGeom>
        </p:spPr>
      </p:pic>
      <p:sp>
        <p:nvSpPr>
          <p:cNvPr id="9" name="灯片编号占位符 4"/>
          <p:cNvSpPr>
            <a:spLocks noGrp="1"/>
          </p:cNvSpPr>
          <p:nvPr>
            <p:ph type="sldNum" sz="quarter" idx="12"/>
          </p:nvPr>
        </p:nvSpPr>
        <p:spPr>
          <a:xfrm>
            <a:off x="6254496" y="6474143"/>
            <a:ext cx="2133600" cy="274637"/>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D2E1935-6D2C-DD48-BAD0-791E8DF0B1A4}" type="slidenum">
              <a:rPr lang="zh-CN" altLang="en-US">
                <a:solidFill>
                  <a:srgbClr val="898989"/>
                </a:solidFill>
                <a:ea typeface="微软雅黑" panose="020B0503020204020204" charset="-122"/>
              </a:rPr>
            </a:fld>
            <a:endParaRPr lang="zh-CN" altLang="en-US" dirty="0">
              <a:solidFill>
                <a:srgbClr val="898989"/>
              </a:solidFill>
              <a:ea typeface="微软雅黑" panose="020B0503020204020204" charset="-122"/>
            </a:endParaRPr>
          </a:p>
        </p:txBody>
      </p:sp>
      <p:pic>
        <p:nvPicPr>
          <p:cNvPr id="3" name="图片 2"/>
          <p:cNvPicPr>
            <a:picLocks noChangeAspect="1"/>
          </p:cNvPicPr>
          <p:nvPr/>
        </p:nvPicPr>
        <p:blipFill>
          <a:blip r:embed="rId2"/>
          <a:stretch>
            <a:fillRect/>
          </a:stretch>
        </p:blipFill>
        <p:spPr>
          <a:xfrm>
            <a:off x="2069512" y="1215203"/>
            <a:ext cx="5006403" cy="5097704"/>
          </a:xfrm>
          <a:prstGeom prst="rect">
            <a:avLst/>
          </a:prstGeom>
        </p:spPr>
      </p:pic>
      <p:pic>
        <p:nvPicPr>
          <p:cNvPr id="6" name="图片 5"/>
          <p:cNvPicPr>
            <a:picLocks noChangeAspect="1"/>
          </p:cNvPicPr>
          <p:nvPr/>
        </p:nvPicPr>
        <p:blipFill>
          <a:blip r:embed="rId3"/>
          <a:stretch>
            <a:fillRect/>
          </a:stretch>
        </p:blipFill>
        <p:spPr>
          <a:xfrm>
            <a:off x="1505292" y="1215203"/>
            <a:ext cx="6134841" cy="4992596"/>
          </a:xfrm>
          <a:prstGeom prst="rect">
            <a:avLst/>
          </a:prstGeom>
        </p:spPr>
      </p:pic>
      <p:sp>
        <p:nvSpPr>
          <p:cNvPr id="7" name="文本框 6"/>
          <p:cNvSpPr txBox="1"/>
          <p:nvPr/>
        </p:nvSpPr>
        <p:spPr>
          <a:xfrm>
            <a:off x="182880" y="257695"/>
            <a:ext cx="2294313" cy="461665"/>
          </a:xfrm>
          <a:prstGeom prst="rect">
            <a:avLst/>
          </a:prstGeom>
          <a:noFill/>
        </p:spPr>
        <p:txBody>
          <a:bodyPr wrap="square" rtlCol="0">
            <a:spAutoFit/>
          </a:bodyPr>
          <a:lstStyle/>
          <a:p>
            <a:r>
              <a:rPr lang="en-US" altLang="zh-CN" sz="2400" dirty="0" smtClean="0">
                <a:latin typeface="华文中宋" panose="02010600040101010101" pitchFamily="2" charset="-122"/>
                <a:ea typeface="华文中宋" panose="02010600040101010101" pitchFamily="2" charset="-122"/>
              </a:rPr>
              <a:t>Class</a:t>
            </a:r>
            <a:r>
              <a:rPr lang="zh-CN" altLang="en-US" sz="2400" dirty="0" smtClean="0">
                <a:latin typeface="华文中宋" panose="02010600040101010101" pitchFamily="2" charset="-122"/>
                <a:ea typeface="华文中宋" panose="02010600040101010101" pitchFamily="2" charset="-122"/>
              </a:rPr>
              <a:t>文件结构</a:t>
            </a:r>
            <a:endParaRPr lang="zh-CN" altLang="en-US" sz="2400" dirty="0">
              <a:latin typeface="华文中宋" panose="02010600040101010101" pitchFamily="2" charset="-122"/>
              <a:ea typeface="华文中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email"/>
          <a:stretch>
            <a:fillRect/>
          </a:stretch>
        </p:blipFill>
        <p:spPr>
          <a:xfrm>
            <a:off x="1429" y="152400"/>
            <a:ext cx="9142571" cy="6858000"/>
          </a:xfrm>
          <a:prstGeom prst="rect">
            <a:avLst/>
          </a:prstGeom>
        </p:spPr>
      </p:pic>
      <p:sp>
        <p:nvSpPr>
          <p:cNvPr id="9" name="灯片编号占位符 4"/>
          <p:cNvSpPr>
            <a:spLocks noGrp="1"/>
          </p:cNvSpPr>
          <p:nvPr>
            <p:ph type="sldNum" sz="quarter" idx="12"/>
          </p:nvPr>
        </p:nvSpPr>
        <p:spPr>
          <a:xfrm>
            <a:off x="6254496" y="6474143"/>
            <a:ext cx="2133600" cy="274637"/>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D2E1935-6D2C-DD48-BAD0-791E8DF0B1A4}" type="slidenum">
              <a:rPr lang="zh-CN" altLang="en-US">
                <a:solidFill>
                  <a:srgbClr val="898989"/>
                </a:solidFill>
                <a:ea typeface="微软雅黑" panose="020B0503020204020204" charset="-122"/>
              </a:rPr>
            </a:fld>
            <a:endParaRPr lang="zh-CN" altLang="en-US" dirty="0">
              <a:solidFill>
                <a:srgbClr val="898989"/>
              </a:solidFill>
              <a:ea typeface="微软雅黑" panose="020B0503020204020204" charset="-122"/>
            </a:endParaRPr>
          </a:p>
        </p:txBody>
      </p:sp>
      <p:pic>
        <p:nvPicPr>
          <p:cNvPr id="3" name="图片 2"/>
          <p:cNvPicPr>
            <a:picLocks noChangeAspect="1"/>
          </p:cNvPicPr>
          <p:nvPr/>
        </p:nvPicPr>
        <p:blipFill>
          <a:blip r:embed="rId2"/>
          <a:stretch>
            <a:fillRect/>
          </a:stretch>
        </p:blipFill>
        <p:spPr>
          <a:xfrm>
            <a:off x="194113" y="3267635"/>
            <a:ext cx="8818334" cy="3119717"/>
          </a:xfrm>
          <a:prstGeom prst="rect">
            <a:avLst/>
          </a:prstGeom>
        </p:spPr>
      </p:pic>
      <p:pic>
        <p:nvPicPr>
          <p:cNvPr id="6" name="图片 5"/>
          <p:cNvPicPr>
            <a:picLocks noChangeAspect="1"/>
          </p:cNvPicPr>
          <p:nvPr/>
        </p:nvPicPr>
        <p:blipFill>
          <a:blip r:embed="rId3"/>
          <a:stretch>
            <a:fillRect/>
          </a:stretch>
        </p:blipFill>
        <p:spPr>
          <a:xfrm>
            <a:off x="2507672" y="1126530"/>
            <a:ext cx="3152381" cy="1942857"/>
          </a:xfrm>
          <a:prstGeom prst="rect">
            <a:avLst/>
          </a:prstGeom>
        </p:spPr>
      </p:pic>
      <p:sp>
        <p:nvSpPr>
          <p:cNvPr id="7" name="文本框 6"/>
          <p:cNvSpPr txBox="1"/>
          <p:nvPr/>
        </p:nvSpPr>
        <p:spPr>
          <a:xfrm>
            <a:off x="182880" y="257695"/>
            <a:ext cx="2736590" cy="461665"/>
          </a:xfrm>
          <a:prstGeom prst="rect">
            <a:avLst/>
          </a:prstGeom>
          <a:noFill/>
        </p:spPr>
        <p:txBody>
          <a:bodyPr wrap="square" rtlCol="0">
            <a:spAutoFit/>
          </a:bodyPr>
          <a:lstStyle>
            <a:defPPr>
              <a:defRPr lang="zh-CN"/>
            </a:defPPr>
            <a:lvl1pPr>
              <a:defRPr sz="2400">
                <a:latin typeface="华文中宋" panose="02010600040101010101" pitchFamily="2" charset="-122"/>
                <a:ea typeface="华文中宋" panose="02010600040101010101" pitchFamily="2" charset="-122"/>
              </a:defRPr>
            </a:lvl1pPr>
          </a:lstStyle>
          <a:p>
            <a:r>
              <a:rPr lang="en-US" altLang="zh-CN" dirty="0"/>
              <a:t>Class</a:t>
            </a:r>
            <a:r>
              <a:rPr lang="zh-CN" altLang="en-US" dirty="0"/>
              <a:t>字节码文件</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email"/>
          <a:stretch>
            <a:fillRect/>
          </a:stretch>
        </p:blipFill>
        <p:spPr>
          <a:xfrm>
            <a:off x="1429" y="152400"/>
            <a:ext cx="9142571" cy="6858000"/>
          </a:xfrm>
          <a:prstGeom prst="rect">
            <a:avLst/>
          </a:prstGeom>
        </p:spPr>
      </p:pic>
      <p:sp>
        <p:nvSpPr>
          <p:cNvPr id="9" name="灯片编号占位符 4"/>
          <p:cNvSpPr>
            <a:spLocks noGrp="1"/>
          </p:cNvSpPr>
          <p:nvPr>
            <p:ph type="sldNum" sz="quarter" idx="12"/>
          </p:nvPr>
        </p:nvSpPr>
        <p:spPr>
          <a:xfrm>
            <a:off x="6254496" y="6474143"/>
            <a:ext cx="2133600" cy="274637"/>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D2E1935-6D2C-DD48-BAD0-791E8DF0B1A4}" type="slidenum">
              <a:rPr lang="zh-CN" altLang="en-US">
                <a:solidFill>
                  <a:srgbClr val="898989"/>
                </a:solidFill>
                <a:ea typeface="微软雅黑" panose="020B0503020204020204" charset="-122"/>
              </a:rPr>
            </a:fld>
            <a:endParaRPr lang="zh-CN" altLang="en-US" dirty="0">
              <a:solidFill>
                <a:srgbClr val="898989"/>
              </a:solidFill>
              <a:ea typeface="微软雅黑" panose="020B0503020204020204" charset="-122"/>
            </a:endParaRPr>
          </a:p>
        </p:txBody>
      </p:sp>
      <p:pic>
        <p:nvPicPr>
          <p:cNvPr id="4" name="图片 3"/>
          <p:cNvPicPr>
            <a:picLocks noChangeAspect="1"/>
          </p:cNvPicPr>
          <p:nvPr/>
        </p:nvPicPr>
        <p:blipFill>
          <a:blip r:embed="rId2"/>
          <a:stretch>
            <a:fillRect/>
          </a:stretch>
        </p:blipFill>
        <p:spPr>
          <a:xfrm>
            <a:off x="1429" y="1139350"/>
            <a:ext cx="8634956" cy="1403936"/>
          </a:xfrm>
          <a:prstGeom prst="rect">
            <a:avLst/>
          </a:prstGeom>
        </p:spPr>
      </p:pic>
      <p:pic>
        <p:nvPicPr>
          <p:cNvPr id="7" name="图片 6"/>
          <p:cNvPicPr>
            <a:picLocks noChangeAspect="1"/>
          </p:cNvPicPr>
          <p:nvPr/>
        </p:nvPicPr>
        <p:blipFill>
          <a:blip r:embed="rId3"/>
          <a:stretch>
            <a:fillRect/>
          </a:stretch>
        </p:blipFill>
        <p:spPr>
          <a:xfrm>
            <a:off x="885795" y="2754353"/>
            <a:ext cx="6866224" cy="3940468"/>
          </a:xfrm>
          <a:prstGeom prst="rect">
            <a:avLst/>
          </a:prstGeom>
        </p:spPr>
      </p:pic>
      <p:sp>
        <p:nvSpPr>
          <p:cNvPr id="8" name="文本框 7"/>
          <p:cNvSpPr txBox="1"/>
          <p:nvPr/>
        </p:nvSpPr>
        <p:spPr>
          <a:xfrm>
            <a:off x="182880" y="257695"/>
            <a:ext cx="2736590" cy="461665"/>
          </a:xfrm>
          <a:prstGeom prst="rect">
            <a:avLst/>
          </a:prstGeom>
          <a:noFill/>
        </p:spPr>
        <p:txBody>
          <a:bodyPr wrap="square" rtlCol="0">
            <a:spAutoFit/>
          </a:bodyPr>
          <a:lstStyle>
            <a:defPPr>
              <a:defRPr lang="zh-CN"/>
            </a:defPPr>
            <a:lvl1pPr>
              <a:defRPr sz="2400">
                <a:latin typeface="华文中宋" panose="02010600040101010101" pitchFamily="2" charset="-122"/>
                <a:ea typeface="华文中宋" panose="02010600040101010101" pitchFamily="2" charset="-122"/>
              </a:defRPr>
            </a:lvl1pPr>
          </a:lstStyle>
          <a:p>
            <a:r>
              <a:rPr lang="zh-CN" altLang="en-US" dirty="0" smtClean="0"/>
              <a:t>魔数和版本号</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email"/>
          <a:stretch>
            <a:fillRect/>
          </a:stretch>
        </p:blipFill>
        <p:spPr>
          <a:xfrm>
            <a:off x="0" y="-10098"/>
            <a:ext cx="9142571" cy="6858000"/>
          </a:xfrm>
          <a:prstGeom prst="rect">
            <a:avLst/>
          </a:prstGeom>
        </p:spPr>
      </p:pic>
      <p:sp>
        <p:nvSpPr>
          <p:cNvPr id="9" name="灯片编号占位符 4"/>
          <p:cNvSpPr>
            <a:spLocks noGrp="1"/>
          </p:cNvSpPr>
          <p:nvPr>
            <p:ph type="sldNum" sz="quarter" idx="12"/>
          </p:nvPr>
        </p:nvSpPr>
        <p:spPr>
          <a:xfrm>
            <a:off x="6254496" y="6474143"/>
            <a:ext cx="2133600" cy="274637"/>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D2E1935-6D2C-DD48-BAD0-791E8DF0B1A4}" type="slidenum">
              <a:rPr lang="zh-CN" altLang="en-US">
                <a:solidFill>
                  <a:srgbClr val="898989"/>
                </a:solidFill>
                <a:ea typeface="微软雅黑" panose="020B0503020204020204" charset="-122"/>
              </a:rPr>
            </a:fld>
            <a:endParaRPr lang="zh-CN" altLang="en-US" dirty="0">
              <a:solidFill>
                <a:srgbClr val="898989"/>
              </a:solidFill>
              <a:ea typeface="微软雅黑" panose="020B0503020204020204" charset="-122"/>
            </a:endParaRPr>
          </a:p>
        </p:txBody>
      </p:sp>
      <p:pic>
        <p:nvPicPr>
          <p:cNvPr id="7" name="图片 6"/>
          <p:cNvPicPr>
            <a:picLocks noChangeAspect="1"/>
          </p:cNvPicPr>
          <p:nvPr/>
        </p:nvPicPr>
        <p:blipFill>
          <a:blip r:embed="rId2"/>
          <a:stretch>
            <a:fillRect/>
          </a:stretch>
        </p:blipFill>
        <p:spPr>
          <a:xfrm>
            <a:off x="0" y="874610"/>
            <a:ext cx="8955290" cy="2544292"/>
          </a:xfrm>
          <a:prstGeom prst="rect">
            <a:avLst/>
          </a:prstGeom>
        </p:spPr>
      </p:pic>
      <p:pic>
        <p:nvPicPr>
          <p:cNvPr id="8" name="图片 7"/>
          <p:cNvPicPr>
            <a:picLocks noChangeAspect="1"/>
          </p:cNvPicPr>
          <p:nvPr/>
        </p:nvPicPr>
        <p:blipFill>
          <a:blip r:embed="rId3"/>
          <a:stretch>
            <a:fillRect/>
          </a:stretch>
        </p:blipFill>
        <p:spPr>
          <a:xfrm>
            <a:off x="1429" y="3480393"/>
            <a:ext cx="4312728" cy="3135083"/>
          </a:xfrm>
          <a:prstGeom prst="rect">
            <a:avLst/>
          </a:prstGeom>
        </p:spPr>
      </p:pic>
      <p:pic>
        <p:nvPicPr>
          <p:cNvPr id="10" name="图片 9"/>
          <p:cNvPicPr>
            <a:picLocks noChangeAspect="1"/>
          </p:cNvPicPr>
          <p:nvPr/>
        </p:nvPicPr>
        <p:blipFill>
          <a:blip r:embed="rId4"/>
          <a:stretch>
            <a:fillRect/>
          </a:stretch>
        </p:blipFill>
        <p:spPr>
          <a:xfrm>
            <a:off x="4315483" y="4050779"/>
            <a:ext cx="4828517" cy="1423436"/>
          </a:xfrm>
          <a:prstGeom prst="rect">
            <a:avLst/>
          </a:prstGeom>
        </p:spPr>
      </p:pic>
      <p:sp>
        <p:nvSpPr>
          <p:cNvPr id="11" name="文本框 10"/>
          <p:cNvSpPr txBox="1"/>
          <p:nvPr/>
        </p:nvSpPr>
        <p:spPr>
          <a:xfrm>
            <a:off x="182880" y="151367"/>
            <a:ext cx="2736590" cy="461665"/>
          </a:xfrm>
          <a:prstGeom prst="rect">
            <a:avLst/>
          </a:prstGeom>
          <a:noFill/>
        </p:spPr>
        <p:txBody>
          <a:bodyPr wrap="square" rtlCol="0">
            <a:spAutoFit/>
          </a:bodyPr>
          <a:lstStyle>
            <a:defPPr>
              <a:defRPr lang="zh-CN"/>
            </a:defPPr>
            <a:lvl1pPr>
              <a:defRPr sz="2400">
                <a:latin typeface="华文中宋" panose="02010600040101010101" pitchFamily="2" charset="-122"/>
                <a:ea typeface="华文中宋" panose="02010600040101010101" pitchFamily="2" charset="-122"/>
              </a:defRPr>
            </a:lvl1pPr>
          </a:lstStyle>
          <a:p>
            <a:r>
              <a:rPr lang="zh-CN" altLang="en-US" dirty="0" smtClean="0"/>
              <a:t>常量池</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email"/>
          <a:stretch>
            <a:fillRect/>
          </a:stretch>
        </p:blipFill>
        <p:spPr>
          <a:xfrm>
            <a:off x="1429" y="152400"/>
            <a:ext cx="9142571" cy="6858000"/>
          </a:xfrm>
          <a:prstGeom prst="rect">
            <a:avLst/>
          </a:prstGeom>
        </p:spPr>
      </p:pic>
      <p:sp>
        <p:nvSpPr>
          <p:cNvPr id="9" name="灯片编号占位符 4"/>
          <p:cNvSpPr>
            <a:spLocks noGrp="1"/>
          </p:cNvSpPr>
          <p:nvPr>
            <p:ph type="sldNum" sz="quarter" idx="12"/>
          </p:nvPr>
        </p:nvSpPr>
        <p:spPr>
          <a:xfrm>
            <a:off x="6254496" y="6474143"/>
            <a:ext cx="2133600" cy="274637"/>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D2E1935-6D2C-DD48-BAD0-791E8DF0B1A4}" type="slidenum">
              <a:rPr lang="zh-CN" altLang="en-US">
                <a:solidFill>
                  <a:srgbClr val="898989"/>
                </a:solidFill>
                <a:ea typeface="微软雅黑" panose="020B0503020204020204" charset="-122"/>
              </a:rPr>
            </a:fld>
            <a:endParaRPr lang="zh-CN" altLang="en-US" dirty="0">
              <a:solidFill>
                <a:srgbClr val="898989"/>
              </a:solidFill>
              <a:ea typeface="微软雅黑" panose="020B0503020204020204" charset="-122"/>
            </a:endParaRPr>
          </a:p>
        </p:txBody>
      </p:sp>
      <p:sp>
        <p:nvSpPr>
          <p:cNvPr id="4" name="文本框 3"/>
          <p:cNvSpPr txBox="1"/>
          <p:nvPr/>
        </p:nvSpPr>
        <p:spPr>
          <a:xfrm>
            <a:off x="326571" y="1422065"/>
            <a:ext cx="2375971" cy="369332"/>
          </a:xfrm>
          <a:prstGeom prst="rect">
            <a:avLst/>
          </a:prstGeom>
          <a:noFill/>
        </p:spPr>
        <p:txBody>
          <a:bodyPr wrap="none" rtlCol="0">
            <a:spAutoFit/>
          </a:bodyPr>
          <a:lstStyle/>
          <a:p>
            <a:r>
              <a:rPr lang="en-US" altLang="zh-CN" dirty="0" smtClean="0"/>
              <a:t>1. </a:t>
            </a:r>
            <a:r>
              <a:rPr lang="zh-CN" altLang="en-US" dirty="0" smtClean="0"/>
              <a:t>为什么下标从</a:t>
            </a:r>
            <a:r>
              <a:rPr lang="en-US" altLang="zh-CN" dirty="0" smtClean="0"/>
              <a:t>1</a:t>
            </a:r>
            <a:r>
              <a:rPr lang="zh-CN" altLang="en-US" dirty="0" smtClean="0"/>
              <a:t>开始</a:t>
            </a:r>
            <a:endParaRPr lang="zh-CN" altLang="en-US" dirty="0"/>
          </a:p>
        </p:txBody>
      </p:sp>
      <p:sp>
        <p:nvSpPr>
          <p:cNvPr id="6" name="文本框 5"/>
          <p:cNvSpPr txBox="1"/>
          <p:nvPr/>
        </p:nvSpPr>
        <p:spPr>
          <a:xfrm>
            <a:off x="326571" y="1978522"/>
            <a:ext cx="8686993" cy="646331"/>
          </a:xfrm>
          <a:prstGeom prst="rect">
            <a:avLst/>
          </a:prstGeom>
          <a:noFill/>
        </p:spPr>
        <p:txBody>
          <a:bodyPr wrap="none" rtlCol="0">
            <a:spAutoFit/>
          </a:bodyPr>
          <a:lstStyle/>
          <a:p>
            <a:r>
              <a:rPr lang="zh-CN" altLang="en-US" dirty="0" smtClean="0"/>
              <a:t>        常量</a:t>
            </a:r>
            <a:r>
              <a:rPr lang="zh-CN" altLang="en-US" dirty="0"/>
              <a:t>池的索引值的数据在特定情况下需要表达“不引用任何一一个常量池项目</a:t>
            </a:r>
            <a:r>
              <a:rPr lang="zh-CN" altLang="en-US" dirty="0" smtClean="0"/>
              <a:t>”</a:t>
            </a:r>
            <a:endParaRPr lang="en-US" altLang="zh-CN" dirty="0" smtClean="0"/>
          </a:p>
          <a:p>
            <a:r>
              <a:rPr lang="zh-CN" altLang="en-US" dirty="0" smtClean="0"/>
              <a:t>的</a:t>
            </a:r>
            <a:r>
              <a:rPr lang="zh-CN" altLang="en-US" dirty="0"/>
              <a:t>含义</a:t>
            </a:r>
            <a:r>
              <a:rPr lang="zh-CN" altLang="en-US" dirty="0" smtClean="0"/>
              <a:t>，这种</a:t>
            </a:r>
            <a:r>
              <a:rPr lang="zh-CN" altLang="en-US" dirty="0"/>
              <a:t>情况可用索引值</a:t>
            </a:r>
            <a:r>
              <a:rPr lang="en-US" altLang="zh-CN" dirty="0"/>
              <a:t>0</a:t>
            </a:r>
            <a:r>
              <a:rPr lang="zh-CN" altLang="en-US" dirty="0"/>
              <a:t>来表示。</a:t>
            </a:r>
            <a:endParaRPr lang="zh-CN" altLang="en-US" dirty="0"/>
          </a:p>
        </p:txBody>
      </p:sp>
      <p:sp>
        <p:nvSpPr>
          <p:cNvPr id="7" name="矩形 6"/>
          <p:cNvSpPr/>
          <p:nvPr/>
        </p:nvSpPr>
        <p:spPr>
          <a:xfrm>
            <a:off x="326570" y="2908537"/>
            <a:ext cx="2489784" cy="369332"/>
          </a:xfrm>
          <a:prstGeom prst="rect">
            <a:avLst/>
          </a:prstGeom>
        </p:spPr>
        <p:txBody>
          <a:bodyPr wrap="none">
            <a:spAutoFit/>
          </a:bodyPr>
          <a:lstStyle/>
          <a:p>
            <a:r>
              <a:rPr lang="en-US" altLang="zh-CN" dirty="0" smtClean="0"/>
              <a:t>2. </a:t>
            </a:r>
            <a:r>
              <a:rPr lang="zh-CN" altLang="en-US" dirty="0" smtClean="0"/>
              <a:t>符号引用与直接引用</a:t>
            </a:r>
            <a:endParaRPr lang="zh-CN" altLang="en-US" dirty="0"/>
          </a:p>
        </p:txBody>
      </p:sp>
      <p:sp>
        <p:nvSpPr>
          <p:cNvPr id="10" name="文本框 9"/>
          <p:cNvSpPr txBox="1"/>
          <p:nvPr/>
        </p:nvSpPr>
        <p:spPr>
          <a:xfrm>
            <a:off x="458942" y="3400824"/>
            <a:ext cx="7929154" cy="3693319"/>
          </a:xfrm>
          <a:prstGeom prst="rect">
            <a:avLst/>
          </a:prstGeom>
          <a:noFill/>
        </p:spPr>
        <p:txBody>
          <a:bodyPr wrap="square" rtlCol="0">
            <a:spAutoFit/>
          </a:bodyPr>
          <a:lstStyle/>
          <a:p>
            <a:r>
              <a:rPr lang="zh-CN" altLang="en-US" dirty="0"/>
              <a:t>符号引用：符号引用以</a:t>
            </a:r>
            <a:r>
              <a:rPr lang="zh-CN" altLang="en-US" b="1" dirty="0"/>
              <a:t>一组符号</a:t>
            </a:r>
            <a:r>
              <a:rPr lang="zh-CN" altLang="en-US" dirty="0"/>
              <a:t>来描述所引用的目标，符号可以是任何形式的字面量，只要使用时能无歧义地定位到目标即可。</a:t>
            </a:r>
            <a:r>
              <a:rPr lang="zh-CN" altLang="en-US" b="1" dirty="0"/>
              <a:t>符号引用与虚拟机实现的内存布局无关</a:t>
            </a:r>
            <a:r>
              <a:rPr lang="zh-CN" altLang="en-US" dirty="0"/>
              <a:t>，引用的目标并不一定已经加载到内存</a:t>
            </a:r>
            <a:r>
              <a:rPr lang="zh-CN" altLang="en-US" dirty="0" smtClean="0"/>
              <a:t>中。</a:t>
            </a:r>
            <a:endParaRPr lang="en-US" altLang="zh-CN" dirty="0" smtClean="0"/>
          </a:p>
          <a:p>
            <a:endParaRPr lang="en-US" altLang="zh-CN" dirty="0" smtClean="0"/>
          </a:p>
          <a:p>
            <a:endParaRPr lang="en-US" altLang="zh-CN" dirty="0" smtClean="0"/>
          </a:p>
          <a:p>
            <a:endParaRPr lang="zh-CN" altLang="en-US" dirty="0"/>
          </a:p>
          <a:p>
            <a:r>
              <a:rPr lang="zh-CN" altLang="en-US" dirty="0"/>
              <a:t>直接引用：直接引用可以是直接指</a:t>
            </a:r>
            <a:r>
              <a:rPr lang="zh-CN" altLang="en-US" b="1" dirty="0"/>
              <a:t>向目标的指针、相对偏移量或是一个能间接定位到目标的句柄。直接引用是与虚拟机实现的内存布局相关的，</a:t>
            </a:r>
            <a:r>
              <a:rPr lang="zh-CN" altLang="en-US" dirty="0"/>
              <a:t>同一个符号引用在不同虚拟机实例上翻译出来的直接引用一般不会相同。如果有了直接引用，那说明引用的目标必定已经存在于内存之中了</a:t>
            </a:r>
            <a:r>
              <a:rPr lang="zh-CN" altLang="en-US" dirty="0" smtClean="0"/>
              <a:t>。</a:t>
            </a:r>
            <a:endParaRPr lang="en-US" altLang="zh-CN" dirty="0" smtClean="0"/>
          </a:p>
          <a:p>
            <a:endParaRPr lang="en-US" altLang="zh-CN" dirty="0"/>
          </a:p>
          <a:p>
            <a:r>
              <a:rPr lang="zh-CN" altLang="en-US" dirty="0" smtClean="0">
                <a:solidFill>
                  <a:srgbClr val="FF0000"/>
                </a:solidFill>
              </a:rPr>
              <a:t>符号引用解析为直接引用发生在类的解析阶段</a:t>
            </a:r>
            <a:endParaRPr lang="zh-CN" altLang="en-US" dirty="0">
              <a:solidFill>
                <a:srgbClr val="FF0000"/>
              </a:solidFill>
            </a:endParaRPr>
          </a:p>
          <a:p>
            <a:endParaRPr lang="zh-CN" altLang="en-US" dirty="0"/>
          </a:p>
        </p:txBody>
      </p:sp>
      <p:pic>
        <p:nvPicPr>
          <p:cNvPr id="3" name="图片 2"/>
          <p:cNvPicPr>
            <a:picLocks noChangeAspect="1"/>
          </p:cNvPicPr>
          <p:nvPr/>
        </p:nvPicPr>
        <p:blipFill>
          <a:blip r:embed="rId2"/>
          <a:stretch>
            <a:fillRect/>
          </a:stretch>
        </p:blipFill>
        <p:spPr>
          <a:xfrm>
            <a:off x="3346280" y="4248896"/>
            <a:ext cx="2154478" cy="736440"/>
          </a:xfrm>
          <a:prstGeom prst="rect">
            <a:avLst/>
          </a:prstGeom>
        </p:spPr>
      </p:pic>
      <p:sp>
        <p:nvSpPr>
          <p:cNvPr id="11" name="文本框 10"/>
          <p:cNvSpPr txBox="1"/>
          <p:nvPr/>
        </p:nvSpPr>
        <p:spPr>
          <a:xfrm>
            <a:off x="182880" y="276336"/>
            <a:ext cx="2736590" cy="461665"/>
          </a:xfrm>
          <a:prstGeom prst="rect">
            <a:avLst/>
          </a:prstGeom>
          <a:noFill/>
        </p:spPr>
        <p:txBody>
          <a:bodyPr wrap="square" rtlCol="0">
            <a:spAutoFit/>
          </a:bodyPr>
          <a:lstStyle>
            <a:defPPr>
              <a:defRPr lang="zh-CN"/>
            </a:defPPr>
            <a:lvl1pPr>
              <a:defRPr sz="2400">
                <a:latin typeface="华文中宋" panose="02010600040101010101" pitchFamily="2" charset="-122"/>
                <a:ea typeface="华文中宋" panose="02010600040101010101" pitchFamily="2" charset="-122"/>
              </a:defRPr>
            </a:lvl1pPr>
          </a:lstStyle>
          <a:p>
            <a:r>
              <a:rPr lang="zh-CN" altLang="en-US" dirty="0" smtClean="0"/>
              <a:t>常量池</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email"/>
          <a:stretch>
            <a:fillRect/>
          </a:stretch>
        </p:blipFill>
        <p:spPr>
          <a:xfrm>
            <a:off x="1429" y="152400"/>
            <a:ext cx="9142571" cy="6858000"/>
          </a:xfrm>
          <a:prstGeom prst="rect">
            <a:avLst/>
          </a:prstGeom>
        </p:spPr>
      </p:pic>
      <p:sp>
        <p:nvSpPr>
          <p:cNvPr id="9" name="灯片编号占位符 4"/>
          <p:cNvSpPr>
            <a:spLocks noGrp="1"/>
          </p:cNvSpPr>
          <p:nvPr>
            <p:ph type="sldNum" sz="quarter" idx="12"/>
          </p:nvPr>
        </p:nvSpPr>
        <p:spPr>
          <a:xfrm>
            <a:off x="6254496" y="6474143"/>
            <a:ext cx="2133600" cy="274637"/>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D2E1935-6D2C-DD48-BAD0-791E8DF0B1A4}" type="slidenum">
              <a:rPr lang="zh-CN" altLang="en-US">
                <a:solidFill>
                  <a:srgbClr val="898989"/>
                </a:solidFill>
                <a:ea typeface="微软雅黑" panose="020B0503020204020204" charset="-122"/>
              </a:rPr>
            </a:fld>
            <a:endParaRPr lang="zh-CN" altLang="en-US" dirty="0">
              <a:solidFill>
                <a:srgbClr val="898989"/>
              </a:solidFill>
              <a:ea typeface="微软雅黑" panose="020B0503020204020204" charset="-122"/>
            </a:endParaRPr>
          </a:p>
        </p:txBody>
      </p:sp>
      <p:pic>
        <p:nvPicPr>
          <p:cNvPr id="7" name="图片 6"/>
          <p:cNvPicPr>
            <a:picLocks noChangeAspect="1"/>
          </p:cNvPicPr>
          <p:nvPr/>
        </p:nvPicPr>
        <p:blipFill>
          <a:blip r:embed="rId2"/>
          <a:stretch>
            <a:fillRect/>
          </a:stretch>
        </p:blipFill>
        <p:spPr>
          <a:xfrm>
            <a:off x="1652914" y="1035773"/>
            <a:ext cx="4286461" cy="5713007"/>
          </a:xfrm>
          <a:prstGeom prst="rect">
            <a:avLst/>
          </a:prstGeom>
        </p:spPr>
      </p:pic>
      <p:sp>
        <p:nvSpPr>
          <p:cNvPr id="6" name="文本框 5"/>
          <p:cNvSpPr txBox="1"/>
          <p:nvPr/>
        </p:nvSpPr>
        <p:spPr>
          <a:xfrm>
            <a:off x="182880" y="152400"/>
            <a:ext cx="2736590" cy="461665"/>
          </a:xfrm>
          <a:prstGeom prst="rect">
            <a:avLst/>
          </a:prstGeom>
          <a:noFill/>
        </p:spPr>
        <p:txBody>
          <a:bodyPr wrap="square" rtlCol="0">
            <a:spAutoFit/>
          </a:bodyPr>
          <a:lstStyle>
            <a:defPPr>
              <a:defRPr lang="zh-CN"/>
            </a:defPPr>
            <a:lvl1pPr>
              <a:defRPr sz="2400">
                <a:latin typeface="华文中宋" panose="02010600040101010101" pitchFamily="2" charset="-122"/>
                <a:ea typeface="华文中宋" panose="02010600040101010101" pitchFamily="2" charset="-122"/>
              </a:defRPr>
            </a:lvl1pPr>
          </a:lstStyle>
          <a:p>
            <a:r>
              <a:rPr lang="zh-CN" altLang="en-US" dirty="0" smtClean="0"/>
              <a:t>字节码指令</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email"/>
          <a:stretch>
            <a:fillRect/>
          </a:stretch>
        </p:blipFill>
        <p:spPr>
          <a:xfrm>
            <a:off x="1429" y="152400"/>
            <a:ext cx="9142571" cy="6858000"/>
          </a:xfrm>
          <a:prstGeom prst="rect">
            <a:avLst/>
          </a:prstGeom>
        </p:spPr>
      </p:pic>
      <p:sp>
        <p:nvSpPr>
          <p:cNvPr id="9" name="灯片编号占位符 4"/>
          <p:cNvSpPr>
            <a:spLocks noGrp="1"/>
          </p:cNvSpPr>
          <p:nvPr>
            <p:ph type="sldNum" sz="quarter" idx="12"/>
          </p:nvPr>
        </p:nvSpPr>
        <p:spPr>
          <a:xfrm>
            <a:off x="6254496" y="6474143"/>
            <a:ext cx="2133600" cy="274637"/>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D2E1935-6D2C-DD48-BAD0-791E8DF0B1A4}" type="slidenum">
              <a:rPr lang="zh-CN" altLang="en-US">
                <a:solidFill>
                  <a:srgbClr val="898989"/>
                </a:solidFill>
                <a:ea typeface="微软雅黑" panose="020B0503020204020204" charset="-122"/>
              </a:rPr>
            </a:fld>
            <a:endParaRPr lang="zh-CN" altLang="en-US" dirty="0">
              <a:solidFill>
                <a:srgbClr val="898989"/>
              </a:solidFill>
              <a:ea typeface="微软雅黑" panose="020B0503020204020204" charset="-122"/>
            </a:endParaRPr>
          </a:p>
        </p:txBody>
      </p:sp>
      <p:pic>
        <p:nvPicPr>
          <p:cNvPr id="3" name="图片 2"/>
          <p:cNvPicPr>
            <a:picLocks noChangeAspect="1"/>
          </p:cNvPicPr>
          <p:nvPr/>
        </p:nvPicPr>
        <p:blipFill>
          <a:blip r:embed="rId2"/>
          <a:stretch>
            <a:fillRect/>
          </a:stretch>
        </p:blipFill>
        <p:spPr>
          <a:xfrm>
            <a:off x="872859" y="1141428"/>
            <a:ext cx="6742786" cy="3093878"/>
          </a:xfrm>
          <a:prstGeom prst="rect">
            <a:avLst/>
          </a:prstGeom>
        </p:spPr>
      </p:pic>
      <p:sp>
        <p:nvSpPr>
          <p:cNvPr id="6" name="文本框 5"/>
          <p:cNvSpPr txBox="1"/>
          <p:nvPr/>
        </p:nvSpPr>
        <p:spPr>
          <a:xfrm>
            <a:off x="194113" y="4349932"/>
            <a:ext cx="8662504" cy="3693319"/>
          </a:xfrm>
          <a:prstGeom prst="rect">
            <a:avLst/>
          </a:prstGeom>
          <a:noFill/>
        </p:spPr>
        <p:txBody>
          <a:bodyPr wrap="square" rtlCol="0">
            <a:spAutoFit/>
          </a:bodyPr>
          <a:lstStyle/>
          <a:p>
            <a:r>
              <a:rPr lang="zh-CN" altLang="en-US" dirty="0" smtClean="0"/>
              <a:t>局部变量表：</a:t>
            </a:r>
            <a:r>
              <a:rPr lang="zh-CN" altLang="en-US" b="1" dirty="0"/>
              <a:t>主要用于存储方法参数和定义在方法体内的</a:t>
            </a:r>
            <a:r>
              <a:rPr lang="zh-CN" altLang="en-US" b="1" dirty="0" smtClean="0"/>
              <a:t>局部变量</a:t>
            </a:r>
            <a:endParaRPr lang="en-US" altLang="zh-CN" b="1" dirty="0" smtClean="0"/>
          </a:p>
          <a:p>
            <a:endParaRPr lang="en-US" altLang="zh-CN" dirty="0"/>
          </a:p>
          <a:p>
            <a:r>
              <a:rPr lang="zh-CN" altLang="en-US" dirty="0" smtClean="0"/>
              <a:t>操作数栈：</a:t>
            </a:r>
            <a:r>
              <a:rPr lang="zh-CN" altLang="en-US" b="1" dirty="0"/>
              <a:t>主要用于保存计算过程的中间结果，同时作为计算过程中变量临时的</a:t>
            </a:r>
            <a:r>
              <a:rPr lang="zh-CN" altLang="en-US" b="1" dirty="0" smtClean="0"/>
              <a:t>存储空间</a:t>
            </a:r>
            <a:endParaRPr lang="en-US" altLang="zh-CN" b="1" dirty="0" smtClean="0"/>
          </a:p>
          <a:p>
            <a:endParaRPr lang="en-US" altLang="zh-CN" dirty="0"/>
          </a:p>
          <a:p>
            <a:r>
              <a:rPr lang="zh-CN" altLang="en-US" dirty="0" smtClean="0"/>
              <a:t>方法返回地址：</a:t>
            </a:r>
            <a:r>
              <a:rPr lang="zh-CN" altLang="en-US" b="1" dirty="0"/>
              <a:t>调用者的 </a:t>
            </a:r>
            <a:r>
              <a:rPr lang="en-US" altLang="zh-CN" b="1" dirty="0"/>
              <a:t>PC </a:t>
            </a:r>
            <a:r>
              <a:rPr lang="zh-CN" altLang="en-US" b="1" dirty="0"/>
              <a:t>计数器的值作为返回地址，即调用该方法的指令的下一条指令的地址</a:t>
            </a:r>
            <a:endParaRPr lang="en-US" altLang="zh-CN" dirty="0" smtClean="0"/>
          </a:p>
          <a:p>
            <a:endParaRPr lang="en-US" altLang="zh-CN" dirty="0"/>
          </a:p>
          <a:p>
            <a:r>
              <a:rPr lang="zh-CN" altLang="en-US" dirty="0" smtClean="0"/>
              <a:t>动态链接：</a:t>
            </a:r>
            <a:r>
              <a:rPr lang="zh-CN" altLang="en-US" dirty="0"/>
              <a:t>每一个栈帧内部都包含一个指向</a:t>
            </a:r>
            <a:r>
              <a:rPr lang="zh-CN" altLang="en-US" b="1" dirty="0"/>
              <a:t>运行时常量池</a:t>
            </a:r>
            <a:r>
              <a:rPr lang="zh-CN" altLang="en-US" dirty="0"/>
              <a:t>中</a:t>
            </a:r>
            <a:r>
              <a:rPr lang="zh-CN" altLang="en-US" b="1" dirty="0"/>
              <a:t>该栈帧所属方法的引用</a:t>
            </a:r>
            <a:endParaRPr lang="en-US" altLang="zh-CN" b="1" dirty="0"/>
          </a:p>
          <a:p>
            <a:endParaRPr lang="en-US" altLang="zh-CN" dirty="0" smtClean="0"/>
          </a:p>
          <a:p>
            <a:endParaRPr lang="en-US" altLang="zh-CN" dirty="0"/>
          </a:p>
          <a:p>
            <a:endParaRPr lang="en-US" altLang="zh-CN" dirty="0" smtClean="0"/>
          </a:p>
          <a:p>
            <a:endParaRPr lang="zh-CN" altLang="en-US" dirty="0"/>
          </a:p>
        </p:txBody>
      </p:sp>
      <p:sp>
        <p:nvSpPr>
          <p:cNvPr id="7" name="文本框 6"/>
          <p:cNvSpPr txBox="1"/>
          <p:nvPr/>
        </p:nvSpPr>
        <p:spPr>
          <a:xfrm>
            <a:off x="194113" y="185249"/>
            <a:ext cx="2736590" cy="461665"/>
          </a:xfrm>
          <a:prstGeom prst="rect">
            <a:avLst/>
          </a:prstGeom>
          <a:noFill/>
        </p:spPr>
        <p:txBody>
          <a:bodyPr wrap="square" rtlCol="0">
            <a:spAutoFit/>
          </a:bodyPr>
          <a:lstStyle>
            <a:defPPr>
              <a:defRPr lang="zh-CN"/>
            </a:defPPr>
            <a:lvl1pPr>
              <a:defRPr sz="2400">
                <a:latin typeface="华文中宋" panose="02010600040101010101" pitchFamily="2" charset="-122"/>
                <a:ea typeface="华文中宋" panose="02010600040101010101" pitchFamily="2" charset="-122"/>
              </a:defRPr>
            </a:lvl1pPr>
          </a:lstStyle>
          <a:p>
            <a:r>
              <a:rPr lang="zh-CN" altLang="en-US" dirty="0" smtClean="0"/>
              <a:t>虚拟机栈</a:t>
            </a:r>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6635</Words>
  <Application>WPS 演示</Application>
  <PresentationFormat>全屏显示(4:3)</PresentationFormat>
  <Paragraphs>394</Paragraphs>
  <Slides>28</Slides>
  <Notes>17</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28</vt:i4>
      </vt:variant>
    </vt:vector>
  </HeadingPairs>
  <TitlesOfParts>
    <vt:vector size="44" baseType="lpstr">
      <vt:lpstr>Arial</vt:lpstr>
      <vt:lpstr>宋体</vt:lpstr>
      <vt:lpstr>Wingdings</vt:lpstr>
      <vt:lpstr>Arial</vt:lpstr>
      <vt:lpstr>微软雅黑</vt:lpstr>
      <vt:lpstr>YaHei IKEA</vt:lpstr>
      <vt:lpstr>Segoe Print</vt:lpstr>
      <vt:lpstr>黑体</vt:lpstr>
      <vt:lpstr>华文中宋</vt:lpstr>
      <vt:lpstr>Arial Unicode MS</vt:lpstr>
      <vt:lpstr>var(--monospace)</vt:lpstr>
      <vt:lpstr>-apple-system</vt:lpstr>
      <vt:lpstr>Calibri</vt:lpstr>
      <vt:lpstr>等线</vt:lpstr>
      <vt:lpstr>Microsoft YaHei UI;Microsoft YaHei UI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58赶集网</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 本荣</dc:creator>
  <cp:lastModifiedBy>转角遇到爱</cp:lastModifiedBy>
  <cp:revision>569</cp:revision>
  <dcterms:created xsi:type="dcterms:W3CDTF">2016-05-11T01:52:00Z</dcterms:created>
  <dcterms:modified xsi:type="dcterms:W3CDTF">2022-08-29T13:50:09Z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C586C4191CA0490E89A0E91E8BD20E21</vt:lpwstr>
  </property>
  <property fmtid="{D5CDD505-2E9C-101B-9397-08002B2CF9AE}" pid="3" name="KSOProductBuildVer">
    <vt:lpwstr>2052-11.1.0.12313</vt:lpwstr>
  </property>
</Properties>
</file>