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7"/>
  </p:notesMasterIdLst>
  <p:sldIdLst>
    <p:sldId id="279" r:id="rId4"/>
    <p:sldId id="280" r:id="rId5"/>
    <p:sldId id="281" r:id="rId6"/>
    <p:sldId id="282" r:id="rId7"/>
    <p:sldId id="283" r:id="rId8"/>
    <p:sldId id="284" r:id="rId9"/>
    <p:sldId id="286" r:id="rId10"/>
    <p:sldId id="287" r:id="rId11"/>
    <p:sldId id="288" r:id="rId12"/>
    <p:sldId id="289" r:id="rId13"/>
    <p:sldId id="290" r:id="rId14"/>
    <p:sldId id="291" r:id="rId15"/>
    <p:sldId id="292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D41"/>
    <a:srgbClr val="2F7CC0"/>
    <a:srgbClr val="FF6600"/>
    <a:srgbClr val="990000"/>
    <a:srgbClr val="FF3300"/>
    <a:srgbClr val="323232"/>
    <a:srgbClr val="202020"/>
    <a:srgbClr val="CC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09156" y="490390"/>
            <a:ext cx="5973688" cy="707916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2215" y="2291080"/>
            <a:ext cx="9807575" cy="344932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8A5C0-CD29-4FFF-80F6-98B61072EACD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1B7D3-6DA6-4D70-880D-9C512B2710C3}" type="slidenum">
              <a:rPr lang="zh-CN" altLang="en-US"/>
            </a:fld>
            <a:endParaRPr lang="zh-CN" altLang="en-US"/>
          </a:p>
        </p:txBody>
      </p:sp>
      <p:pic>
        <p:nvPicPr>
          <p:cNvPr id="10" name="图片 9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7000" y="130810"/>
            <a:ext cx="768350" cy="76835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895350" y="285115"/>
            <a:ext cx="2105660" cy="46037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sym typeface="时尚中黑简体" pitchFamily="2" charset="-122"/>
              </a:rPr>
              <a:t>Vue </a:t>
            </a:r>
            <a:r>
              <a:rPr lang="zh-CN" altLang="zh-CN" sz="2400" dirty="0">
                <a:solidFill>
                  <a:schemeClr val="bg1"/>
                </a:solidFill>
                <a:sym typeface="时尚中黑简体" pitchFamily="2" charset="-122"/>
              </a:rPr>
              <a:t>技术分享</a:t>
            </a:r>
            <a:endParaRPr lang="zh-CN" altLang="zh-CN" sz="2400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2780" y="1695773"/>
            <a:ext cx="584644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3068960"/>
            <a:ext cx="10972800" cy="305720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608330" indent="0">
              <a:buNone/>
              <a:defRPr>
                <a:solidFill>
                  <a:schemeClr val="bg1"/>
                </a:solidFill>
              </a:defRPr>
            </a:lvl2pPr>
            <a:lvl3pPr marL="1217930" indent="0">
              <a:buNone/>
              <a:defRPr>
                <a:solidFill>
                  <a:schemeClr val="bg1"/>
                </a:solidFill>
              </a:defRPr>
            </a:lvl3pPr>
            <a:lvl4pPr marL="1827530" indent="0">
              <a:buNone/>
              <a:defRPr>
                <a:solidFill>
                  <a:schemeClr val="bg1"/>
                </a:solidFill>
              </a:defRPr>
            </a:lvl4pPr>
            <a:lvl5pPr marL="243713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3DE3C-9DB6-4F8B-B150-3451754F96A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CAC59-9792-46BA-92BD-DC922D5954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8"/>
          <p:cNvGrpSpPr/>
          <p:nvPr/>
        </p:nvGrpSpPr>
        <p:grpSpPr bwMode="auto">
          <a:xfrm flipH="1">
            <a:off x="5519738" y="0"/>
            <a:ext cx="6716712" cy="6858000"/>
            <a:chOff x="0" y="0"/>
            <a:chExt cx="5037993" cy="514350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4572417" cy="5143500"/>
            </a:xfrm>
            <a:prstGeom prst="rect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3994365" y="2067475"/>
              <a:ext cx="1078706" cy="1008551"/>
            </a:xfrm>
            <a:prstGeom prst="triangle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</p:grpSp>
      <p:sp>
        <p:nvSpPr>
          <p:cNvPr id="7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02450" y="5772150"/>
            <a:ext cx="2179638" cy="4556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ym typeface="时尚中黑简体" pitchFamily="2" charset="-122"/>
            </a:endParaRPr>
          </a:p>
        </p:txBody>
      </p:sp>
      <p:sp>
        <p:nvSpPr>
          <p:cNvPr id="9" name="Freeform 24"/>
          <p:cNvSpPr>
            <a:spLocks noEditPoints="1"/>
          </p:cNvSpPr>
          <p:nvPr/>
        </p:nvSpPr>
        <p:spPr bwMode="auto">
          <a:xfrm>
            <a:off x="9396413" y="5764213"/>
            <a:ext cx="2197100" cy="471487"/>
          </a:xfrm>
          <a:custGeom>
            <a:avLst/>
            <a:gdLst>
              <a:gd name="T0" fmla="*/ 2147483646 w 1038"/>
              <a:gd name="T1" fmla="*/ 2147483646 h 223"/>
              <a:gd name="T2" fmla="*/ 0 w 1038"/>
              <a:gd name="T3" fmla="*/ 2147483646 h 223"/>
              <a:gd name="T4" fmla="*/ 0 w 1038"/>
              <a:gd name="T5" fmla="*/ 0 h 223"/>
              <a:gd name="T6" fmla="*/ 2147483646 w 1038"/>
              <a:gd name="T7" fmla="*/ 0 h 223"/>
              <a:gd name="T8" fmla="*/ 2147483646 w 1038"/>
              <a:gd name="T9" fmla="*/ 2147483646 h 223"/>
              <a:gd name="T10" fmla="*/ 2147483646 w 1038"/>
              <a:gd name="T11" fmla="*/ 2147483646 h 223"/>
              <a:gd name="T12" fmla="*/ 2147483646 w 1038"/>
              <a:gd name="T13" fmla="*/ 2147483646 h 223"/>
              <a:gd name="T14" fmla="*/ 2147483646 w 1038"/>
              <a:gd name="T15" fmla="*/ 2147483646 h 223"/>
              <a:gd name="T16" fmla="*/ 2147483646 w 1038"/>
              <a:gd name="T17" fmla="*/ 2147483646 h 223"/>
              <a:gd name="T18" fmla="*/ 2147483646 w 1038"/>
              <a:gd name="T19" fmla="*/ 2147483646 h 2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38" h="223">
                <a:moveTo>
                  <a:pt x="1038" y="223"/>
                </a:moveTo>
                <a:lnTo>
                  <a:pt x="0" y="223"/>
                </a:lnTo>
                <a:lnTo>
                  <a:pt x="0" y="0"/>
                </a:lnTo>
                <a:lnTo>
                  <a:pt x="1038" y="0"/>
                </a:lnTo>
                <a:lnTo>
                  <a:pt x="1038" y="223"/>
                </a:lnTo>
                <a:close/>
                <a:moveTo>
                  <a:pt x="8" y="215"/>
                </a:moveTo>
                <a:lnTo>
                  <a:pt x="1031" y="215"/>
                </a:lnTo>
                <a:lnTo>
                  <a:pt x="1031" y="8"/>
                </a:lnTo>
                <a:lnTo>
                  <a:pt x="8" y="8"/>
                </a:lnTo>
                <a:lnTo>
                  <a:pt x="8" y="2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0056" y="148125"/>
            <a:ext cx="5256584" cy="616579"/>
          </a:xfrm>
        </p:spPr>
        <p:txBody>
          <a:bodyPr anchor="t"/>
          <a:lstStyle>
            <a:lvl1pPr algn="r">
              <a:defRPr sz="3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5000" y="3354915"/>
            <a:ext cx="4885268" cy="2865969"/>
          </a:xfrm>
        </p:spPr>
        <p:txBody>
          <a:bodyPr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DEF01-4C82-4D18-A26E-519699E17DCE}" type="datetimeFigureOut">
              <a:rPr lang="zh-CN" altLang="en-US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B6FC7-EE7B-496E-89A6-3A1574923D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0772" y="1623766"/>
            <a:ext cx="5990456" cy="1143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996952"/>
            <a:ext cx="5384800" cy="3129212"/>
          </a:xfrm>
        </p:spPr>
        <p:txBody>
          <a:bodyPr/>
          <a:lstStyle>
            <a:lvl1pPr marL="0" indent="0">
              <a:buNone/>
              <a:defRPr sz="2400"/>
            </a:lvl1pPr>
            <a:lvl2pPr marL="608330" indent="0">
              <a:buNone/>
              <a:defRPr sz="2000"/>
            </a:lvl2pPr>
            <a:lvl3pPr marL="1217930" indent="0">
              <a:buNone/>
              <a:defRPr sz="1800"/>
            </a:lvl3pPr>
            <a:lvl4pPr marL="1827530" indent="0">
              <a:buNone/>
              <a:defRPr sz="1800"/>
            </a:lvl4pPr>
            <a:lvl5pPr marL="2437130" indent="0">
              <a:buNone/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996952"/>
            <a:ext cx="5384800" cy="3129212"/>
          </a:xfrm>
        </p:spPr>
        <p:txBody>
          <a:bodyPr/>
          <a:lstStyle>
            <a:lvl1pPr marL="0" indent="0">
              <a:buNone/>
              <a:defRPr sz="2800"/>
            </a:lvl1pPr>
            <a:lvl2pPr marL="608330" indent="0">
              <a:buNone/>
              <a:defRPr sz="2000"/>
            </a:lvl2pPr>
            <a:lvl3pPr marL="1217930" indent="0">
              <a:buNone/>
              <a:defRPr sz="1800"/>
            </a:lvl3pPr>
            <a:lvl4pPr marL="1827530" indent="0">
              <a:buNone/>
              <a:defRPr sz="1800"/>
            </a:lvl4pPr>
            <a:lvl5pPr marL="2437130" indent="0">
              <a:buNone/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5FD78-9091-4748-99E9-F71CE2D3278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AEB01-2F97-4BF1-9F92-53F4A7B39F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3AC9E-02DC-46C3-88A1-3BC9C990866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2E005-F056-4E04-B2D7-D6C37A10C2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97288" y="4248150"/>
            <a:ext cx="2181225" cy="455613"/>
          </a:xfrm>
          <a:prstGeom prst="rect">
            <a:avLst/>
          </a:prstGeom>
          <a:solidFill>
            <a:srgbClr val="EF6A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9" name="Freeform 24"/>
          <p:cNvSpPr>
            <a:spLocks noEditPoints="1"/>
          </p:cNvSpPr>
          <p:nvPr/>
        </p:nvSpPr>
        <p:spPr bwMode="auto">
          <a:xfrm>
            <a:off x="6191250" y="4240213"/>
            <a:ext cx="2197100" cy="471487"/>
          </a:xfrm>
          <a:custGeom>
            <a:avLst/>
            <a:gdLst>
              <a:gd name="T0" fmla="*/ 2147483646 w 1038"/>
              <a:gd name="T1" fmla="*/ 2147483646 h 223"/>
              <a:gd name="T2" fmla="*/ 0 w 1038"/>
              <a:gd name="T3" fmla="*/ 2147483646 h 223"/>
              <a:gd name="T4" fmla="*/ 0 w 1038"/>
              <a:gd name="T5" fmla="*/ 0 h 223"/>
              <a:gd name="T6" fmla="*/ 2147483646 w 1038"/>
              <a:gd name="T7" fmla="*/ 0 h 223"/>
              <a:gd name="T8" fmla="*/ 2147483646 w 1038"/>
              <a:gd name="T9" fmla="*/ 2147483646 h 223"/>
              <a:gd name="T10" fmla="*/ 2147483646 w 1038"/>
              <a:gd name="T11" fmla="*/ 2147483646 h 223"/>
              <a:gd name="T12" fmla="*/ 2147483646 w 1038"/>
              <a:gd name="T13" fmla="*/ 2147483646 h 223"/>
              <a:gd name="T14" fmla="*/ 2147483646 w 1038"/>
              <a:gd name="T15" fmla="*/ 2147483646 h 223"/>
              <a:gd name="T16" fmla="*/ 2147483646 w 1038"/>
              <a:gd name="T17" fmla="*/ 2147483646 h 223"/>
              <a:gd name="T18" fmla="*/ 2147483646 w 1038"/>
              <a:gd name="T19" fmla="*/ 2147483646 h 2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38" h="223">
                <a:moveTo>
                  <a:pt x="1038" y="223"/>
                </a:moveTo>
                <a:lnTo>
                  <a:pt x="0" y="223"/>
                </a:lnTo>
                <a:lnTo>
                  <a:pt x="0" y="0"/>
                </a:lnTo>
                <a:lnTo>
                  <a:pt x="1038" y="0"/>
                </a:lnTo>
                <a:lnTo>
                  <a:pt x="1038" y="223"/>
                </a:lnTo>
                <a:close/>
                <a:moveTo>
                  <a:pt x="8" y="215"/>
                </a:moveTo>
                <a:lnTo>
                  <a:pt x="1031" y="215"/>
                </a:lnTo>
                <a:lnTo>
                  <a:pt x="1031" y="8"/>
                </a:lnTo>
                <a:lnTo>
                  <a:pt x="8" y="8"/>
                </a:lnTo>
                <a:lnTo>
                  <a:pt x="8" y="2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05175" y="1916832"/>
            <a:ext cx="5581651" cy="792088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2513732" y="2852936"/>
            <a:ext cx="7164537" cy="1386748"/>
          </a:xfrm>
        </p:spPr>
        <p:txBody>
          <a:bodyPr/>
          <a:lstStyle>
            <a:lvl1pPr marL="0" indent="0" algn="ctr">
              <a:buNone/>
              <a:defRPr sz="18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1" name="内容占位符 9"/>
          <p:cNvSpPr>
            <a:spLocks noGrp="1"/>
          </p:cNvSpPr>
          <p:nvPr>
            <p:ph sz="quarter" idx="14" hasCustomPrompt="1"/>
          </p:nvPr>
        </p:nvSpPr>
        <p:spPr>
          <a:xfrm>
            <a:off x="6528048" y="-22022"/>
            <a:ext cx="5591944" cy="714074"/>
          </a:xfrm>
        </p:spPr>
        <p:txBody>
          <a:bodyPr anchor="b"/>
          <a:lstStyle>
            <a:lvl1pPr marL="0" indent="0" algn="ctr">
              <a:buNone/>
              <a:defRPr sz="36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2" name="内容占位符 9"/>
          <p:cNvSpPr>
            <a:spLocks noGrp="1"/>
          </p:cNvSpPr>
          <p:nvPr>
            <p:ph sz="quarter" idx="15"/>
          </p:nvPr>
        </p:nvSpPr>
        <p:spPr>
          <a:xfrm>
            <a:off x="6528048" y="713218"/>
            <a:ext cx="5591944" cy="1182448"/>
          </a:xfrm>
        </p:spPr>
        <p:txBody>
          <a:bodyPr/>
          <a:lstStyle>
            <a:lvl1pPr marL="0" indent="0" algn="ctr">
              <a:buNone/>
              <a:defRPr sz="18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3" name="内容占位符 9"/>
          <p:cNvSpPr>
            <a:spLocks noGrp="1"/>
          </p:cNvSpPr>
          <p:nvPr>
            <p:ph sz="quarter" idx="16" hasCustomPrompt="1"/>
          </p:nvPr>
        </p:nvSpPr>
        <p:spPr>
          <a:xfrm>
            <a:off x="3619460" y="4261043"/>
            <a:ext cx="2336881" cy="442192"/>
          </a:xfrm>
        </p:spPr>
        <p:txBody>
          <a:bodyPr/>
          <a:lstStyle>
            <a:lvl1pPr marL="0" indent="0" algn="ctr">
              <a:buNone/>
              <a:defRPr sz="20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4" name="内容占位符 9"/>
          <p:cNvSpPr>
            <a:spLocks noGrp="1"/>
          </p:cNvSpPr>
          <p:nvPr>
            <p:ph sz="quarter" idx="17" hasCustomPrompt="1"/>
          </p:nvPr>
        </p:nvSpPr>
        <p:spPr>
          <a:xfrm>
            <a:off x="6121360" y="4261043"/>
            <a:ext cx="2336881" cy="442192"/>
          </a:xfrm>
        </p:spPr>
        <p:txBody>
          <a:bodyPr/>
          <a:lstStyle>
            <a:lvl1pPr marL="0" indent="0" algn="ctr">
              <a:buNone/>
              <a:defRPr sz="20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94E7A-C5DF-4B23-9458-5B6A6CE2DFB9}" type="datetimeFigureOut">
              <a:rPr lang="zh-CN" altLang="en-US"/>
            </a:fld>
            <a:endParaRPr lang="zh-CN" altLang="en-US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D2E59-0291-499B-8549-280B542352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77108-85AB-40C4-AE8C-B928AC191A50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E3DDD-4042-465E-8375-B61E540BBB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D72DC-B896-44E2-9BAB-3731CCA1ABC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0CAE3-BABE-4ABC-B8F6-97710C2FF6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9600" y="1700808"/>
            <a:ext cx="10972800" cy="4536480"/>
          </a:xfrm>
        </p:spPr>
        <p:txBody>
          <a:bodyPr/>
          <a:lstStyle>
            <a:lvl1pPr marL="0" indent="0">
              <a:buNone/>
              <a:defRPr/>
            </a:lvl1pPr>
            <a:lvl2pPr marL="608330" indent="0">
              <a:buNone/>
              <a:defRPr/>
            </a:lvl2pPr>
            <a:lvl3pPr marL="1217930" indent="0">
              <a:buNone/>
              <a:defRPr/>
            </a:lvl3pPr>
            <a:lvl4pPr marL="1827530" indent="0">
              <a:buNone/>
              <a:defRPr/>
            </a:lvl4pPr>
            <a:lvl5pPr marL="2437130" indent="0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E3A42-E522-43CC-8D41-0C35F11C057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BF527-C390-4353-BB30-ECD02D7C5E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B002B3-378F-4B33-84B8-2438EEEBF8F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D34FEA6-D0FE-40E0-AC39-F76B42FD4EDC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9pPr>
    </p:titleStyle>
    <p:bodyStyle>
      <a:lvl1pPr marL="571500" indent="-571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1179830" indent="-571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6751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22847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8943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5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6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9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3215" y="2356485"/>
            <a:ext cx="7245350" cy="1869440"/>
          </a:xfrm>
        </p:spPr>
        <p:txBody>
          <a:bodyPr/>
          <a:p>
            <a:pPr algn="ctr">
              <a:lnSpc>
                <a:spcPct val="100000"/>
              </a:lnSpc>
            </a:pPr>
            <a:r>
              <a:rPr lang="en-US" sz="6000">
                <a:latin typeface="Arial" panose="020B0604020202020204" pitchFamily="34" charset="0"/>
                <a:sym typeface="+mn-ea"/>
              </a:rPr>
              <a:t>Node.js</a:t>
            </a:r>
            <a:endParaRPr lang="en-US" altLang="en-US" sz="6000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35000" y="965835"/>
            <a:ext cx="2773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</a:rPr>
              <a:t>File Modules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5000" y="3377565"/>
            <a:ext cx="4170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</a:rPr>
              <a:t>Folders as Modules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5000" y="2051050"/>
            <a:ext cx="61696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</a:rPr>
              <a:t>extensions: .js, .json, and finally .node</a:t>
            </a:r>
            <a:endParaRPr lang="en-US" altLang="zh-CN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220" y="4371340"/>
            <a:ext cx="3333115" cy="22955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3045" y="1166495"/>
            <a:ext cx="5047615" cy="56286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06570" y="158115"/>
            <a:ext cx="2578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package.json</a:t>
            </a:r>
            <a:endParaRPr lang="en-US" altLang="zh-CN" sz="320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20" y="1861820"/>
            <a:ext cx="5266690" cy="42379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35000" y="323850"/>
            <a:ext cx="4373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</a:rPr>
              <a:t>The module wrapper</a:t>
            </a:r>
            <a:endParaRPr lang="en-US" altLang="zh-CN" sz="360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0" y="2940685"/>
            <a:ext cx="8152130" cy="1514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5000" y="1979295"/>
            <a:ext cx="11072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Before a module's code is executed, Node.js will wrap it with a function wrapper that looks like the following: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35000" y="323850"/>
            <a:ext cx="4373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</a:rPr>
              <a:t>The module wrapper</a:t>
            </a:r>
            <a:endParaRPr lang="en-US" altLang="zh-CN" sz="360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0" y="2940685"/>
            <a:ext cx="8152130" cy="1514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5000" y="1979295"/>
            <a:ext cx="11072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Before a module's code is executed, Node.js will wrap it with a function wrapper that looks like the following: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065" y="2081530"/>
            <a:ext cx="11406505" cy="1869440"/>
          </a:xfrm>
        </p:spPr>
        <p:txBody>
          <a:bodyPr/>
          <a:p>
            <a:pPr algn="ctr">
              <a:lnSpc>
                <a:spcPct val="100000"/>
              </a:lnSpc>
            </a:pPr>
            <a:r>
              <a:rPr lang="en-US" sz="6000">
                <a:latin typeface="Arial" panose="020B0604020202020204" pitchFamily="34" charset="0"/>
                <a:sym typeface="+mn-ea"/>
              </a:rPr>
              <a:t>Blocking </a:t>
            </a:r>
            <a:br>
              <a:rPr lang="en-US" sz="6000">
                <a:latin typeface="Arial" panose="020B0604020202020204" pitchFamily="34" charset="0"/>
                <a:sym typeface="+mn-ea"/>
              </a:rPr>
            </a:br>
            <a:r>
              <a:rPr lang="en-US" sz="6000">
                <a:latin typeface="Arial" panose="020B0604020202020204" pitchFamily="34" charset="0"/>
                <a:sym typeface="+mn-ea"/>
              </a:rPr>
              <a:t>vs </a:t>
            </a:r>
            <a:br>
              <a:rPr lang="en-US" sz="6000">
                <a:latin typeface="Arial" panose="020B0604020202020204" pitchFamily="34" charset="0"/>
                <a:sym typeface="+mn-ea"/>
              </a:rPr>
            </a:br>
            <a:r>
              <a:rPr lang="en-US" sz="6000">
                <a:latin typeface="Arial" panose="020B0604020202020204" pitchFamily="34" charset="0"/>
                <a:sym typeface="+mn-ea"/>
              </a:rPr>
              <a:t>Non-Blocking</a:t>
            </a:r>
            <a:endParaRPr lang="en-US" altLang="en-US" sz="6000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260" y="719455"/>
            <a:ext cx="10571480" cy="54190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260" y="719455"/>
            <a:ext cx="10571480" cy="54190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2090" y="240030"/>
            <a:ext cx="1106043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Let's expand our example a little bit:</a:t>
            </a:r>
            <a:endParaRPr lang="zh-CN" altLang="en-US" sz="32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055" y="1017905"/>
            <a:ext cx="9523730" cy="1828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2090" y="3429635"/>
            <a:ext cx="1161923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And here is a similar,but not equivalent asynchronus example</a:t>
            </a:r>
            <a:r>
              <a:rPr lang="zh-CN" altLang="en-US" sz="3200">
                <a:solidFill>
                  <a:schemeClr val="bg1"/>
                </a:solidFill>
              </a:rPr>
              <a:t>:</a:t>
            </a:r>
            <a:endParaRPr lang="zh-CN" altLang="en-US" sz="320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55" y="4182745"/>
            <a:ext cx="6781165" cy="2400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2090" y="240030"/>
            <a:ext cx="116782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200">
                <a:solidFill>
                  <a:schemeClr val="bg1"/>
                </a:solidFill>
              </a:rPr>
              <a:t>Concurrency and Throughput</a:t>
            </a:r>
            <a:endParaRPr lang="zh-CN" altLang="en-US" sz="320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76910" y="2356485"/>
            <a:ext cx="2475230" cy="422275"/>
            <a:chOff x="1066" y="2856"/>
            <a:chExt cx="3898" cy="665"/>
          </a:xfrm>
        </p:grpSpPr>
        <p:sp>
          <p:nvSpPr>
            <p:cNvPr id="4" name="圆角矩形 3"/>
            <p:cNvSpPr/>
            <p:nvPr/>
          </p:nvSpPr>
          <p:spPr>
            <a:xfrm>
              <a:off x="1066" y="2856"/>
              <a:ext cx="3898" cy="66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429" y="2941"/>
              <a:ext cx="11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50ms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181350" y="2356485"/>
            <a:ext cx="3702050" cy="422275"/>
            <a:chOff x="1066" y="2856"/>
            <a:chExt cx="3898" cy="665"/>
          </a:xfrm>
        </p:grpSpPr>
        <p:sp>
          <p:nvSpPr>
            <p:cNvPr id="12" name="圆角矩形 11"/>
            <p:cNvSpPr/>
            <p:nvPr/>
          </p:nvSpPr>
          <p:spPr>
            <a:xfrm>
              <a:off x="1066" y="2856"/>
              <a:ext cx="3898" cy="66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429" y="2941"/>
              <a:ext cx="11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80ms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77545" y="4317365"/>
            <a:ext cx="2475230" cy="422275"/>
            <a:chOff x="1066" y="2856"/>
            <a:chExt cx="3898" cy="665"/>
          </a:xfrm>
        </p:grpSpPr>
        <p:sp>
          <p:nvSpPr>
            <p:cNvPr id="15" name="圆角矩形 14"/>
            <p:cNvSpPr/>
            <p:nvPr/>
          </p:nvSpPr>
          <p:spPr>
            <a:xfrm>
              <a:off x="1066" y="2856"/>
              <a:ext cx="3898" cy="66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429" y="2941"/>
              <a:ext cx="11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50ms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77545" y="4935855"/>
            <a:ext cx="3702050" cy="422275"/>
            <a:chOff x="1066" y="2856"/>
            <a:chExt cx="3898" cy="665"/>
          </a:xfrm>
        </p:grpSpPr>
        <p:sp>
          <p:nvSpPr>
            <p:cNvPr id="18" name="圆角矩形 17"/>
            <p:cNvSpPr/>
            <p:nvPr/>
          </p:nvSpPr>
          <p:spPr>
            <a:xfrm>
              <a:off x="1066" y="2856"/>
              <a:ext cx="3898" cy="66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29" y="2941"/>
              <a:ext cx="11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80ms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927850" y="2354580"/>
            <a:ext cx="2475230" cy="422275"/>
            <a:chOff x="1066" y="2856"/>
            <a:chExt cx="3898" cy="665"/>
          </a:xfrm>
        </p:grpSpPr>
        <p:sp>
          <p:nvSpPr>
            <p:cNvPr id="22" name="圆角矩形 21"/>
            <p:cNvSpPr/>
            <p:nvPr/>
          </p:nvSpPr>
          <p:spPr>
            <a:xfrm>
              <a:off x="1066" y="2856"/>
              <a:ext cx="3898" cy="66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429" y="2941"/>
              <a:ext cx="11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50ms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76910" y="5552440"/>
            <a:ext cx="2475230" cy="422275"/>
            <a:chOff x="1066" y="2856"/>
            <a:chExt cx="3898" cy="665"/>
          </a:xfrm>
        </p:grpSpPr>
        <p:sp>
          <p:nvSpPr>
            <p:cNvPr id="26" name="圆角矩形 25"/>
            <p:cNvSpPr/>
            <p:nvPr/>
          </p:nvSpPr>
          <p:spPr>
            <a:xfrm>
              <a:off x="1066" y="2856"/>
              <a:ext cx="3898" cy="66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429" y="2941"/>
              <a:ext cx="11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50ms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677545" y="1649730"/>
            <a:ext cx="1301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blocking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77545" y="3729355"/>
            <a:ext cx="19119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non-blocking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2090" y="240030"/>
            <a:ext cx="116782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3200">
                <a:solidFill>
                  <a:schemeClr val="bg1"/>
                </a:solidFill>
              </a:rPr>
              <a:t>Dangers of Mixing Blocking and Non-Blocking Code</a:t>
            </a:r>
            <a:endParaRPr lang="en-US" altLang="zh-CN" sz="320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1665" y="1617345"/>
            <a:ext cx="6371590" cy="330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" y="1620520"/>
            <a:ext cx="5180965" cy="24860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12090" y="5401945"/>
            <a:ext cx="117754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>
                    <a:lumMod val="95000"/>
                  </a:schemeClr>
                </a:solidFill>
              </a:rPr>
              <a:t>The </a:t>
            </a:r>
            <a:r>
              <a:rPr lang="en-US" altLang="zh-CN" sz="2000">
                <a:solidFill>
                  <a:schemeClr val="bg1">
                    <a:lumMod val="95000"/>
                  </a:schemeClr>
                </a:solidFill>
              </a:rPr>
              <a:t>right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</a:rPr>
              <a:t> places a non-blocking call to fs.unlink() within the callback of fs.readFile() which </a:t>
            </a:r>
            <a:r>
              <a:rPr lang="en-US" altLang="zh-CN" sz="2000">
                <a:solidFill>
                  <a:schemeClr val="bg1">
                    <a:lumMod val="95000"/>
                  </a:schemeClr>
                </a:solidFill>
              </a:rPr>
              <a:t>g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</a:rPr>
              <a:t>uarantees the correct order of operations.</a:t>
            </a:r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065" y="2081530"/>
            <a:ext cx="11406505" cy="1869440"/>
          </a:xfrm>
        </p:spPr>
        <p:txBody>
          <a:bodyPr/>
          <a:p>
            <a:pPr algn="ctr">
              <a:lnSpc>
                <a:spcPct val="100000"/>
              </a:lnSpc>
            </a:pPr>
            <a:r>
              <a:rPr lang="en-US" sz="6000">
                <a:latin typeface="Arial" panose="020B0604020202020204" pitchFamily="34" charset="0"/>
                <a:sym typeface="+mn-ea"/>
              </a:rPr>
              <a:t>Modules</a:t>
            </a:r>
            <a:endParaRPr lang="en-US" altLang="en-US" sz="6000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735" y="2087245"/>
            <a:ext cx="8371205" cy="1028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" y="4369435"/>
            <a:ext cx="6885940" cy="22193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5735" y="675640"/>
            <a:ext cx="105791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In the Node.js module system, each file is treated as a separate module.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5735" y="3790950"/>
            <a:ext cx="14363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circles.js: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5735" y="1535430"/>
            <a:ext cx="995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foo.js: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820" y="591185"/>
            <a:ext cx="7505065" cy="1390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" y="2627630"/>
            <a:ext cx="8599805" cy="41427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0820" y="106680"/>
            <a:ext cx="9112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bar.js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0820" y="2167255"/>
            <a:ext cx="14198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square.js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1347"/>
</p:tagLst>
</file>

<file path=ppt/tags/tag10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11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12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13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14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15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16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1347"/>
</p:tagLst>
</file>

<file path=ppt/tags/tag3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TEMPLATE_THUMBS_INDEX" val="1、2、4、5、6、8、11、12、13、14、15、16、17、18、19、21、24、29"/>
  <p:tag name="KSO_WM_BEAUTIFY_FLAG" val="#wm#"/>
</p:tagLst>
</file>

<file path=ppt/tags/tag4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5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6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7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8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9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841</Words>
  <Application>WPS 演示</Application>
  <PresentationFormat>宽屏</PresentationFormat>
  <Paragraphs>58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微软雅黑 Light</vt:lpstr>
      <vt:lpstr>微软雅黑</vt:lpstr>
      <vt:lpstr>黑体</vt:lpstr>
      <vt:lpstr>时尚中黑简体</vt:lpstr>
      <vt:lpstr>Arial Unicode MS</vt:lpstr>
      <vt:lpstr>Calibri</vt:lpstr>
      <vt:lpstr>Office 主题</vt:lpstr>
      <vt:lpstr>1_Office 主题</vt:lpstr>
      <vt:lpstr>Node.js</vt:lpstr>
      <vt:lpstr>Blocking  vs  Non-Blocking</vt:lpstr>
      <vt:lpstr>PowerPoint 演示文稿</vt:lpstr>
      <vt:lpstr>PowerPoint 演示文稿</vt:lpstr>
      <vt:lpstr>PowerPoint 演示文稿</vt:lpstr>
      <vt:lpstr>PowerPoint 演示文稿</vt:lpstr>
      <vt:lpstr>Modules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15063335956手机用户</cp:lastModifiedBy>
  <cp:revision>1109</cp:revision>
  <dcterms:created xsi:type="dcterms:W3CDTF">2017-08-03T09:01:00Z</dcterms:created>
  <dcterms:modified xsi:type="dcterms:W3CDTF">2018-06-25T10:27:08Z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