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79" r:id="rId4"/>
    <p:sldId id="285" r:id="rId5"/>
    <p:sldId id="286" r:id="rId6"/>
    <p:sldId id="287" r:id="rId7"/>
    <p:sldId id="288" r:id="rId8"/>
    <p:sldId id="289" r:id="rId9"/>
    <p:sldId id="29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FF8D41"/>
    <a:srgbClr val="2F7CC0"/>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63215" y="2356485"/>
            <a:ext cx="7245350" cy="1869440"/>
          </a:xfrm>
        </p:spPr>
        <p:txBody>
          <a:bodyPr/>
          <a:p>
            <a:pPr algn="ctr">
              <a:lnSpc>
                <a:spcPct val="100000"/>
              </a:lnSpc>
            </a:pPr>
            <a:r>
              <a:rPr lang="en-US" sz="6000">
                <a:latin typeface="Arial" panose="020B0604020202020204" pitchFamily="34" charset="0"/>
                <a:sym typeface="+mn-ea"/>
              </a:rPr>
              <a:t>Program Structure</a:t>
            </a:r>
            <a:endParaRPr lang="en-US" altLang="en-US" sz="6000">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1295" y="179070"/>
            <a:ext cx="11790045" cy="6490970"/>
          </a:xfrm>
        </p:spPr>
        <p:txBody>
          <a:bodyPr/>
          <a:p>
            <a:pPr marL="0" indent="0" algn="l">
              <a:lnSpc>
                <a:spcPct val="100000"/>
              </a:lnSpc>
              <a:buNone/>
            </a:pPr>
            <a:r>
              <a:rPr lang="en-US" altLang="en-US" sz="2800">
                <a:solidFill>
                  <a:schemeClr val="accent6">
                    <a:lumMod val="60000"/>
                    <a:lumOff val="40000"/>
                  </a:schemeClr>
                </a:solidFill>
                <a:latin typeface="Arial" panose="020B0604020202020204" pitchFamily="34" charset="0"/>
                <a:sym typeface="+mn-ea"/>
              </a:rPr>
              <a:t>Variables</a:t>
            </a:r>
            <a:r>
              <a:rPr lang="en-US" altLang="en-US" sz="2800">
                <a:solidFill>
                  <a:schemeClr val="bg1"/>
                </a:solidFill>
                <a:latin typeface="Arial" panose="020B0604020202020204" pitchFamily="34" charset="0"/>
                <a:sym typeface="+mn-ea"/>
              </a:rPr>
              <a:t> store values.</a:t>
            </a:r>
            <a:br>
              <a:rPr lang="en-US" altLang="en-US" sz="2800">
                <a:solidFill>
                  <a:schemeClr val="bg1"/>
                </a:solidFill>
                <a:latin typeface="Arial" panose="020B0604020202020204" pitchFamily="34" charset="0"/>
                <a:sym typeface="+mn-ea"/>
              </a:rPr>
            </a:br>
            <a:br>
              <a:rPr lang="en-US" altLang="en-US" sz="2800">
                <a:solidFill>
                  <a:schemeClr val="bg1"/>
                </a:solidFill>
                <a:latin typeface="Arial" panose="020B0604020202020204" pitchFamily="34" charset="0"/>
                <a:sym typeface="+mn-ea"/>
              </a:rPr>
            </a:br>
            <a:r>
              <a:rPr lang="en-US" altLang="en-US" sz="2800">
                <a:solidFill>
                  <a:schemeClr val="accent6">
                    <a:lumMod val="60000"/>
                    <a:lumOff val="40000"/>
                  </a:schemeClr>
                </a:solidFill>
                <a:latin typeface="Arial" panose="020B0604020202020204" pitchFamily="34" charset="0"/>
                <a:sym typeface="+mn-ea"/>
              </a:rPr>
              <a:t>Simple expressions</a:t>
            </a:r>
            <a:r>
              <a:rPr lang="en-US" altLang="en-US" sz="2800">
                <a:solidFill>
                  <a:schemeClr val="bg1"/>
                </a:solidFill>
                <a:latin typeface="Arial" panose="020B0604020202020204" pitchFamily="34" charset="0"/>
                <a:sym typeface="+mn-ea"/>
              </a:rPr>
              <a:t> are combined into larger ones with operations like addition and subtraction.</a:t>
            </a:r>
            <a:br>
              <a:rPr lang="en-US" altLang="en-US" sz="2800">
                <a:solidFill>
                  <a:schemeClr val="bg1"/>
                </a:solidFill>
                <a:latin typeface="Arial" panose="020B0604020202020204" pitchFamily="34" charset="0"/>
                <a:sym typeface="+mn-ea"/>
              </a:rPr>
            </a:br>
            <a:br>
              <a:rPr lang="en-US" altLang="en-US" sz="2800">
                <a:solidFill>
                  <a:schemeClr val="bg1"/>
                </a:solidFill>
                <a:latin typeface="Arial" panose="020B0604020202020204" pitchFamily="34" charset="0"/>
                <a:sym typeface="+mn-ea"/>
              </a:rPr>
            </a:br>
            <a:r>
              <a:rPr lang="en-US" altLang="en-US" sz="2800">
                <a:solidFill>
                  <a:schemeClr val="accent6">
                    <a:lumMod val="60000"/>
                    <a:lumOff val="40000"/>
                  </a:schemeClr>
                </a:solidFill>
                <a:latin typeface="Arial" panose="020B0604020202020204" pitchFamily="34" charset="0"/>
                <a:sym typeface="+mn-ea"/>
              </a:rPr>
              <a:t>Basic types</a:t>
            </a:r>
            <a:r>
              <a:rPr lang="en-US" altLang="en-US" sz="2800">
                <a:solidFill>
                  <a:schemeClr val="bg1"/>
                </a:solidFill>
                <a:latin typeface="Arial" panose="020B0604020202020204" pitchFamily="34" charset="0"/>
                <a:sym typeface="+mn-ea"/>
              </a:rPr>
              <a:t> are collected into aggregates like arrays and structs.</a:t>
            </a:r>
            <a:br>
              <a:rPr lang="en-US" altLang="en-US" sz="2800">
                <a:solidFill>
                  <a:schemeClr val="bg1"/>
                </a:solidFill>
                <a:latin typeface="Arial" panose="020B0604020202020204" pitchFamily="34" charset="0"/>
                <a:sym typeface="+mn-ea"/>
              </a:rPr>
            </a:br>
            <a:br>
              <a:rPr lang="en-US" altLang="en-US" sz="2800">
                <a:solidFill>
                  <a:schemeClr val="bg1"/>
                </a:solidFill>
                <a:latin typeface="Arial" panose="020B0604020202020204" pitchFamily="34" charset="0"/>
                <a:sym typeface="+mn-ea"/>
              </a:rPr>
            </a:br>
            <a:r>
              <a:rPr lang="en-US" altLang="en-US" sz="2800">
                <a:solidFill>
                  <a:schemeClr val="accent6">
                    <a:lumMod val="60000"/>
                    <a:lumOff val="40000"/>
                  </a:schemeClr>
                </a:solidFill>
                <a:latin typeface="Arial" panose="020B0604020202020204" pitchFamily="34" charset="0"/>
                <a:sym typeface="+mn-ea"/>
              </a:rPr>
              <a:t>Expressions</a:t>
            </a:r>
            <a:r>
              <a:rPr lang="en-US" altLang="en-US" sz="2800">
                <a:solidFill>
                  <a:schemeClr val="bg1"/>
                </a:solidFill>
                <a:latin typeface="Arial" panose="020B0604020202020204" pitchFamily="34" charset="0"/>
                <a:sym typeface="+mn-ea"/>
              </a:rPr>
              <a:t> are used in statements whose execution order is determined by control-flow statements like if and for.  </a:t>
            </a:r>
            <a:br>
              <a:rPr lang="en-US" altLang="en-US" sz="2800">
                <a:solidFill>
                  <a:schemeClr val="bg1"/>
                </a:solidFill>
                <a:latin typeface="Arial" panose="020B0604020202020204" pitchFamily="34" charset="0"/>
                <a:sym typeface="+mn-ea"/>
              </a:rPr>
            </a:br>
            <a:br>
              <a:rPr lang="en-US" altLang="en-US" sz="2800">
                <a:solidFill>
                  <a:schemeClr val="bg1"/>
                </a:solidFill>
                <a:latin typeface="Arial" panose="020B0604020202020204" pitchFamily="34" charset="0"/>
                <a:sym typeface="+mn-ea"/>
              </a:rPr>
            </a:br>
            <a:r>
              <a:rPr lang="en-US" altLang="en-US" sz="2800">
                <a:solidFill>
                  <a:schemeClr val="accent6">
                    <a:lumMod val="60000"/>
                    <a:lumOff val="40000"/>
                  </a:schemeClr>
                </a:solidFill>
                <a:latin typeface="Arial" panose="020B0604020202020204" pitchFamily="34" charset="0"/>
                <a:sym typeface="+mn-ea"/>
              </a:rPr>
              <a:t>Satements</a:t>
            </a:r>
            <a:r>
              <a:rPr lang="en-US" altLang="en-US" sz="2800">
                <a:solidFill>
                  <a:schemeClr val="bg1"/>
                </a:solidFill>
                <a:latin typeface="Arial" panose="020B0604020202020204" pitchFamily="34" charset="0"/>
                <a:sym typeface="+mn-ea"/>
              </a:rPr>
              <a:t> are grouped into functions for isolation and reuse.</a:t>
            </a:r>
            <a:br>
              <a:rPr lang="en-US" altLang="en-US" sz="2800">
                <a:solidFill>
                  <a:schemeClr val="bg1"/>
                </a:solidFill>
                <a:latin typeface="Arial" panose="020B0604020202020204" pitchFamily="34" charset="0"/>
                <a:sym typeface="+mn-ea"/>
              </a:rPr>
            </a:br>
            <a:br>
              <a:rPr lang="en-US" altLang="en-US" sz="2800">
                <a:solidFill>
                  <a:schemeClr val="bg1"/>
                </a:solidFill>
                <a:latin typeface="Arial" panose="020B0604020202020204" pitchFamily="34" charset="0"/>
                <a:sym typeface="+mn-ea"/>
              </a:rPr>
            </a:br>
            <a:r>
              <a:rPr lang="en-US" altLang="en-US" sz="2800">
                <a:solidFill>
                  <a:schemeClr val="accent6">
                    <a:lumMod val="60000"/>
                    <a:lumOff val="40000"/>
                  </a:schemeClr>
                </a:solidFill>
                <a:latin typeface="Arial" panose="020B0604020202020204" pitchFamily="34" charset="0"/>
                <a:sym typeface="+mn-ea"/>
              </a:rPr>
              <a:t>Functions</a:t>
            </a:r>
            <a:r>
              <a:rPr lang="en-US" altLang="en-US" sz="2800">
                <a:solidFill>
                  <a:schemeClr val="bg1"/>
                </a:solidFill>
                <a:latin typeface="Arial" panose="020B0604020202020204" pitchFamily="34" charset="0"/>
                <a:sym typeface="+mn-ea"/>
              </a:rPr>
              <a:t> are gathered into source files and packages.</a:t>
            </a:r>
            <a:br>
              <a:rPr lang="en-US" altLang="en-US" sz="2800">
                <a:solidFill>
                  <a:schemeClr val="bg1"/>
                </a:solidFill>
                <a:latin typeface="Arial" panose="020B0604020202020204" pitchFamily="34" charset="0"/>
                <a:sym typeface="+mn-ea"/>
              </a:rPr>
            </a:br>
            <a:endParaRPr lang="en-US" altLang="en-US" sz="2800">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1295" y="179070"/>
            <a:ext cx="11790045" cy="918845"/>
          </a:xfrm>
        </p:spPr>
        <p:txBody>
          <a:bodyPr/>
          <a:p>
            <a:pPr marL="0" indent="0" algn="l">
              <a:lnSpc>
                <a:spcPct val="100000"/>
              </a:lnSpc>
              <a:buNone/>
            </a:pPr>
            <a:r>
              <a:rPr lang="en-US" altLang="en-US">
                <a:solidFill>
                  <a:schemeClr val="bg1"/>
                </a:solidFill>
                <a:latin typeface="Arial" panose="020B0604020202020204" pitchFamily="34" charset="0"/>
                <a:sym typeface="+mn-ea"/>
              </a:rPr>
              <a:t>Names</a:t>
            </a:r>
            <a:br>
              <a:rPr lang="en-US" altLang="en-US">
                <a:solidFill>
                  <a:schemeClr val="bg1"/>
                </a:solidFill>
                <a:latin typeface="Arial" panose="020B0604020202020204" pitchFamily="34" charset="0"/>
                <a:sym typeface="+mn-ea"/>
              </a:rPr>
            </a:br>
            <a:endParaRPr lang="en-US" altLang="en-US">
              <a:solidFill>
                <a:schemeClr val="bg1"/>
              </a:solidFill>
              <a:latin typeface="Arial" panose="020B0604020202020204" pitchFamily="34" charset="0"/>
              <a:sym typeface="+mn-ea"/>
            </a:endParaRPr>
          </a:p>
        </p:txBody>
      </p:sp>
      <p:sp>
        <p:nvSpPr>
          <p:cNvPr id="3" name="标题 1"/>
          <p:cNvSpPr>
            <a:spLocks noGrp="1"/>
          </p:cNvSpPr>
          <p:nvPr/>
        </p:nvSpPr>
        <p:spPr>
          <a:xfrm>
            <a:off x="134620" y="721995"/>
            <a:ext cx="11790045" cy="610997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pPr marL="0" indent="0" algn="l">
              <a:lnSpc>
                <a:spcPct val="100000"/>
              </a:lnSpc>
              <a:buNone/>
            </a:pPr>
            <a:r>
              <a:rPr lang="en-US" altLang="en-US">
                <a:solidFill>
                  <a:schemeClr val="accent6">
                    <a:lumMod val="60000"/>
                    <a:lumOff val="40000"/>
                  </a:schemeClr>
                </a:solidFill>
                <a:latin typeface="Arial" panose="020B0604020202020204" pitchFamily="34" charset="0"/>
                <a:sym typeface="+mn-ea"/>
              </a:rPr>
              <a:t>rule:</a:t>
            </a:r>
            <a:r>
              <a:rPr lang="en-US" altLang="en-US">
                <a:solidFill>
                  <a:schemeClr val="bg1"/>
                </a:solidFill>
                <a:latin typeface="Arial" panose="020B0604020202020204" pitchFamily="34" charset="0"/>
                <a:sym typeface="+mn-ea"/>
              </a:rPr>
              <a:t> </a:t>
            </a:r>
            <a:endParaRPr lang="en-US" altLang="en-US">
              <a:solidFill>
                <a:schemeClr val="bg1"/>
              </a:solidFill>
              <a:latin typeface="Arial" panose="020B0604020202020204" pitchFamily="34" charset="0"/>
              <a:sym typeface="+mn-ea"/>
            </a:endParaRPr>
          </a:p>
          <a:p>
            <a:pPr marL="0" indent="0" algn="l">
              <a:lnSpc>
                <a:spcPct val="100000"/>
              </a:lnSpc>
              <a:buNone/>
            </a:pPr>
            <a:r>
              <a:rPr lang="en-US" altLang="en-US" sz="2400">
                <a:solidFill>
                  <a:schemeClr val="bg1"/>
                </a:solidFill>
                <a:latin typeface="Arial" panose="020B0604020202020204" pitchFamily="34" charset="0"/>
                <a:sym typeface="+mn-ea"/>
              </a:rPr>
              <a:t>a name begins with a letter (that is, anything that Unicode deems a letter) or an underscore and may have any number of additional letters, and underscores.</a:t>
            </a:r>
            <a:endParaRPr lang="en-US" altLang="en-US">
              <a:solidFill>
                <a:schemeClr val="bg1"/>
              </a:solidFill>
              <a:latin typeface="Arial" panose="020B0604020202020204" pitchFamily="34" charset="0"/>
              <a:sym typeface="+mn-ea"/>
            </a:endParaRPr>
          </a:p>
          <a:p>
            <a:pPr marL="0" indent="0" algn="l">
              <a:lnSpc>
                <a:spcPct val="100000"/>
              </a:lnSpc>
              <a:buNone/>
            </a:pPr>
            <a:r>
              <a:rPr lang="en-US" altLang="en-US" sz="2800">
                <a:solidFill>
                  <a:schemeClr val="tx1">
                    <a:lumMod val="75000"/>
                    <a:lumOff val="25000"/>
                  </a:schemeClr>
                </a:solidFill>
                <a:latin typeface="Arial" panose="020B0604020202020204" pitchFamily="34" charset="0"/>
                <a:sym typeface="+mn-ea"/>
              </a:rPr>
              <a:t>a   abc   a12   a_</a:t>
            </a:r>
            <a:endParaRPr lang="en-US" altLang="en-US">
              <a:solidFill>
                <a:schemeClr val="bg1"/>
              </a:solidFill>
              <a:latin typeface="Arial" panose="020B0604020202020204" pitchFamily="34" charset="0"/>
              <a:sym typeface="+mn-ea"/>
            </a:endParaRPr>
          </a:p>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r>
              <a:rPr lang="en-US" altLang="en-US">
                <a:solidFill>
                  <a:schemeClr val="accent6">
                    <a:lumMod val="60000"/>
                    <a:lumOff val="40000"/>
                  </a:schemeClr>
                </a:solidFill>
                <a:latin typeface="Arial" panose="020B0604020202020204" pitchFamily="34" charset="0"/>
                <a:sym typeface="+mn-ea"/>
              </a:rPr>
              <a:t>Case matters:</a:t>
            </a:r>
            <a:endParaRPr lang="en-US" altLang="en-US">
              <a:solidFill>
                <a:schemeClr val="bg1"/>
              </a:solidFill>
              <a:latin typeface="Arial" panose="020B0604020202020204" pitchFamily="34" charset="0"/>
              <a:sym typeface="+mn-ea"/>
            </a:endParaRPr>
          </a:p>
          <a:p>
            <a:pPr marL="0" indent="0" algn="l">
              <a:lnSpc>
                <a:spcPct val="100000"/>
              </a:lnSpc>
              <a:buNone/>
            </a:pPr>
            <a:r>
              <a:rPr lang="en-US" altLang="en-US" sz="2800">
                <a:solidFill>
                  <a:schemeClr val="tx1">
                    <a:lumMod val="75000"/>
                    <a:lumOff val="25000"/>
                  </a:schemeClr>
                </a:solidFill>
                <a:latin typeface="Arial" panose="020B0604020202020204" pitchFamily="34" charset="0"/>
                <a:sym typeface="+mn-ea"/>
              </a:rPr>
              <a:t>heapSort</a:t>
            </a:r>
            <a:r>
              <a:rPr lang="en-US" altLang="en-US" sz="2800">
                <a:solidFill>
                  <a:schemeClr val="bg1"/>
                </a:solidFill>
                <a:latin typeface="Arial" panose="020B0604020202020204" pitchFamily="34" charset="0"/>
                <a:sym typeface="+mn-ea"/>
              </a:rPr>
              <a:t> </a:t>
            </a:r>
            <a:endParaRPr lang="en-US" altLang="en-US" sz="2800">
              <a:solidFill>
                <a:schemeClr val="bg1"/>
              </a:solidFill>
              <a:latin typeface="Arial" panose="020B0604020202020204" pitchFamily="34" charset="0"/>
              <a:sym typeface="+mn-ea"/>
            </a:endParaRPr>
          </a:p>
          <a:p>
            <a:pPr marL="0" indent="0" algn="l">
              <a:lnSpc>
                <a:spcPct val="100000"/>
              </a:lnSpc>
              <a:buNone/>
            </a:pPr>
            <a:r>
              <a:rPr lang="en-US" altLang="en-US" sz="2800">
                <a:solidFill>
                  <a:schemeClr val="accent3">
                    <a:lumMod val="40000"/>
                    <a:lumOff val="60000"/>
                  </a:schemeClr>
                </a:solidFill>
                <a:latin typeface="Arial" panose="020B0604020202020204" pitchFamily="34" charset="0"/>
                <a:sym typeface="+mn-ea"/>
              </a:rPr>
              <a:t>H</a:t>
            </a:r>
            <a:r>
              <a:rPr lang="en-US" altLang="en-US" sz="2800">
                <a:solidFill>
                  <a:schemeClr val="tx1">
                    <a:lumMod val="75000"/>
                    <a:lumOff val="25000"/>
                  </a:schemeClr>
                </a:solidFill>
                <a:latin typeface="Arial" panose="020B0604020202020204" pitchFamily="34" charset="0"/>
                <a:sym typeface="+mn-ea"/>
              </a:rPr>
              <a:t>eapSort</a:t>
            </a:r>
            <a:endParaRPr lang="en-US" altLang="en-US">
              <a:solidFill>
                <a:schemeClr val="bg1"/>
              </a:solidFill>
              <a:latin typeface="Arial" panose="020B0604020202020204" pitchFamily="34" charset="0"/>
              <a:sym typeface="+mn-ea"/>
            </a:endParaRPr>
          </a:p>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br>
              <a:rPr lang="en-US" altLang="en-US">
                <a:solidFill>
                  <a:schemeClr val="bg1"/>
                </a:solidFill>
                <a:latin typeface="Arial" panose="020B0604020202020204" pitchFamily="34" charset="0"/>
                <a:sym typeface="+mn-ea"/>
              </a:rPr>
            </a:br>
            <a:endParaRPr lang="en-US" altLang="en-US">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0660" y="863600"/>
            <a:ext cx="11790045" cy="543560"/>
          </a:xfrm>
        </p:spPr>
        <p:txBody>
          <a:bodyPr/>
          <a:p>
            <a:pPr marL="0" indent="0" algn="ctr">
              <a:lnSpc>
                <a:spcPct val="100000"/>
              </a:lnSpc>
              <a:buNone/>
            </a:pPr>
            <a:r>
              <a:rPr lang="en-US" altLang="en-US">
                <a:solidFill>
                  <a:schemeClr val="bg1"/>
                </a:solidFill>
                <a:latin typeface="Arial" panose="020B0604020202020204" pitchFamily="34" charset="0"/>
                <a:sym typeface="+mn-ea"/>
              </a:rPr>
              <a:t>keywords</a:t>
            </a:r>
            <a:endParaRPr lang="en-US" altLang="en-US">
              <a:solidFill>
                <a:schemeClr val="bg1"/>
              </a:solidFill>
              <a:latin typeface="Arial" panose="020B0604020202020204" pitchFamily="34" charset="0"/>
              <a:sym typeface="+mn-ea"/>
            </a:endParaRPr>
          </a:p>
        </p:txBody>
      </p:sp>
      <p:sp>
        <p:nvSpPr>
          <p:cNvPr id="3" name="标题 1"/>
          <p:cNvSpPr>
            <a:spLocks noGrp="1"/>
          </p:cNvSpPr>
          <p:nvPr/>
        </p:nvSpPr>
        <p:spPr>
          <a:xfrm>
            <a:off x="134620" y="721995"/>
            <a:ext cx="11790045" cy="610997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br>
              <a:rPr lang="en-US" altLang="en-US">
                <a:solidFill>
                  <a:schemeClr val="bg1"/>
                </a:solidFill>
                <a:latin typeface="Arial" panose="020B0604020202020204" pitchFamily="34" charset="0"/>
                <a:sym typeface="+mn-ea"/>
              </a:rPr>
            </a:br>
            <a:endParaRPr lang="en-US" altLang="en-US">
              <a:solidFill>
                <a:schemeClr val="bg1"/>
              </a:solidFill>
              <a:latin typeface="Arial" panose="020B0604020202020204" pitchFamily="34" charset="0"/>
              <a:sym typeface="+mn-ea"/>
            </a:endParaRPr>
          </a:p>
        </p:txBody>
      </p:sp>
      <p:graphicFrame>
        <p:nvGraphicFramePr>
          <p:cNvPr id="5" name="表格 4"/>
          <p:cNvGraphicFramePr/>
          <p:nvPr/>
        </p:nvGraphicFramePr>
        <p:xfrm>
          <a:off x="1990090" y="2286000"/>
          <a:ext cx="8533765" cy="19812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en-US" altLang="zh-CN" sz="2400" b="0">
                          <a:solidFill>
                            <a:schemeClr val="tx1"/>
                          </a:solidFill>
                          <a:sym typeface="+mn-ea"/>
                        </a:rPr>
                        <a:t>break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default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func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interface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select</a:t>
                      </a:r>
                      <a:endParaRPr lang="en-US" altLang="zh-CN" sz="2400" b="0">
                        <a:solidFill>
                          <a:schemeClr val="tx1"/>
                        </a:solidFill>
                        <a:sym typeface="+mn-ea"/>
                      </a:endParaRPr>
                    </a:p>
                  </a:txBody>
                  <a:tcPr>
                    <a:solidFill>
                      <a:srgbClr val="E9EDF4"/>
                    </a:solidFill>
                  </a:tcPr>
                </a:tc>
              </a:tr>
              <a:tr h="381000">
                <a:tc>
                  <a:txBody>
                    <a:bodyPr/>
                    <a:p>
                      <a:pPr>
                        <a:buNone/>
                      </a:pPr>
                      <a:r>
                        <a:rPr lang="en-US" altLang="zh-CN" sz="2400">
                          <a:sym typeface="+mn-ea"/>
                        </a:rPr>
                        <a:t>case    </a:t>
                      </a:r>
                      <a:endParaRPr lang="zh-CN" altLang="en-US"/>
                    </a:p>
                  </a:txBody>
                  <a:tcPr/>
                </a:tc>
                <a:tc>
                  <a:txBody>
                    <a:bodyPr/>
                    <a:p>
                      <a:pPr>
                        <a:buNone/>
                      </a:pPr>
                      <a:r>
                        <a:rPr lang="en-US" altLang="zh-CN" sz="2400">
                          <a:sym typeface="+mn-ea"/>
                        </a:rPr>
                        <a:t>defer    </a:t>
                      </a:r>
                      <a:endParaRPr lang="zh-CN" altLang="en-US"/>
                    </a:p>
                  </a:txBody>
                  <a:tcPr/>
                </a:tc>
                <a:tc>
                  <a:txBody>
                    <a:bodyPr/>
                    <a:p>
                      <a:pPr>
                        <a:buNone/>
                      </a:pPr>
                      <a:r>
                        <a:rPr lang="en-US" altLang="zh-CN" sz="2400">
                          <a:sym typeface="+mn-ea"/>
                        </a:rPr>
                        <a:t>go     </a:t>
                      </a:r>
                      <a:endParaRPr lang="zh-CN" altLang="en-US"/>
                    </a:p>
                  </a:txBody>
                  <a:tcPr/>
                </a:tc>
                <a:tc>
                  <a:txBody>
                    <a:bodyPr/>
                    <a:p>
                      <a:pPr>
                        <a:buNone/>
                      </a:pPr>
                      <a:r>
                        <a:rPr lang="en-US" altLang="zh-CN" sz="2400">
                          <a:sym typeface="+mn-ea"/>
                        </a:rPr>
                        <a:t>map         </a:t>
                      </a:r>
                      <a:endParaRPr lang="zh-CN" altLang="en-US"/>
                    </a:p>
                  </a:txBody>
                  <a:tcPr/>
                </a:tc>
                <a:tc>
                  <a:txBody>
                    <a:bodyPr/>
                    <a:p>
                      <a:pPr>
                        <a:buNone/>
                      </a:pPr>
                      <a:r>
                        <a:rPr lang="en-US" altLang="zh-CN"/>
                        <a:t>struct</a:t>
                      </a:r>
                      <a:endParaRPr lang="en-US" altLang="zh-CN"/>
                    </a:p>
                  </a:txBody>
                  <a:tcPr/>
                </a:tc>
              </a:tr>
              <a:tr h="457200">
                <a:tc>
                  <a:txBody>
                    <a:bodyPr/>
                    <a:p>
                      <a:pPr>
                        <a:buNone/>
                      </a:pPr>
                      <a:r>
                        <a:rPr lang="en-US" altLang="zh-CN"/>
                        <a:t>chan</a:t>
                      </a:r>
                      <a:endParaRPr lang="en-US" altLang="zh-CN"/>
                    </a:p>
                  </a:txBody>
                  <a:tcPr/>
                </a:tc>
                <a:tc>
                  <a:txBody>
                    <a:bodyPr/>
                    <a:p>
                      <a:pPr>
                        <a:buNone/>
                      </a:pPr>
                      <a:r>
                        <a:rPr lang="en-US" altLang="zh-CN"/>
                        <a:t>else</a:t>
                      </a:r>
                      <a:endParaRPr lang="en-US" altLang="zh-CN"/>
                    </a:p>
                  </a:txBody>
                  <a:tcPr/>
                </a:tc>
                <a:tc>
                  <a:txBody>
                    <a:bodyPr/>
                    <a:p>
                      <a:pPr>
                        <a:buNone/>
                      </a:pPr>
                      <a:r>
                        <a:rPr lang="en-US" altLang="zh-CN"/>
                        <a:t>goto</a:t>
                      </a:r>
                      <a:endParaRPr lang="en-US" altLang="zh-CN"/>
                    </a:p>
                  </a:txBody>
                  <a:tcPr/>
                </a:tc>
                <a:tc>
                  <a:txBody>
                    <a:bodyPr/>
                    <a:p>
                      <a:pPr>
                        <a:buNone/>
                      </a:pPr>
                      <a:r>
                        <a:rPr lang="en-US" altLang="zh-CN"/>
                        <a:t>package</a:t>
                      </a:r>
                      <a:endParaRPr lang="en-US" altLang="zh-CN"/>
                    </a:p>
                  </a:txBody>
                  <a:tcPr/>
                </a:tc>
                <a:tc>
                  <a:txBody>
                    <a:bodyPr/>
                    <a:p>
                      <a:pPr>
                        <a:buNone/>
                      </a:pPr>
                      <a:r>
                        <a:rPr lang="en-US" altLang="zh-CN"/>
                        <a:t>switch</a:t>
                      </a:r>
                      <a:endParaRPr lang="en-US" altLang="zh-CN"/>
                    </a:p>
                  </a:txBody>
                  <a:tcPr/>
                </a:tc>
              </a:tr>
              <a:tr h="381000">
                <a:tc>
                  <a:txBody>
                    <a:bodyPr/>
                    <a:p>
                      <a:pPr>
                        <a:buNone/>
                      </a:pPr>
                      <a:r>
                        <a:rPr lang="en-US" altLang="zh-CN"/>
                        <a:t>const</a:t>
                      </a:r>
                      <a:endParaRPr lang="en-US" altLang="zh-CN"/>
                    </a:p>
                  </a:txBody>
                  <a:tcPr/>
                </a:tc>
                <a:tc>
                  <a:txBody>
                    <a:bodyPr/>
                    <a:p>
                      <a:pPr>
                        <a:buNone/>
                      </a:pPr>
                      <a:r>
                        <a:rPr lang="en-US" altLang="zh-CN"/>
                        <a:t>fallthrough</a:t>
                      </a:r>
                      <a:endParaRPr lang="en-US" altLang="zh-CN"/>
                    </a:p>
                  </a:txBody>
                  <a:tcPr/>
                </a:tc>
                <a:tc>
                  <a:txBody>
                    <a:bodyPr/>
                    <a:p>
                      <a:pPr>
                        <a:buNone/>
                      </a:pPr>
                      <a:r>
                        <a:rPr lang="en-US" altLang="zh-CN"/>
                        <a:t>if</a:t>
                      </a:r>
                      <a:endParaRPr lang="en-US" altLang="zh-CN"/>
                    </a:p>
                  </a:txBody>
                  <a:tcPr/>
                </a:tc>
                <a:tc>
                  <a:txBody>
                    <a:bodyPr/>
                    <a:p>
                      <a:pPr>
                        <a:buNone/>
                      </a:pPr>
                      <a:r>
                        <a:rPr lang="en-US" altLang="zh-CN"/>
                        <a:t>range</a:t>
                      </a:r>
                      <a:endParaRPr lang="en-US" altLang="zh-CN"/>
                    </a:p>
                  </a:txBody>
                  <a:tcPr/>
                </a:tc>
                <a:tc>
                  <a:txBody>
                    <a:bodyPr/>
                    <a:p>
                      <a:pPr>
                        <a:buNone/>
                      </a:pPr>
                      <a:r>
                        <a:rPr lang="en-US" altLang="zh-CN"/>
                        <a:t>type</a:t>
                      </a:r>
                      <a:endParaRPr lang="en-US" altLang="zh-CN"/>
                    </a:p>
                  </a:txBody>
                  <a:tcPr/>
                </a:tc>
              </a:tr>
              <a:tr h="381000">
                <a:tc>
                  <a:txBody>
                    <a:bodyPr/>
                    <a:p>
                      <a:pPr>
                        <a:buNone/>
                      </a:pPr>
                      <a:r>
                        <a:rPr lang="en-US" altLang="zh-CN"/>
                        <a:t>continue</a:t>
                      </a:r>
                      <a:endParaRPr lang="en-US" altLang="zh-CN"/>
                    </a:p>
                  </a:txBody>
                  <a:tcPr/>
                </a:tc>
                <a:tc>
                  <a:txBody>
                    <a:bodyPr/>
                    <a:p>
                      <a:pPr>
                        <a:buNone/>
                      </a:pPr>
                      <a:r>
                        <a:rPr lang="en-US" altLang="zh-CN"/>
                        <a:t>for</a:t>
                      </a:r>
                      <a:endParaRPr lang="en-US" altLang="zh-CN"/>
                    </a:p>
                  </a:txBody>
                  <a:tcPr/>
                </a:tc>
                <a:tc>
                  <a:txBody>
                    <a:bodyPr/>
                    <a:p>
                      <a:pPr>
                        <a:buNone/>
                      </a:pPr>
                      <a:r>
                        <a:rPr lang="en-US" altLang="zh-CN"/>
                        <a:t>import</a:t>
                      </a:r>
                      <a:endParaRPr lang="en-US" altLang="zh-CN"/>
                    </a:p>
                  </a:txBody>
                  <a:tcPr/>
                </a:tc>
                <a:tc>
                  <a:txBody>
                    <a:bodyPr/>
                    <a:p>
                      <a:pPr>
                        <a:buNone/>
                      </a:pPr>
                      <a:r>
                        <a:rPr lang="en-US" altLang="zh-CN"/>
                        <a:t>return</a:t>
                      </a:r>
                      <a:endParaRPr lang="en-US" altLang="zh-CN"/>
                    </a:p>
                  </a:txBody>
                  <a:tcPr/>
                </a:tc>
                <a:tc>
                  <a:txBody>
                    <a:bodyPr/>
                    <a:p>
                      <a:pPr>
                        <a:buNone/>
                      </a:pPr>
                      <a:r>
                        <a:rPr lang="en-US" altLang="zh-CN"/>
                        <a:t>var</a:t>
                      </a:r>
                      <a:endParaRPr lang="en-US" altLang="zh-CN"/>
                    </a:p>
                  </a:txBody>
                  <a:tcPr/>
                </a:tc>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0660" y="302895"/>
            <a:ext cx="11790045" cy="543560"/>
          </a:xfrm>
        </p:spPr>
        <p:txBody>
          <a:bodyPr/>
          <a:p>
            <a:pPr marL="0" indent="0" algn="ctr">
              <a:lnSpc>
                <a:spcPct val="100000"/>
              </a:lnSpc>
              <a:buNone/>
            </a:pPr>
            <a:r>
              <a:rPr lang="en-US" altLang="en-US">
                <a:solidFill>
                  <a:schemeClr val="bg1"/>
                </a:solidFill>
                <a:latin typeface="Arial" panose="020B0604020202020204" pitchFamily="34" charset="0"/>
                <a:sym typeface="+mn-ea"/>
              </a:rPr>
              <a:t>predeclared names</a:t>
            </a:r>
            <a:endParaRPr lang="en-US" altLang="en-US">
              <a:solidFill>
                <a:schemeClr val="bg1"/>
              </a:solidFill>
              <a:latin typeface="Arial" panose="020B0604020202020204" pitchFamily="34" charset="0"/>
              <a:sym typeface="+mn-ea"/>
            </a:endParaRPr>
          </a:p>
        </p:txBody>
      </p:sp>
      <p:graphicFrame>
        <p:nvGraphicFramePr>
          <p:cNvPr id="5" name="表格 4"/>
          <p:cNvGraphicFramePr/>
          <p:nvPr/>
        </p:nvGraphicFramePr>
        <p:xfrm>
          <a:off x="605790" y="1297940"/>
          <a:ext cx="8533765" cy="1981200"/>
        </p:xfrm>
        <a:graphic>
          <a:graphicData uri="http://schemas.openxmlformats.org/drawingml/2006/table">
            <a:tbl>
              <a:tblPr firstRow="1" bandRow="1">
                <a:tableStyleId>{5C22544A-7EE6-4342-B048-85BDC9FD1C3A}</a:tableStyleId>
              </a:tblPr>
              <a:tblGrid>
                <a:gridCol w="1706245"/>
                <a:gridCol w="1706245"/>
                <a:gridCol w="1706245"/>
                <a:gridCol w="1706245"/>
              </a:tblGrid>
              <a:tr h="457200">
                <a:tc>
                  <a:txBody>
                    <a:bodyPr/>
                    <a:p>
                      <a:pPr>
                        <a:buNone/>
                      </a:pPr>
                      <a:r>
                        <a:rPr lang="en-US" altLang="zh-CN" sz="2400" b="0">
                          <a:solidFill>
                            <a:schemeClr val="tx1"/>
                          </a:solidFill>
                          <a:sym typeface="+mn-ea"/>
                        </a:rPr>
                        <a:t>true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false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iota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nil  </a:t>
                      </a:r>
                      <a:endParaRPr lang="en-US" altLang="zh-CN" sz="2400" b="0">
                        <a:solidFill>
                          <a:schemeClr val="tx1"/>
                        </a:solidFill>
                        <a:sym typeface="+mn-ea"/>
                      </a:endParaRPr>
                    </a:p>
                  </a:txBody>
                  <a:tcPr>
                    <a:solidFill>
                      <a:srgbClr val="E9EDF4"/>
                    </a:solidFill>
                  </a:tcPr>
                </a:tc>
              </a:tr>
            </a:tbl>
          </a:graphicData>
        </a:graphic>
      </p:graphicFrame>
      <p:sp>
        <p:nvSpPr>
          <p:cNvPr id="4" name="文本框 3"/>
          <p:cNvSpPr txBox="1"/>
          <p:nvPr/>
        </p:nvSpPr>
        <p:spPr>
          <a:xfrm>
            <a:off x="605790" y="821055"/>
            <a:ext cx="1555115" cy="460375"/>
          </a:xfrm>
          <a:prstGeom prst="rect">
            <a:avLst/>
          </a:prstGeom>
          <a:noFill/>
        </p:spPr>
        <p:txBody>
          <a:bodyPr wrap="none" rtlCol="0">
            <a:spAutoFit/>
          </a:bodyPr>
          <a:p>
            <a:pPr algn="l"/>
            <a:r>
              <a:rPr lang="en-US" altLang="zh-CN" sz="2400">
                <a:solidFill>
                  <a:schemeClr val="bg1"/>
                </a:solidFill>
              </a:rPr>
              <a:t>Constants</a:t>
            </a:r>
            <a:endParaRPr lang="en-US" altLang="zh-CN" sz="2400">
              <a:solidFill>
                <a:schemeClr val="bg1"/>
              </a:solidFill>
            </a:endParaRPr>
          </a:p>
        </p:txBody>
      </p:sp>
      <p:graphicFrame>
        <p:nvGraphicFramePr>
          <p:cNvPr id="6" name="表格 5"/>
          <p:cNvGraphicFramePr/>
          <p:nvPr/>
        </p:nvGraphicFramePr>
        <p:xfrm>
          <a:off x="596900" y="2505710"/>
          <a:ext cx="11079480" cy="1828800"/>
        </p:xfrm>
        <a:graphic>
          <a:graphicData uri="http://schemas.openxmlformats.org/drawingml/2006/table">
            <a:tbl>
              <a:tblPr firstRow="1" bandRow="1">
                <a:tableStyleId>{5C22544A-7EE6-4342-B048-85BDC9FD1C3A}</a:tableStyleId>
              </a:tblPr>
              <a:tblGrid>
                <a:gridCol w="1722755"/>
                <a:gridCol w="1694815"/>
                <a:gridCol w="2122170"/>
                <a:gridCol w="1846580"/>
                <a:gridCol w="1846580"/>
                <a:gridCol w="1846580"/>
              </a:tblGrid>
              <a:tr h="457200">
                <a:tc>
                  <a:txBody>
                    <a:bodyPr/>
                    <a:p>
                      <a:pPr>
                        <a:buNone/>
                      </a:pPr>
                      <a:r>
                        <a:rPr lang="en-US" altLang="zh-CN" sz="2400" b="0">
                          <a:solidFill>
                            <a:schemeClr val="tx1"/>
                          </a:solidFill>
                          <a:sym typeface="+mn-ea"/>
                        </a:rPr>
                        <a:t>int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int8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int16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int32</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int64</a:t>
                      </a:r>
                      <a:endParaRPr lang="en-US" altLang="zh-CN" sz="2400" b="0">
                        <a:solidFill>
                          <a:schemeClr val="tx1"/>
                        </a:solidFill>
                        <a:sym typeface="+mn-ea"/>
                      </a:endParaRPr>
                    </a:p>
                  </a:txBody>
                  <a:tcPr>
                    <a:solidFill>
                      <a:srgbClr val="E9EDF4"/>
                    </a:solidFill>
                  </a:tcPr>
                </a:tc>
                <a:tc>
                  <a:txBody>
                    <a:bodyPr/>
                    <a:p>
                      <a:pPr>
                        <a:buNone/>
                      </a:pPr>
                      <a:endParaRPr lang="en-US" altLang="zh-CN" sz="2400" b="0">
                        <a:solidFill>
                          <a:schemeClr val="tx1"/>
                        </a:solidFill>
                        <a:sym typeface="+mn-ea"/>
                      </a:endParaRPr>
                    </a:p>
                  </a:txBody>
                  <a:tcPr>
                    <a:solidFill>
                      <a:srgbClr val="E9EDF4"/>
                    </a:solidFill>
                  </a:tcPr>
                </a:tc>
              </a:tr>
              <a:tr h="457200">
                <a:tc>
                  <a:txBody>
                    <a:bodyPr/>
                    <a:p>
                      <a:pPr>
                        <a:buNone/>
                      </a:pPr>
                      <a:r>
                        <a:rPr lang="en-US" altLang="zh-CN" sz="2400" b="0">
                          <a:solidFill>
                            <a:schemeClr val="tx1"/>
                          </a:solidFill>
                          <a:sym typeface="+mn-ea"/>
                        </a:rPr>
                        <a:t>uint</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uint8</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uint16</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uint32</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uint64</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uintptr</a:t>
                      </a:r>
                      <a:endParaRPr lang="en-US" altLang="zh-CN" sz="2400" b="0">
                        <a:solidFill>
                          <a:schemeClr val="tx1"/>
                        </a:solidFill>
                        <a:sym typeface="+mn-ea"/>
                      </a:endParaRPr>
                    </a:p>
                  </a:txBody>
                  <a:tcPr>
                    <a:solidFill>
                      <a:srgbClr val="E9EDF4"/>
                    </a:solidFill>
                  </a:tcPr>
                </a:tc>
              </a:tr>
              <a:tr h="457200">
                <a:tc>
                  <a:txBody>
                    <a:bodyPr/>
                    <a:p>
                      <a:pPr>
                        <a:buNone/>
                      </a:pPr>
                      <a:r>
                        <a:rPr lang="en-US" altLang="zh-CN" sz="2400" b="0">
                          <a:solidFill>
                            <a:schemeClr val="tx1"/>
                          </a:solidFill>
                          <a:sym typeface="+mn-ea"/>
                        </a:rPr>
                        <a:t>float32</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float64</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complex64</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complex128</a:t>
                      </a:r>
                      <a:endParaRPr lang="en-US" altLang="zh-CN" sz="2400" b="0">
                        <a:solidFill>
                          <a:schemeClr val="tx1"/>
                        </a:solidFill>
                        <a:sym typeface="+mn-ea"/>
                      </a:endParaRPr>
                    </a:p>
                  </a:txBody>
                  <a:tcPr>
                    <a:solidFill>
                      <a:srgbClr val="E9EDF4"/>
                    </a:solidFill>
                  </a:tcPr>
                </a:tc>
                <a:tc>
                  <a:txBody>
                    <a:bodyPr/>
                    <a:p>
                      <a:pPr>
                        <a:buNone/>
                      </a:pPr>
                      <a:endParaRPr lang="en-US" altLang="zh-CN" sz="2400" b="0">
                        <a:solidFill>
                          <a:schemeClr val="tx1"/>
                        </a:solidFill>
                        <a:sym typeface="+mn-ea"/>
                      </a:endParaRPr>
                    </a:p>
                  </a:txBody>
                  <a:tcPr>
                    <a:solidFill>
                      <a:srgbClr val="E9EDF4"/>
                    </a:solidFill>
                  </a:tcPr>
                </a:tc>
                <a:tc>
                  <a:txBody>
                    <a:bodyPr/>
                    <a:p>
                      <a:pPr>
                        <a:buNone/>
                      </a:pPr>
                      <a:endParaRPr lang="en-US" altLang="zh-CN" sz="2400" b="0">
                        <a:solidFill>
                          <a:schemeClr val="tx1"/>
                        </a:solidFill>
                        <a:sym typeface="+mn-ea"/>
                      </a:endParaRPr>
                    </a:p>
                  </a:txBody>
                  <a:tcPr>
                    <a:solidFill>
                      <a:srgbClr val="E9EDF4"/>
                    </a:solidFill>
                  </a:tcPr>
                </a:tc>
              </a:tr>
              <a:tr h="457200">
                <a:tc>
                  <a:txBody>
                    <a:bodyPr/>
                    <a:p>
                      <a:pPr>
                        <a:buNone/>
                      </a:pPr>
                      <a:r>
                        <a:rPr lang="en-US" altLang="zh-CN" sz="2400" b="0">
                          <a:solidFill>
                            <a:schemeClr val="tx1"/>
                          </a:solidFill>
                          <a:sym typeface="+mn-ea"/>
                        </a:rPr>
                        <a:t>bool</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byte</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rune</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string</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error</a:t>
                      </a:r>
                      <a:endParaRPr lang="en-US" altLang="zh-CN" sz="2400" b="0">
                        <a:solidFill>
                          <a:schemeClr val="tx1"/>
                        </a:solidFill>
                        <a:sym typeface="+mn-ea"/>
                      </a:endParaRPr>
                    </a:p>
                  </a:txBody>
                  <a:tcPr>
                    <a:solidFill>
                      <a:srgbClr val="E9EDF4"/>
                    </a:solidFill>
                  </a:tcPr>
                </a:tc>
                <a:tc>
                  <a:txBody>
                    <a:bodyPr/>
                    <a:p>
                      <a:pPr>
                        <a:buNone/>
                      </a:pPr>
                      <a:endParaRPr lang="en-US" altLang="zh-CN" sz="2400" b="0">
                        <a:solidFill>
                          <a:schemeClr val="tx1"/>
                        </a:solidFill>
                        <a:sym typeface="+mn-ea"/>
                      </a:endParaRPr>
                    </a:p>
                  </a:txBody>
                  <a:tcPr>
                    <a:solidFill>
                      <a:srgbClr val="E9EDF4"/>
                    </a:solidFill>
                  </a:tcPr>
                </a:tc>
              </a:tr>
            </a:tbl>
          </a:graphicData>
        </a:graphic>
      </p:graphicFrame>
      <p:sp>
        <p:nvSpPr>
          <p:cNvPr id="7" name="文本框 6"/>
          <p:cNvSpPr txBox="1"/>
          <p:nvPr/>
        </p:nvSpPr>
        <p:spPr>
          <a:xfrm>
            <a:off x="596900" y="1992630"/>
            <a:ext cx="995680" cy="460375"/>
          </a:xfrm>
          <a:prstGeom prst="rect">
            <a:avLst/>
          </a:prstGeom>
          <a:noFill/>
        </p:spPr>
        <p:txBody>
          <a:bodyPr wrap="none" rtlCol="0">
            <a:spAutoFit/>
          </a:bodyPr>
          <a:p>
            <a:pPr algn="l"/>
            <a:r>
              <a:rPr lang="en-US" altLang="zh-CN" sz="2400">
                <a:solidFill>
                  <a:schemeClr val="bg1"/>
                </a:solidFill>
              </a:rPr>
              <a:t>Types</a:t>
            </a:r>
            <a:endParaRPr lang="en-US" altLang="zh-CN" sz="2400">
              <a:solidFill>
                <a:schemeClr val="bg1"/>
              </a:solidFill>
            </a:endParaRPr>
          </a:p>
        </p:txBody>
      </p:sp>
      <p:graphicFrame>
        <p:nvGraphicFramePr>
          <p:cNvPr id="8" name="表格 7"/>
          <p:cNvGraphicFramePr/>
          <p:nvPr/>
        </p:nvGraphicFramePr>
        <p:xfrm>
          <a:off x="555625" y="5119370"/>
          <a:ext cx="11079480" cy="1828800"/>
        </p:xfrm>
        <a:graphic>
          <a:graphicData uri="http://schemas.openxmlformats.org/drawingml/2006/table">
            <a:tbl>
              <a:tblPr firstRow="1" bandRow="1">
                <a:tableStyleId>{5C22544A-7EE6-4342-B048-85BDC9FD1C3A}</a:tableStyleId>
              </a:tblPr>
              <a:tblGrid>
                <a:gridCol w="1476647"/>
                <a:gridCol w="1452699"/>
                <a:gridCol w="1819003"/>
                <a:gridCol w="1582782"/>
                <a:gridCol w="1582783"/>
                <a:gridCol w="1582783"/>
                <a:gridCol w="1582783"/>
              </a:tblGrid>
              <a:tr h="457200">
                <a:tc>
                  <a:txBody>
                    <a:bodyPr/>
                    <a:p>
                      <a:pPr>
                        <a:buNone/>
                      </a:pPr>
                      <a:r>
                        <a:rPr lang="en-US" altLang="zh-CN" sz="2400" b="0">
                          <a:solidFill>
                            <a:schemeClr val="tx1"/>
                          </a:solidFill>
                          <a:sym typeface="+mn-ea"/>
                        </a:rPr>
                        <a:t>make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len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cap  </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new</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append</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copy</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recover</a:t>
                      </a:r>
                      <a:endParaRPr lang="en-US" altLang="zh-CN" sz="2400" b="0">
                        <a:solidFill>
                          <a:schemeClr val="tx1"/>
                        </a:solidFill>
                        <a:sym typeface="+mn-ea"/>
                      </a:endParaRPr>
                    </a:p>
                  </a:txBody>
                  <a:tcPr>
                    <a:solidFill>
                      <a:srgbClr val="E9EDF4"/>
                    </a:solidFill>
                  </a:tcPr>
                </a:tc>
              </a:tr>
              <a:tr h="457200">
                <a:tc>
                  <a:txBody>
                    <a:bodyPr/>
                    <a:p>
                      <a:pPr>
                        <a:buNone/>
                      </a:pPr>
                      <a:r>
                        <a:rPr lang="en-US" altLang="zh-CN" sz="2400" b="0">
                          <a:solidFill>
                            <a:schemeClr val="tx1"/>
                          </a:solidFill>
                          <a:sym typeface="+mn-ea"/>
                        </a:rPr>
                        <a:t>close</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delete</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complex</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real</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imag</a:t>
                      </a:r>
                      <a:endParaRPr lang="en-US" altLang="zh-CN" sz="2400" b="0">
                        <a:solidFill>
                          <a:schemeClr val="tx1"/>
                        </a:solidFill>
                        <a:sym typeface="+mn-ea"/>
                      </a:endParaRPr>
                    </a:p>
                  </a:txBody>
                  <a:tcPr>
                    <a:solidFill>
                      <a:srgbClr val="E9EDF4"/>
                    </a:solidFill>
                  </a:tcPr>
                </a:tc>
                <a:tc>
                  <a:txBody>
                    <a:bodyPr/>
                    <a:p>
                      <a:pPr>
                        <a:buNone/>
                      </a:pPr>
                      <a:r>
                        <a:rPr lang="en-US" altLang="zh-CN" sz="2400" b="0">
                          <a:solidFill>
                            <a:schemeClr val="tx1"/>
                          </a:solidFill>
                          <a:sym typeface="+mn-ea"/>
                        </a:rPr>
                        <a:t>panic</a:t>
                      </a:r>
                      <a:endParaRPr lang="en-US" altLang="zh-CN" sz="2400" b="0">
                        <a:solidFill>
                          <a:schemeClr val="tx1"/>
                        </a:solidFill>
                        <a:sym typeface="+mn-ea"/>
                      </a:endParaRPr>
                    </a:p>
                  </a:txBody>
                  <a:tcPr>
                    <a:solidFill>
                      <a:srgbClr val="E9EDF4"/>
                    </a:solidFill>
                  </a:tcPr>
                </a:tc>
                <a:tc>
                  <a:txBody>
                    <a:bodyPr/>
                    <a:p>
                      <a:pPr>
                        <a:buNone/>
                      </a:pPr>
                      <a:endParaRPr lang="en-US" altLang="zh-CN" sz="2400" b="0">
                        <a:solidFill>
                          <a:schemeClr val="tx1"/>
                        </a:solidFill>
                        <a:sym typeface="+mn-ea"/>
                      </a:endParaRPr>
                    </a:p>
                  </a:txBody>
                  <a:tcPr>
                    <a:solidFill>
                      <a:srgbClr val="E9EDF4"/>
                    </a:solidFill>
                  </a:tcPr>
                </a:tc>
              </a:tr>
            </a:tbl>
          </a:graphicData>
        </a:graphic>
      </p:graphicFrame>
      <p:sp>
        <p:nvSpPr>
          <p:cNvPr id="9" name="文本框 8"/>
          <p:cNvSpPr txBox="1"/>
          <p:nvPr/>
        </p:nvSpPr>
        <p:spPr>
          <a:xfrm>
            <a:off x="555625" y="4544060"/>
            <a:ext cx="1504315" cy="460375"/>
          </a:xfrm>
          <a:prstGeom prst="rect">
            <a:avLst/>
          </a:prstGeom>
          <a:noFill/>
        </p:spPr>
        <p:txBody>
          <a:bodyPr wrap="none" rtlCol="0">
            <a:spAutoFit/>
          </a:bodyPr>
          <a:p>
            <a:pPr algn="l"/>
            <a:r>
              <a:rPr lang="en-US" altLang="zh-CN" sz="2400">
                <a:solidFill>
                  <a:schemeClr val="bg1"/>
                </a:solidFill>
              </a:rPr>
              <a:t>Functions</a:t>
            </a:r>
            <a:endParaRPr lang="en-US" altLang="zh-CN" sz="2400">
              <a:solidFill>
                <a:schemeClr val="bg1"/>
              </a:solidFill>
            </a:endParaRPr>
          </a:p>
        </p:txBody>
      </p:sp>
      <p:sp>
        <p:nvSpPr>
          <p:cNvPr id="10" name="文本框 9"/>
          <p:cNvSpPr txBox="1"/>
          <p:nvPr/>
        </p:nvSpPr>
        <p:spPr>
          <a:xfrm>
            <a:off x="555625" y="6309995"/>
            <a:ext cx="7078980" cy="368300"/>
          </a:xfrm>
          <a:prstGeom prst="rect">
            <a:avLst/>
          </a:prstGeom>
          <a:noFill/>
        </p:spPr>
        <p:txBody>
          <a:bodyPr wrap="none" rtlCol="0">
            <a:spAutoFit/>
          </a:bodyPr>
          <a:p>
            <a:r>
              <a:rPr lang="en-US" altLang="zh-CN"/>
              <a:t>These name are not reserved, so you may use them in declarations.</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1295" y="81915"/>
            <a:ext cx="11790045" cy="543560"/>
          </a:xfrm>
        </p:spPr>
        <p:txBody>
          <a:bodyPr/>
          <a:p>
            <a:pPr marL="0" indent="0" algn="ctr">
              <a:lnSpc>
                <a:spcPct val="100000"/>
              </a:lnSpc>
              <a:buNone/>
            </a:pPr>
            <a:r>
              <a:rPr lang="en-US" altLang="en-US">
                <a:solidFill>
                  <a:schemeClr val="bg1"/>
                </a:solidFill>
                <a:latin typeface="Arial" panose="020B0604020202020204" pitchFamily="34" charset="0"/>
                <a:sym typeface="+mn-ea"/>
              </a:rPr>
              <a:t>Assignments</a:t>
            </a:r>
            <a:endParaRPr lang="en-US" altLang="en-US">
              <a:solidFill>
                <a:schemeClr val="bg1"/>
              </a:solidFill>
              <a:latin typeface="Arial" panose="020B0604020202020204" pitchFamily="34" charset="0"/>
              <a:sym typeface="+mn-ea"/>
            </a:endParaRPr>
          </a:p>
        </p:txBody>
      </p:sp>
      <p:sp>
        <p:nvSpPr>
          <p:cNvPr id="3" name="标题 1"/>
          <p:cNvSpPr>
            <a:spLocks noGrp="1"/>
          </p:cNvSpPr>
          <p:nvPr/>
        </p:nvSpPr>
        <p:spPr>
          <a:xfrm>
            <a:off x="134620" y="721995"/>
            <a:ext cx="11790045" cy="610997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br>
              <a:rPr lang="en-US" altLang="en-US">
                <a:solidFill>
                  <a:schemeClr val="bg1"/>
                </a:solidFill>
                <a:latin typeface="Arial" panose="020B0604020202020204" pitchFamily="34" charset="0"/>
                <a:sym typeface="+mn-ea"/>
              </a:rPr>
            </a:br>
            <a:endParaRPr lang="en-US" altLang="en-US">
              <a:solidFill>
                <a:schemeClr val="bg1"/>
              </a:solidFill>
              <a:latin typeface="Arial" panose="020B0604020202020204" pitchFamily="34" charset="0"/>
              <a:sym typeface="+mn-ea"/>
            </a:endParaRPr>
          </a:p>
        </p:txBody>
      </p:sp>
      <p:sp>
        <p:nvSpPr>
          <p:cNvPr id="4" name="文本框 3"/>
          <p:cNvSpPr txBox="1"/>
          <p:nvPr/>
        </p:nvSpPr>
        <p:spPr>
          <a:xfrm>
            <a:off x="530225" y="918845"/>
            <a:ext cx="6496685" cy="1198880"/>
          </a:xfrm>
          <a:prstGeom prst="rect">
            <a:avLst/>
          </a:prstGeom>
          <a:noFill/>
        </p:spPr>
        <p:txBody>
          <a:bodyPr wrap="square" rtlCol="0">
            <a:spAutoFit/>
          </a:bodyPr>
          <a:p>
            <a:r>
              <a:rPr lang="en-US" altLang="zh-CN"/>
              <a:t>x = 1		// named variable</a:t>
            </a:r>
            <a:endParaRPr lang="en-US" altLang="zh-CN"/>
          </a:p>
          <a:p>
            <a:r>
              <a:rPr lang="en-US" altLang="zh-CN"/>
              <a:t>*p = true		// indirect variable</a:t>
            </a:r>
            <a:endParaRPr lang="en-US" altLang="zh-CN"/>
          </a:p>
          <a:p>
            <a:r>
              <a:rPr lang="en-US" altLang="zh-CN"/>
              <a:t>person.name = “blob”	// struct field</a:t>
            </a:r>
            <a:endParaRPr lang="en-US" altLang="zh-CN"/>
          </a:p>
          <a:p>
            <a:r>
              <a:rPr lang="en-US" altLang="zh-CN"/>
              <a:t>count[x] = 1	// array or slice or map element</a:t>
            </a:r>
            <a:endParaRPr lang="en-US" altLang="zh-CN"/>
          </a:p>
        </p:txBody>
      </p:sp>
      <p:sp>
        <p:nvSpPr>
          <p:cNvPr id="6" name="文本框 5"/>
          <p:cNvSpPr txBox="1"/>
          <p:nvPr/>
        </p:nvSpPr>
        <p:spPr>
          <a:xfrm>
            <a:off x="530225" y="2713990"/>
            <a:ext cx="11210290" cy="2584450"/>
          </a:xfrm>
          <a:prstGeom prst="rect">
            <a:avLst/>
          </a:prstGeom>
          <a:noFill/>
        </p:spPr>
        <p:txBody>
          <a:bodyPr wrap="square" rtlCol="0">
            <a:spAutoFit/>
          </a:bodyPr>
          <a:p>
            <a:r>
              <a:rPr lang="en-US" altLang="zh-CN">
                <a:solidFill>
                  <a:schemeClr val="bg1"/>
                </a:solidFill>
              </a:rPr>
              <a:t>Tuple Assignment</a:t>
            </a:r>
            <a:r>
              <a:rPr lang="zh-CN" altLang="zh-CN">
                <a:solidFill>
                  <a:schemeClr val="bg1"/>
                </a:solidFill>
              </a:rPr>
              <a:t>：</a:t>
            </a:r>
            <a:endParaRPr lang="zh-CN" altLang="zh-CN">
              <a:solidFill>
                <a:schemeClr val="bg1"/>
              </a:solidFill>
            </a:endParaRPr>
          </a:p>
          <a:p>
            <a:r>
              <a:rPr lang="en-US" altLang="zh-CN">
                <a:solidFill>
                  <a:schemeClr val="bg1"/>
                </a:solidFill>
              </a:rPr>
              <a:t>Tuple assignment allows serveral variables to be assigned at once. All of the right-hand side expressions are </a:t>
            </a:r>
            <a:endParaRPr lang="en-US" altLang="zh-CN">
              <a:solidFill>
                <a:schemeClr val="bg1"/>
              </a:solidFill>
            </a:endParaRPr>
          </a:p>
          <a:p>
            <a:r>
              <a:rPr lang="en-US" altLang="zh-CN">
                <a:solidFill>
                  <a:schemeClr val="bg1"/>
                </a:solidFill>
              </a:rPr>
              <a:t>evaluted before any of the variables are updated, making this form most useful when some of the variables </a:t>
            </a:r>
            <a:endParaRPr lang="en-US" altLang="zh-CN">
              <a:solidFill>
                <a:schemeClr val="bg1"/>
              </a:solidFill>
            </a:endParaRPr>
          </a:p>
          <a:p>
            <a:r>
              <a:rPr lang="en-US" altLang="zh-CN">
                <a:solidFill>
                  <a:schemeClr val="bg1"/>
                </a:solidFill>
              </a:rPr>
              <a:t>appear on both sides of the assignment.</a:t>
            </a:r>
            <a:endParaRPr lang="zh-CN" altLang="zh-CN">
              <a:solidFill>
                <a:schemeClr val="bg1"/>
              </a:solidFill>
            </a:endParaRPr>
          </a:p>
          <a:p>
            <a:endParaRPr lang="zh-CN" altLang="zh-CN">
              <a:solidFill>
                <a:schemeClr val="bg1"/>
              </a:solidFill>
            </a:endParaRPr>
          </a:p>
          <a:p>
            <a:r>
              <a:rPr lang="en-US" altLang="zh-CN">
                <a:solidFill>
                  <a:schemeClr val="bg1"/>
                </a:solidFill>
              </a:rPr>
              <a:t>x, y = y, x</a:t>
            </a:r>
            <a:endParaRPr lang="en-US" altLang="zh-CN">
              <a:solidFill>
                <a:schemeClr val="bg1"/>
              </a:solidFill>
            </a:endParaRPr>
          </a:p>
          <a:p>
            <a:endParaRPr lang="en-US" altLang="zh-CN">
              <a:solidFill>
                <a:schemeClr val="bg1"/>
              </a:solidFill>
            </a:endParaRPr>
          </a:p>
          <a:p>
            <a:r>
              <a:rPr lang="en-US" altLang="zh-CN">
                <a:solidFill>
                  <a:schemeClr val="bg1"/>
                </a:solidFill>
              </a:rPr>
              <a:t>Tuple assignment can also make a sequence of trivial assignments more compact:</a:t>
            </a:r>
            <a:endParaRPr lang="en-US" altLang="zh-CN">
              <a:solidFill>
                <a:schemeClr val="bg1"/>
              </a:solidFill>
            </a:endParaRPr>
          </a:p>
          <a:p>
            <a:r>
              <a:rPr lang="en-US" altLang="zh-CN">
                <a:solidFill>
                  <a:schemeClr val="bg1"/>
                </a:solidFill>
              </a:rPr>
              <a:t>i, j, k = 2, 3, 5</a:t>
            </a:r>
            <a:endParaRPr lang="en-US" altLang="zh-CN">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7335" y="215900"/>
            <a:ext cx="11790045" cy="543560"/>
          </a:xfrm>
        </p:spPr>
        <p:txBody>
          <a:bodyPr/>
          <a:p>
            <a:pPr marL="0" indent="0" algn="ctr">
              <a:lnSpc>
                <a:spcPct val="100000"/>
              </a:lnSpc>
              <a:buNone/>
            </a:pPr>
            <a:r>
              <a:rPr lang="en-US" altLang="en-US">
                <a:solidFill>
                  <a:schemeClr val="bg1"/>
                </a:solidFill>
                <a:latin typeface="Arial" panose="020B0604020202020204" pitchFamily="34" charset="0"/>
                <a:sym typeface="+mn-ea"/>
              </a:rPr>
              <a:t>Packages and Files</a:t>
            </a:r>
            <a:endParaRPr lang="en-US" altLang="en-US">
              <a:solidFill>
                <a:schemeClr val="bg1"/>
              </a:solidFill>
              <a:latin typeface="Arial" panose="020B0604020202020204" pitchFamily="34" charset="0"/>
              <a:sym typeface="+mn-ea"/>
            </a:endParaRPr>
          </a:p>
        </p:txBody>
      </p:sp>
      <p:sp>
        <p:nvSpPr>
          <p:cNvPr id="3" name="标题 1"/>
          <p:cNvSpPr>
            <a:spLocks noGrp="1"/>
          </p:cNvSpPr>
          <p:nvPr/>
        </p:nvSpPr>
        <p:spPr>
          <a:xfrm>
            <a:off x="134620" y="721995"/>
            <a:ext cx="11790045" cy="610997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endParaRPr lang="en-US" altLang="en-US">
              <a:solidFill>
                <a:schemeClr val="bg1"/>
              </a:solidFill>
              <a:latin typeface="Arial" panose="020B0604020202020204" pitchFamily="34" charset="0"/>
              <a:sym typeface="+mn-ea"/>
            </a:endParaRPr>
          </a:p>
          <a:p>
            <a:pPr marL="0" indent="0" algn="l">
              <a:lnSpc>
                <a:spcPct val="100000"/>
              </a:lnSpc>
              <a:buNone/>
            </a:pPr>
            <a:br>
              <a:rPr lang="en-US" altLang="en-US">
                <a:solidFill>
                  <a:schemeClr val="bg1"/>
                </a:solidFill>
                <a:latin typeface="Arial" panose="020B0604020202020204" pitchFamily="34" charset="0"/>
                <a:sym typeface="+mn-ea"/>
              </a:rPr>
            </a:br>
            <a:endParaRPr lang="en-US" altLang="en-US">
              <a:solidFill>
                <a:schemeClr val="bg1"/>
              </a:solidFill>
              <a:latin typeface="Arial" panose="020B0604020202020204" pitchFamily="34" charset="0"/>
              <a:sym typeface="+mn-ea"/>
            </a:endParaRPr>
          </a:p>
        </p:txBody>
      </p:sp>
      <p:sp>
        <p:nvSpPr>
          <p:cNvPr id="4" name="文本框 3"/>
          <p:cNvSpPr txBox="1"/>
          <p:nvPr/>
        </p:nvSpPr>
        <p:spPr>
          <a:xfrm>
            <a:off x="482600" y="1149985"/>
            <a:ext cx="7239635" cy="368300"/>
          </a:xfrm>
          <a:prstGeom prst="rect">
            <a:avLst/>
          </a:prstGeom>
          <a:noFill/>
        </p:spPr>
        <p:txBody>
          <a:bodyPr wrap="square" rtlCol="0">
            <a:spAutoFit/>
          </a:bodyPr>
          <a:p>
            <a:endParaRPr lang="zh-CN" altLang="en-US"/>
          </a:p>
        </p:txBody>
      </p:sp>
      <p:sp>
        <p:nvSpPr>
          <p:cNvPr id="6" name="文本框 5"/>
          <p:cNvSpPr txBox="1"/>
          <p:nvPr/>
        </p:nvSpPr>
        <p:spPr>
          <a:xfrm>
            <a:off x="346710" y="1266190"/>
            <a:ext cx="5270500" cy="2861310"/>
          </a:xfrm>
          <a:prstGeom prst="rect">
            <a:avLst/>
          </a:prstGeom>
          <a:noFill/>
        </p:spPr>
        <p:txBody>
          <a:bodyPr wrap="square" rtlCol="0">
            <a:spAutoFit/>
          </a:bodyPr>
          <a:p>
            <a:pPr>
              <a:lnSpc>
                <a:spcPct val="250000"/>
              </a:lnSpc>
            </a:pPr>
            <a:r>
              <a:rPr lang="en-US" altLang="zh-CN">
                <a:solidFill>
                  <a:schemeClr val="bg1"/>
                </a:solidFill>
              </a:rPr>
              <a:t>Modulerity</a:t>
            </a:r>
            <a:endParaRPr lang="en-US" altLang="zh-CN">
              <a:solidFill>
                <a:schemeClr val="bg1"/>
              </a:solidFill>
            </a:endParaRPr>
          </a:p>
          <a:p>
            <a:pPr>
              <a:lnSpc>
                <a:spcPct val="250000"/>
              </a:lnSpc>
            </a:pPr>
            <a:r>
              <a:rPr lang="en-US" altLang="zh-CN">
                <a:solidFill>
                  <a:schemeClr val="bg1"/>
                </a:solidFill>
              </a:rPr>
              <a:t>Encapsulation</a:t>
            </a:r>
            <a:endParaRPr lang="en-US" altLang="zh-CN">
              <a:solidFill>
                <a:schemeClr val="bg1"/>
              </a:solidFill>
            </a:endParaRPr>
          </a:p>
          <a:p>
            <a:pPr>
              <a:lnSpc>
                <a:spcPct val="250000"/>
              </a:lnSpc>
            </a:pPr>
            <a:r>
              <a:rPr lang="en-US" altLang="zh-CN">
                <a:solidFill>
                  <a:schemeClr val="bg1"/>
                </a:solidFill>
              </a:rPr>
              <a:t>Separate Complication</a:t>
            </a:r>
            <a:endParaRPr lang="en-US" altLang="zh-CN">
              <a:solidFill>
                <a:schemeClr val="bg1"/>
              </a:solidFill>
            </a:endParaRPr>
          </a:p>
          <a:p>
            <a:pPr>
              <a:lnSpc>
                <a:spcPct val="250000"/>
              </a:lnSpc>
            </a:pPr>
            <a:r>
              <a:rPr lang="en-US" altLang="zh-CN">
                <a:solidFill>
                  <a:schemeClr val="bg1"/>
                </a:solidFill>
              </a:rPr>
              <a:t>Reuse</a:t>
            </a:r>
            <a:endParaRPr lang="en-US" altLang="zh-CN">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1739</Words>
  <Application>WPS 演示</Application>
  <PresentationFormat>宽屏</PresentationFormat>
  <Paragraphs>185</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微软雅黑 Light</vt:lpstr>
      <vt:lpstr>微软雅黑</vt:lpstr>
      <vt:lpstr>黑体</vt:lpstr>
      <vt:lpstr>时尚中黑简体</vt:lpstr>
      <vt:lpstr>Arial Unicode MS</vt:lpstr>
      <vt:lpstr>Calibri</vt:lpstr>
      <vt:lpstr>Office 主题</vt:lpstr>
      <vt:lpstr>1_Office 主题</vt:lpstr>
      <vt:lpstr>Program Structure</vt:lpstr>
      <vt:lpstr>Variables store values.  Simple expressions are combined into larger ones with operations like addition and subtraction.  Basic types are collected into aggregates like arrays and structs.  Expressions are used in statements whose execution order is determined by control-flow statements like if and for.    Satements are grouped into functions for isolation and reuse.  Functions are gathered into source files and packages. </vt:lpstr>
      <vt:lpstr>Names </vt:lpstr>
      <vt:lpstr>keywords</vt:lpstr>
      <vt:lpstr>predeclared names</vt:lpstr>
      <vt:lpstr>Assignments</vt:lpstr>
      <vt:lpstr>Packages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1168</cp:revision>
  <dcterms:created xsi:type="dcterms:W3CDTF">2017-08-03T09:01:00Z</dcterms:created>
  <dcterms:modified xsi:type="dcterms:W3CDTF">2018-06-29T12:01:52Z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