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01" r:id="rId4"/>
    <p:sldId id="302" r:id="rId5"/>
    <p:sldId id="29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8D41"/>
    <a:srgbClr val="2F7CC0"/>
    <a:srgbClr val="9900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530" y="134620"/>
            <a:ext cx="11381105" cy="1370965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Ryan Dahl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1505585"/>
            <a:ext cx="4590415" cy="2923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04210" y="5021580"/>
            <a:ext cx="6010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800"/>
              <a:t>一个黑客、出色的程序员、</a:t>
            </a:r>
            <a:r>
              <a:rPr lang="en-US" altLang="zh-CN" sz="2800"/>
              <a:t>Node</a:t>
            </a:r>
            <a:r>
              <a:rPr lang="zh-CN" altLang="en-US" sz="2800"/>
              <a:t>之父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293745" y="5795010"/>
            <a:ext cx="5920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放弃博士学位、到南美旅行并成为一名 Web 开发者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18410"/>
            <a:ext cx="11124565" cy="3154045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高性能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(v8)</a:t>
            </a:r>
            <a:b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事件驱动</a:t>
            </a:r>
            <a:b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没有历史包袱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zh-CN" altLang="zh-CN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后端部分一直没有市场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)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4035" y="281940"/>
            <a:ext cx="11124565" cy="1869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Why is JavaScript?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549400" y="850265"/>
            <a:ext cx="4022090" cy="3781425"/>
            <a:chOff x="1586" y="1199"/>
            <a:chExt cx="6334" cy="5955"/>
          </a:xfrm>
        </p:grpSpPr>
        <p:sp>
          <p:nvSpPr>
            <p:cNvPr id="3" name="矩形 2"/>
            <p:cNvSpPr/>
            <p:nvPr/>
          </p:nvSpPr>
          <p:spPr>
            <a:xfrm>
              <a:off x="1586" y="1940"/>
              <a:ext cx="6334" cy="52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00" y="1199"/>
              <a:ext cx="1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bg1"/>
                  </a:solidFill>
                </a:rPr>
                <a:t>Chrome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12" y="2681"/>
              <a:ext cx="2845" cy="1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V8</a:t>
              </a:r>
              <a:endParaRPr lang="en-US" altLang="zh-CN"/>
            </a:p>
            <a:p>
              <a:pPr algn="ctr"/>
              <a:r>
                <a:rPr lang="en-US" altLang="zh-CN" sz="1400"/>
                <a:t>(JavaScript</a:t>
              </a:r>
              <a:r>
                <a:rPr lang="zh-CN" altLang="en-US" sz="1400"/>
                <a:t>解析引擎</a:t>
              </a:r>
              <a:r>
                <a:rPr lang="en-US" altLang="zh-CN" sz="1400"/>
                <a:t>)</a:t>
              </a:r>
              <a:endParaRPr lang="en-US" altLang="zh-CN" sz="1400"/>
            </a:p>
          </p:txBody>
        </p:sp>
        <p:sp>
          <p:nvSpPr>
            <p:cNvPr id="8" name="矩形 7"/>
            <p:cNvSpPr/>
            <p:nvPr/>
          </p:nvSpPr>
          <p:spPr>
            <a:xfrm>
              <a:off x="1814" y="2681"/>
              <a:ext cx="2919" cy="1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WebKit</a:t>
              </a:r>
              <a:endParaRPr lang="en-US" altLang="zh-CN"/>
            </a:p>
            <a:p>
              <a:pPr algn="ctr"/>
              <a:r>
                <a:rPr lang="en-US" altLang="zh-CN" sz="1400"/>
                <a:t>(</a:t>
              </a:r>
              <a:r>
                <a:rPr lang="zh-CN" altLang="en-US" sz="1400"/>
                <a:t>布局引擎</a:t>
              </a:r>
              <a:r>
                <a:rPr lang="en-US" altLang="zh-CN" sz="1400"/>
                <a:t>)</a:t>
              </a:r>
              <a:endParaRPr lang="en-US" altLang="zh-CN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1814" y="4747"/>
              <a:ext cx="5928" cy="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中间层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67" y="6110"/>
              <a:ext cx="1228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网卡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22" y="6126"/>
              <a:ext cx="1228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硬盘</a:t>
              </a: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94" y="6110"/>
              <a:ext cx="1228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显卡</a:t>
              </a: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346" y="6110"/>
              <a:ext cx="1228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r>
                <a:rPr lang="zh-CN" altLang="zh-CN"/>
                <a:t> </a:t>
              </a:r>
              <a:endParaRPr lang="zh-CN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04305" y="907415"/>
            <a:ext cx="4022090" cy="3782060"/>
            <a:chOff x="1586" y="1199"/>
            <a:chExt cx="6334" cy="5956"/>
          </a:xfrm>
        </p:grpSpPr>
        <p:sp>
          <p:nvSpPr>
            <p:cNvPr id="17" name="矩形 16"/>
            <p:cNvSpPr/>
            <p:nvPr/>
          </p:nvSpPr>
          <p:spPr>
            <a:xfrm>
              <a:off x="1586" y="1940"/>
              <a:ext cx="6334" cy="52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00" y="1199"/>
              <a:ext cx="19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</a:rPr>
                <a:t>Node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42" y="2591"/>
              <a:ext cx="4567" cy="1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V8</a:t>
              </a:r>
              <a:endParaRPr lang="en-US" altLang="zh-CN"/>
            </a:p>
            <a:p>
              <a:pPr algn="ctr"/>
              <a:r>
                <a:rPr lang="en-US" altLang="zh-CN" sz="1400"/>
                <a:t>(JavaScript</a:t>
              </a:r>
              <a:r>
                <a:rPr lang="zh-CN" altLang="en-US" sz="1400"/>
                <a:t>解析引擎</a:t>
              </a:r>
              <a:r>
                <a:rPr lang="en-US" altLang="zh-CN" sz="1400"/>
                <a:t>)</a:t>
              </a:r>
              <a:endParaRPr lang="en-US" altLang="zh-CN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814" y="4747"/>
              <a:ext cx="5928" cy="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中间层</a:t>
              </a:r>
              <a:r>
                <a:rPr lang="en-US" altLang="zh-CN"/>
                <a:t>(libuv)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967" y="6110"/>
              <a:ext cx="1228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网卡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22" y="6126"/>
              <a:ext cx="1228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硬盘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864" y="6110"/>
              <a:ext cx="2710" cy="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...</a:t>
              </a:r>
              <a:r>
                <a:rPr lang="zh-CN" altLang="zh-CN"/>
                <a:t> </a:t>
              </a:r>
              <a:endParaRPr lang="zh-CN" altLang="zh-CN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53060" y="5349875"/>
            <a:ext cx="11521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Node</a:t>
            </a:r>
            <a:r>
              <a:rPr lang="zh-CN" altLang="zh-CN" sz="2000">
                <a:solidFill>
                  <a:schemeClr val="bg1"/>
                </a:solidFill>
              </a:rPr>
              <a:t>不处理</a:t>
            </a:r>
            <a:r>
              <a:rPr lang="en-US" altLang="zh-CN" sz="2000">
                <a:solidFill>
                  <a:schemeClr val="bg1"/>
                </a:solidFill>
              </a:rPr>
              <a:t>UI</a:t>
            </a:r>
            <a:r>
              <a:rPr lang="zh-CN" altLang="en-US" sz="2000">
                <a:solidFill>
                  <a:schemeClr val="bg1"/>
                </a:solidFill>
              </a:rPr>
              <a:t>，但用与浏览器相同的机制和原理运行。</a:t>
            </a:r>
            <a:r>
              <a:rPr lang="en-US" altLang="zh-CN" sz="2000">
                <a:solidFill>
                  <a:schemeClr val="bg1"/>
                </a:solidFill>
              </a:rPr>
              <a:t>Node</a:t>
            </a:r>
            <a:r>
              <a:rPr lang="zh-CN" altLang="en-US" sz="2000">
                <a:solidFill>
                  <a:schemeClr val="bg1"/>
                </a:solidFill>
              </a:rPr>
              <a:t>打破了过去</a:t>
            </a:r>
            <a:r>
              <a:rPr lang="en-US" altLang="zh-CN" sz="2000">
                <a:solidFill>
                  <a:schemeClr val="bg1"/>
                </a:solidFill>
              </a:rPr>
              <a:t>JavaScript</a:t>
            </a:r>
            <a:r>
              <a:rPr lang="zh-CN" altLang="en-US" sz="2000">
                <a:solidFill>
                  <a:schemeClr val="bg1"/>
                </a:solidFill>
              </a:rPr>
              <a:t>只能在浏览器中运行的局面。前后端编程语言统一，可以大大降低前后转换所需要的上下文切换代价。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Why is JavaScript?</vt:lpstr>
      <vt:lpstr>Why is JavaScript?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1191</cp:revision>
  <dcterms:created xsi:type="dcterms:W3CDTF">2017-08-03T09:01:00Z</dcterms:created>
  <dcterms:modified xsi:type="dcterms:W3CDTF">2018-06-26T07:50:29Z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