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79" r:id="rId4"/>
    <p:sldId id="298" r:id="rId5"/>
    <p:sldId id="299" r:id="rId6"/>
    <p:sldId id="282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8D41"/>
    <a:srgbClr val="2F7CC0"/>
    <a:srgbClr val="990000"/>
    <a:srgbClr val="323232"/>
    <a:srgbClr val="202020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09156" y="490390"/>
            <a:ext cx="5973688" cy="70791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2215" y="2291080"/>
            <a:ext cx="9807575" cy="344932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A5C0-CD29-4FFF-80F6-98B61072EAC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1B7D3-6DA6-4D70-880D-9C512B2710C3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0" y="130810"/>
            <a:ext cx="768350" cy="76835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895350" y="285115"/>
            <a:ext cx="2105660" cy="4603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时尚中黑简体" pitchFamily="2" charset="-122"/>
              </a:rPr>
              <a:t>Vue </a:t>
            </a:r>
            <a:r>
              <a:rPr lang="zh-CN" altLang="zh-CN" sz="2400" dirty="0">
                <a:solidFill>
                  <a:schemeClr val="bg1"/>
                </a:solidFill>
                <a:sym typeface="时尚中黑简体" pitchFamily="2" charset="-122"/>
              </a:rPr>
              <a:t>技术分享</a:t>
            </a:r>
            <a:endParaRPr lang="zh-CN" altLang="zh-CN" sz="24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780" y="1695773"/>
            <a:ext cx="584644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068960"/>
            <a:ext cx="10972800" cy="30572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608330" indent="0">
              <a:buNone/>
              <a:defRPr>
                <a:solidFill>
                  <a:schemeClr val="bg1"/>
                </a:solidFill>
              </a:defRPr>
            </a:lvl2pPr>
            <a:lvl3pPr marL="1217930" indent="0">
              <a:buNone/>
              <a:defRPr>
                <a:solidFill>
                  <a:schemeClr val="bg1"/>
                </a:solidFill>
              </a:defRPr>
            </a:lvl3pPr>
            <a:lvl4pPr marL="1827530" indent="0">
              <a:buNone/>
              <a:defRPr>
                <a:solidFill>
                  <a:schemeClr val="bg1"/>
                </a:solidFill>
              </a:defRPr>
            </a:lvl4pPr>
            <a:lvl5pPr marL="243713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DE3C-9DB6-4F8B-B150-3451754F96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AC59-9792-46BA-92BD-DC922D5954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8"/>
          <p:cNvGrpSpPr/>
          <p:nvPr/>
        </p:nvGrpSpPr>
        <p:grpSpPr bwMode="auto">
          <a:xfrm flipH="1">
            <a:off x="5519738" y="0"/>
            <a:ext cx="6716712" cy="6858000"/>
            <a:chOff x="0" y="0"/>
            <a:chExt cx="5037993" cy="51435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572417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994365" y="2067475"/>
              <a:ext cx="1078706" cy="1008551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7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02450" y="5772150"/>
            <a:ext cx="2179638" cy="4556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9396413" y="5764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056" y="148125"/>
            <a:ext cx="5256584" cy="616579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00" y="3354915"/>
            <a:ext cx="4885268" cy="2865969"/>
          </a:xfrm>
        </p:spPr>
        <p:txBody>
          <a:bodyPr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EF01-4C82-4D18-A26E-519699E17DCE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6FC7-EE7B-496E-89A6-3A1574923D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772" y="1623766"/>
            <a:ext cx="5990456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996952"/>
            <a:ext cx="5384800" cy="3129212"/>
          </a:xfrm>
        </p:spPr>
        <p:txBody>
          <a:bodyPr/>
          <a:lstStyle>
            <a:lvl1pPr marL="0" indent="0">
              <a:buNone/>
              <a:defRPr sz="24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996952"/>
            <a:ext cx="5384800" cy="3129212"/>
          </a:xfrm>
        </p:spPr>
        <p:txBody>
          <a:bodyPr/>
          <a:lstStyle>
            <a:lvl1pPr marL="0" indent="0">
              <a:buNone/>
              <a:defRPr sz="28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5FD78-9091-4748-99E9-F71CE2D327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EB01-2F97-4BF1-9F92-53F4A7B39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3AC9E-02DC-46C3-88A1-3BC9C990866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E005-F056-4E04-B2D7-D6C37A10C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97288" y="4248150"/>
            <a:ext cx="2181225" cy="455613"/>
          </a:xfrm>
          <a:prstGeom prst="rect">
            <a:avLst/>
          </a:prstGeom>
          <a:solidFill>
            <a:srgbClr val="EF6A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6191250" y="4240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5175" y="1916832"/>
            <a:ext cx="5581651" cy="79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513732" y="2852936"/>
            <a:ext cx="7164537" cy="13867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6528048" y="-22022"/>
            <a:ext cx="5591944" cy="714074"/>
          </a:xfrm>
        </p:spPr>
        <p:txBody>
          <a:bodyPr anchor="b"/>
          <a:lstStyle>
            <a:lvl1pPr marL="0" indent="0" algn="ctr">
              <a:buNone/>
              <a:defRPr sz="36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2" name="内容占位符 9"/>
          <p:cNvSpPr>
            <a:spLocks noGrp="1"/>
          </p:cNvSpPr>
          <p:nvPr>
            <p:ph sz="quarter" idx="15"/>
          </p:nvPr>
        </p:nvSpPr>
        <p:spPr>
          <a:xfrm>
            <a:off x="6528048" y="713218"/>
            <a:ext cx="5591944" cy="11824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3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36194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4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61213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4E7A-C5DF-4B23-9458-5B6A6CE2DFB9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2E59-0291-499B-8549-280B542352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7108-85AB-40C4-AE8C-B928AC191A5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3DDD-4042-465E-8375-B61E540BBB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72DC-B896-44E2-9BAB-3731CCA1AB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0CAE3-BABE-4ABC-B8F6-97710C2FF6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9600" y="1700808"/>
            <a:ext cx="10972800" cy="4536480"/>
          </a:xfrm>
        </p:spPr>
        <p:txBody>
          <a:bodyPr/>
          <a:lstStyle>
            <a:lvl1pPr marL="0" indent="0">
              <a:buNone/>
              <a:defRPr/>
            </a:lvl1pPr>
            <a:lvl2pPr marL="608330" indent="0">
              <a:buNone/>
              <a:defRPr/>
            </a:lvl2pPr>
            <a:lvl3pPr marL="1217930" indent="0">
              <a:buNone/>
              <a:defRPr/>
            </a:lvl3pPr>
            <a:lvl4pPr marL="1827530" indent="0">
              <a:buNone/>
              <a:defRPr/>
            </a:lvl4pPr>
            <a:lvl5pPr marL="243713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E3A42-E522-43CC-8D41-0C35F11C057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BF527-C390-4353-BB30-ECD02D7C5E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B002B3-378F-4B33-84B8-2438EEEBF8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34FEA6-D0FE-40E0-AC39-F76B42FD4EDC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17983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6751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22847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8943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6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255" y="2150745"/>
            <a:ext cx="11124565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Why choice the node.js?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26255" y="2853055"/>
            <a:ext cx="376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采用</a:t>
            </a:r>
            <a:r>
              <a:rPr lang="en-US" altLang="zh-CN"/>
              <a:t>JavaScript</a:t>
            </a:r>
            <a:r>
              <a:rPr lang="zh-CN" altLang="en-US"/>
              <a:t>作为服务器开发语言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02505" y="206311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降低学习成本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34305" y="1207135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NPM</a:t>
            </a:r>
            <a:r>
              <a:rPr lang="zh-CN" altLang="en-US"/>
              <a:t>模块数量惊人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02505" y="43624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提高开发效率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7420" y="2205355"/>
            <a:ext cx="30162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>
                <a:solidFill>
                  <a:schemeClr val="accent6"/>
                </a:solidFill>
              </a:rPr>
              <a:t>700,000</a:t>
            </a:r>
            <a:endParaRPr lang="zh-CN" altLang="en-US" sz="6000">
              <a:solidFill>
                <a:schemeClr val="accent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72685" y="3153410"/>
            <a:ext cx="280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packages</a:t>
            </a:r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" y="4050030"/>
            <a:ext cx="2812415" cy="14103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90" y="4050030"/>
            <a:ext cx="3218815" cy="1409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65" y="4050030"/>
            <a:ext cx="1638300" cy="6762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295" y="4725035"/>
            <a:ext cx="5704840" cy="495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8925" y="708025"/>
            <a:ext cx="6847840" cy="229552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145790" y="3811905"/>
            <a:ext cx="2082800" cy="16300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/>
              <a:t>Ruby</a:t>
            </a:r>
            <a:endParaRPr lang="en-US" altLang="zh-CN" sz="2000"/>
          </a:p>
        </p:txBody>
      </p:sp>
      <p:sp>
        <p:nvSpPr>
          <p:cNvPr id="7" name="圆角矩形 6"/>
          <p:cNvSpPr/>
          <p:nvPr/>
        </p:nvSpPr>
        <p:spPr>
          <a:xfrm>
            <a:off x="7322185" y="3811905"/>
            <a:ext cx="2082800" cy="16300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/>
              <a:t>Node</a:t>
            </a:r>
            <a:endParaRPr lang="en-US" altLang="zh-CN" sz="2000"/>
          </a:p>
        </p:txBody>
      </p: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5228590" y="4627245"/>
            <a:ext cx="2093595" cy="0"/>
          </a:xfrm>
          <a:prstGeom prst="straightConnector1">
            <a:avLst/>
          </a:prstGeom>
          <a:ln w="53975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587365" y="4303395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移动平台迁移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59095" y="4678680"/>
            <a:ext cx="1497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服务器数量</a:t>
            </a:r>
            <a:r>
              <a:rPr lang="en-US" altLang="zh-CN" sz="1400">
                <a:solidFill>
                  <a:schemeClr val="bg1"/>
                </a:solidFill>
              </a:rPr>
              <a:t>*10%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75430" y="5972175"/>
            <a:ext cx="48171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000"/>
              <a:t>节约成本：</a:t>
            </a:r>
            <a:r>
              <a:rPr lang="en-US" altLang="zh-CN" sz="2000"/>
              <a:t>2000 * 20000 * 90% = 3600</a:t>
            </a:r>
            <a:r>
              <a:rPr lang="zh-CN" altLang="zh-CN" sz="2000"/>
              <a:t>万</a:t>
            </a:r>
            <a:endParaRPr lang="zh-CN" altLang="zh-CN" sz="20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TEMPLATE_THUMBS_INDEX" val="1、2、4、5、6、8、11、12、13、14、15、16、17、18、19、21、24、29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WPS 演示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 Light</vt:lpstr>
      <vt:lpstr>微软雅黑</vt:lpstr>
      <vt:lpstr>黑体</vt:lpstr>
      <vt:lpstr>时尚中黑简体</vt:lpstr>
      <vt:lpstr>Arial Unicode MS</vt:lpstr>
      <vt:lpstr>Calibri</vt:lpstr>
      <vt:lpstr>Office 主题</vt:lpstr>
      <vt:lpstr>1_Office 主题</vt:lpstr>
      <vt:lpstr>Installation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15063335956手机用户</cp:lastModifiedBy>
  <cp:revision>1162</cp:revision>
  <dcterms:created xsi:type="dcterms:W3CDTF">2017-08-03T09:01:00Z</dcterms:created>
  <dcterms:modified xsi:type="dcterms:W3CDTF">2018-06-26T06:25:11Z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