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1"/>
  </p:notesMasterIdLst>
  <p:sldIdLst>
    <p:sldId id="279" r:id="rId4"/>
    <p:sldId id="298" r:id="rId5"/>
    <p:sldId id="299" r:id="rId6"/>
    <p:sldId id="294"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8D41"/>
    <a:srgbClr val="2F7CC0"/>
    <a:srgbClr val="FF6600"/>
    <a:srgbClr val="9900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602865" y="2163445"/>
            <a:ext cx="7245350" cy="1869440"/>
          </a:xfrm>
        </p:spPr>
        <p:txBody>
          <a:bodyPr/>
          <a:p>
            <a:pPr algn="ctr">
              <a:lnSpc>
                <a:spcPct val="100000"/>
              </a:lnSpc>
            </a:pPr>
            <a:r>
              <a:rPr lang="en-US" altLang="en-US" sz="6000">
                <a:solidFill>
                  <a:schemeClr val="bg1"/>
                </a:solidFill>
                <a:latin typeface="Arial" panose="020B0604020202020204" pitchFamily="34" charset="0"/>
                <a:sym typeface="+mn-ea"/>
              </a:rPr>
              <a:t>CommonJS</a:t>
            </a:r>
            <a:endParaRPr lang="en-US" altLang="en-US" sz="6000">
              <a:solidFill>
                <a:schemeClr val="bg1"/>
              </a:solidFill>
              <a:latin typeface="Arial" panose="020B0604020202020204" pitchFamily="34" charset="0"/>
              <a:sym typeface="+mn-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3290" y="426085"/>
            <a:ext cx="10228580" cy="1869440"/>
          </a:xfrm>
        </p:spPr>
        <p:txBody>
          <a:bodyPr/>
          <a:p>
            <a:pPr algn="ctr">
              <a:lnSpc>
                <a:spcPct val="100000"/>
              </a:lnSpc>
            </a:pPr>
            <a:r>
              <a:rPr lang="zh-CN" altLang="en-US" sz="6000">
                <a:solidFill>
                  <a:schemeClr val="bg1"/>
                </a:solidFill>
                <a:latin typeface="Arial" panose="020B0604020202020204" pitchFamily="34" charset="0"/>
                <a:sym typeface="+mn-ea"/>
              </a:rPr>
              <a:t>路径分析和文件定位</a:t>
            </a:r>
            <a:endParaRPr lang="zh-CN" altLang="en-US" sz="6000">
              <a:solidFill>
                <a:schemeClr val="bg1"/>
              </a:solidFill>
              <a:latin typeface="Arial" panose="020B0604020202020204" pitchFamily="34" charset="0"/>
              <a:sym typeface="+mn-ea"/>
            </a:endParaRPr>
          </a:p>
        </p:txBody>
      </p:sp>
      <p:sp>
        <p:nvSpPr>
          <p:cNvPr id="3" name="文本框 2"/>
          <p:cNvSpPr txBox="1"/>
          <p:nvPr/>
        </p:nvSpPr>
        <p:spPr>
          <a:xfrm>
            <a:off x="222885" y="2709545"/>
            <a:ext cx="11746865" cy="1568450"/>
          </a:xfrm>
          <a:prstGeom prst="rect">
            <a:avLst/>
          </a:prstGeom>
          <a:noFill/>
        </p:spPr>
        <p:txBody>
          <a:bodyPr wrap="square" rtlCol="0">
            <a:spAutoFit/>
          </a:bodyPr>
          <a:p>
            <a:r>
              <a:rPr lang="zh-CN" altLang="en-US" sz="3200">
                <a:solidFill>
                  <a:schemeClr val="bg1"/>
                </a:solidFill>
              </a:rPr>
              <a:t>模块标识符分析</a:t>
            </a:r>
            <a:endParaRPr lang="zh-CN" altLang="en-US" sz="3200">
              <a:solidFill>
                <a:schemeClr val="bg1"/>
              </a:solidFill>
            </a:endParaRPr>
          </a:p>
          <a:p>
            <a:r>
              <a:rPr lang="zh-CN" altLang="en-US" sz="3200">
                <a:solidFill>
                  <a:schemeClr val="bg1"/>
                </a:solidFill>
              </a:rPr>
              <a:t>文件定位</a:t>
            </a:r>
            <a:endParaRPr lang="zh-CN" altLang="en-US" sz="3200">
              <a:solidFill>
                <a:schemeClr val="bg1"/>
              </a:solidFill>
            </a:endParaRPr>
          </a:p>
          <a:p>
            <a:r>
              <a:rPr lang="zh-CN" altLang="en-US" sz="3200">
                <a:solidFill>
                  <a:schemeClr val="bg1"/>
                </a:solidFill>
              </a:rPr>
              <a:t>模块编译</a:t>
            </a:r>
            <a:endParaRPr lang="zh-CN" altLang="en-US" sz="3200">
              <a:solidFill>
                <a:schemeClr val="bg1"/>
              </a:solidFill>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3290" y="426085"/>
            <a:ext cx="10228580" cy="1869440"/>
          </a:xfrm>
        </p:spPr>
        <p:txBody>
          <a:bodyPr/>
          <a:p>
            <a:pPr algn="ctr">
              <a:lnSpc>
                <a:spcPct val="100000"/>
              </a:lnSpc>
            </a:pPr>
            <a:r>
              <a:rPr lang="zh-CN" altLang="en-US" sz="4800">
                <a:solidFill>
                  <a:schemeClr val="bg1"/>
                </a:solidFill>
                <a:latin typeface="Arial" panose="020B0604020202020204" pitchFamily="34" charset="0"/>
                <a:sym typeface="+mn-ea"/>
              </a:rPr>
              <a:t>模块标识符分析</a:t>
            </a:r>
            <a:endParaRPr lang="zh-CN" altLang="en-US" sz="4800">
              <a:solidFill>
                <a:schemeClr val="bg1"/>
              </a:solidFill>
              <a:latin typeface="Arial" panose="020B0604020202020204" pitchFamily="34" charset="0"/>
              <a:sym typeface="+mn-ea"/>
            </a:endParaRPr>
          </a:p>
        </p:txBody>
      </p:sp>
      <p:sp>
        <p:nvSpPr>
          <p:cNvPr id="3" name="文本框 2"/>
          <p:cNvSpPr txBox="1"/>
          <p:nvPr/>
        </p:nvSpPr>
        <p:spPr>
          <a:xfrm>
            <a:off x="222885" y="2950845"/>
            <a:ext cx="11746865" cy="2799715"/>
          </a:xfrm>
          <a:prstGeom prst="rect">
            <a:avLst/>
          </a:prstGeom>
          <a:noFill/>
        </p:spPr>
        <p:txBody>
          <a:bodyPr wrap="square" rtlCol="0">
            <a:spAutoFit/>
          </a:bodyPr>
          <a:p>
            <a:r>
              <a:rPr lang="zh-CN" altLang="en-US" sz="3200">
                <a:solidFill>
                  <a:schemeClr val="bg1"/>
                </a:solidFill>
              </a:rPr>
              <a:t>模块标识符主要分为以下几类：</a:t>
            </a:r>
            <a:endParaRPr lang="zh-CN" altLang="en-US" sz="3200">
              <a:solidFill>
                <a:schemeClr val="bg1"/>
              </a:solidFill>
            </a:endParaRPr>
          </a:p>
          <a:p>
            <a:endParaRPr lang="zh-CN" altLang="en-US" sz="3200">
              <a:solidFill>
                <a:schemeClr val="bg1"/>
              </a:solidFill>
            </a:endParaRPr>
          </a:p>
          <a:p>
            <a:r>
              <a:rPr lang="en-US" altLang="zh-CN" sz="2800">
                <a:solidFill>
                  <a:schemeClr val="bg1"/>
                </a:solidFill>
              </a:rPr>
              <a:t>1</a:t>
            </a:r>
            <a:r>
              <a:rPr lang="zh-CN" altLang="zh-CN" sz="2800">
                <a:solidFill>
                  <a:schemeClr val="bg1"/>
                </a:solidFill>
              </a:rPr>
              <a:t>、</a:t>
            </a:r>
            <a:r>
              <a:rPr lang="zh-CN" altLang="en-US" sz="2800">
                <a:solidFill>
                  <a:schemeClr val="bg1"/>
                </a:solidFill>
              </a:rPr>
              <a:t>核心模块，如</a:t>
            </a:r>
            <a:r>
              <a:rPr lang="en-US" altLang="zh-CN" sz="2800">
                <a:solidFill>
                  <a:schemeClr val="bg1"/>
                </a:solidFill>
              </a:rPr>
              <a:t>http</a:t>
            </a:r>
            <a:r>
              <a:rPr lang="zh-CN" altLang="en-US" sz="2800">
                <a:solidFill>
                  <a:schemeClr val="bg1"/>
                </a:solidFill>
              </a:rPr>
              <a:t>、</a:t>
            </a:r>
            <a:r>
              <a:rPr lang="en-US" altLang="zh-CN" sz="2800">
                <a:solidFill>
                  <a:schemeClr val="bg1"/>
                </a:solidFill>
              </a:rPr>
              <a:t>fs</a:t>
            </a:r>
            <a:r>
              <a:rPr lang="zh-CN" altLang="en-US" sz="2800">
                <a:solidFill>
                  <a:schemeClr val="bg1"/>
                </a:solidFill>
              </a:rPr>
              <a:t>、</a:t>
            </a:r>
            <a:r>
              <a:rPr lang="en-US" altLang="zh-CN" sz="2800">
                <a:solidFill>
                  <a:schemeClr val="bg1"/>
                </a:solidFill>
              </a:rPr>
              <a:t>path</a:t>
            </a:r>
            <a:endParaRPr lang="zh-CN" altLang="en-US" sz="2800">
              <a:solidFill>
                <a:schemeClr val="bg1"/>
              </a:solidFill>
            </a:endParaRPr>
          </a:p>
          <a:p>
            <a:r>
              <a:rPr lang="en-US" altLang="zh-CN" sz="2800">
                <a:solidFill>
                  <a:schemeClr val="bg1"/>
                </a:solidFill>
                <a:sym typeface="+mn-ea"/>
              </a:rPr>
              <a:t>2</a:t>
            </a:r>
            <a:r>
              <a:rPr lang="zh-CN" altLang="zh-CN" sz="2800">
                <a:solidFill>
                  <a:schemeClr val="bg1"/>
                </a:solidFill>
                <a:sym typeface="+mn-ea"/>
              </a:rPr>
              <a:t>、</a:t>
            </a:r>
            <a:r>
              <a:rPr lang="zh-CN" altLang="en-US" sz="2800">
                <a:solidFill>
                  <a:schemeClr val="bg1"/>
                </a:solidFill>
              </a:rPr>
              <a:t>相对路径文件模块</a:t>
            </a:r>
            <a:endParaRPr lang="zh-CN" altLang="en-US" sz="2800">
              <a:solidFill>
                <a:schemeClr val="bg1"/>
              </a:solidFill>
            </a:endParaRPr>
          </a:p>
          <a:p>
            <a:r>
              <a:rPr lang="en-US" altLang="zh-CN" sz="2800">
                <a:solidFill>
                  <a:schemeClr val="bg1"/>
                </a:solidFill>
                <a:sym typeface="+mn-ea"/>
              </a:rPr>
              <a:t>3</a:t>
            </a:r>
            <a:r>
              <a:rPr lang="zh-CN" altLang="zh-CN" sz="2800">
                <a:solidFill>
                  <a:schemeClr val="bg1"/>
                </a:solidFill>
                <a:sym typeface="+mn-ea"/>
              </a:rPr>
              <a:t>、</a:t>
            </a:r>
            <a:r>
              <a:rPr lang="zh-CN" altLang="en-US" sz="2800">
                <a:solidFill>
                  <a:schemeClr val="bg1"/>
                </a:solidFill>
              </a:rPr>
              <a:t>以</a:t>
            </a:r>
            <a:r>
              <a:rPr lang="en-US" altLang="zh-CN" sz="2800">
                <a:solidFill>
                  <a:schemeClr val="bg1"/>
                </a:solidFill>
              </a:rPr>
              <a:t>/</a:t>
            </a:r>
            <a:r>
              <a:rPr lang="zh-CN" altLang="zh-CN" sz="2800">
                <a:solidFill>
                  <a:schemeClr val="bg1"/>
                </a:solidFill>
              </a:rPr>
              <a:t>开始的绝对路径文件模块</a:t>
            </a:r>
            <a:endParaRPr lang="zh-CN" altLang="zh-CN" sz="2800">
              <a:solidFill>
                <a:schemeClr val="bg1"/>
              </a:solidFill>
            </a:endParaRPr>
          </a:p>
          <a:p>
            <a:r>
              <a:rPr lang="en-US" altLang="zh-CN" sz="2800">
                <a:solidFill>
                  <a:schemeClr val="bg1"/>
                </a:solidFill>
                <a:sym typeface="+mn-ea"/>
              </a:rPr>
              <a:t>4</a:t>
            </a:r>
            <a:r>
              <a:rPr lang="zh-CN" altLang="zh-CN" sz="2800">
                <a:solidFill>
                  <a:schemeClr val="bg1"/>
                </a:solidFill>
                <a:sym typeface="+mn-ea"/>
              </a:rPr>
              <a:t>、</a:t>
            </a:r>
            <a:r>
              <a:rPr lang="zh-CN" altLang="zh-CN" sz="2800">
                <a:solidFill>
                  <a:schemeClr val="bg1"/>
                </a:solidFill>
              </a:rPr>
              <a:t>非路径形式的文件模块，如自定义的</a:t>
            </a:r>
            <a:r>
              <a:rPr lang="en-US" altLang="zh-CN" sz="2800">
                <a:solidFill>
                  <a:schemeClr val="bg1"/>
                </a:solidFill>
              </a:rPr>
              <a:t>lodash</a:t>
            </a:r>
            <a:endParaRPr lang="en-US" altLang="zh-CN" sz="2800">
              <a:solidFill>
                <a:schemeClr val="bg1"/>
              </a:solidFill>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3290" y="426085"/>
            <a:ext cx="10228580" cy="1869440"/>
          </a:xfrm>
        </p:spPr>
        <p:txBody>
          <a:bodyPr/>
          <a:p>
            <a:pPr algn="ctr">
              <a:lnSpc>
                <a:spcPct val="100000"/>
              </a:lnSpc>
            </a:pPr>
            <a:r>
              <a:rPr lang="zh-CN" altLang="en-US" sz="4400">
                <a:solidFill>
                  <a:schemeClr val="bg1"/>
                </a:solidFill>
                <a:latin typeface="Arial" panose="020B0604020202020204" pitchFamily="34" charset="0"/>
                <a:sym typeface="+mn-ea"/>
              </a:rPr>
              <a:t>核心模块</a:t>
            </a:r>
            <a:endParaRPr lang="zh-CN" altLang="en-US" sz="4400">
              <a:solidFill>
                <a:schemeClr val="bg1"/>
              </a:solidFill>
              <a:latin typeface="Arial" panose="020B0604020202020204" pitchFamily="34" charset="0"/>
              <a:sym typeface="+mn-ea"/>
            </a:endParaRPr>
          </a:p>
        </p:txBody>
      </p:sp>
      <p:sp>
        <p:nvSpPr>
          <p:cNvPr id="3" name="文本框 2"/>
          <p:cNvSpPr txBox="1"/>
          <p:nvPr/>
        </p:nvSpPr>
        <p:spPr>
          <a:xfrm>
            <a:off x="222885" y="2709545"/>
            <a:ext cx="11746865" cy="1383665"/>
          </a:xfrm>
          <a:prstGeom prst="rect">
            <a:avLst/>
          </a:prstGeom>
          <a:noFill/>
        </p:spPr>
        <p:txBody>
          <a:bodyPr wrap="square" rtlCol="0">
            <a:spAutoFit/>
          </a:bodyPr>
          <a:p>
            <a:r>
              <a:rPr lang="zh-CN" altLang="en-US" sz="2800">
                <a:solidFill>
                  <a:schemeClr val="bg1"/>
                </a:solidFill>
              </a:rPr>
              <a:t>核心模块的优先级仅次于缓存加载</a:t>
            </a:r>
            <a:endParaRPr lang="zh-CN" altLang="en-US" sz="2800">
              <a:solidFill>
                <a:schemeClr val="bg1"/>
              </a:solidFill>
            </a:endParaRPr>
          </a:p>
          <a:p>
            <a:endParaRPr lang="zh-CN" altLang="en-US" sz="2800">
              <a:solidFill>
                <a:schemeClr val="bg1"/>
              </a:solidFill>
            </a:endParaRPr>
          </a:p>
          <a:p>
            <a:r>
              <a:rPr lang="zh-CN" altLang="en-US" sz="2800">
                <a:solidFill>
                  <a:schemeClr val="bg1"/>
                </a:solidFill>
              </a:rPr>
              <a:t>如果试图加载一个与核心模块标识符相同的自定义模块，是不会成功的</a:t>
            </a:r>
            <a:endParaRPr lang="zh-CN" altLang="en-US" sz="28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3290" y="426085"/>
            <a:ext cx="10228580" cy="1869440"/>
          </a:xfrm>
        </p:spPr>
        <p:txBody>
          <a:bodyPr/>
          <a:p>
            <a:pPr algn="ctr">
              <a:lnSpc>
                <a:spcPct val="100000"/>
              </a:lnSpc>
            </a:pPr>
            <a:r>
              <a:rPr lang="zh-CN" altLang="en-US" sz="4400">
                <a:solidFill>
                  <a:schemeClr val="bg1"/>
                </a:solidFill>
                <a:latin typeface="Arial" panose="020B0604020202020204" pitchFamily="34" charset="0"/>
                <a:sym typeface="+mn-ea"/>
              </a:rPr>
              <a:t>路径形式的文件模块</a:t>
            </a:r>
            <a:endParaRPr lang="zh-CN" altLang="en-US" sz="4400">
              <a:solidFill>
                <a:schemeClr val="bg1"/>
              </a:solidFill>
              <a:latin typeface="Arial" panose="020B0604020202020204" pitchFamily="34" charset="0"/>
              <a:sym typeface="+mn-ea"/>
            </a:endParaRPr>
          </a:p>
        </p:txBody>
      </p:sp>
      <p:sp>
        <p:nvSpPr>
          <p:cNvPr id="3" name="文本框 2"/>
          <p:cNvSpPr txBox="1"/>
          <p:nvPr/>
        </p:nvSpPr>
        <p:spPr>
          <a:xfrm>
            <a:off x="222885" y="2709545"/>
            <a:ext cx="11746865" cy="1383665"/>
          </a:xfrm>
          <a:prstGeom prst="rect">
            <a:avLst/>
          </a:prstGeom>
          <a:noFill/>
        </p:spPr>
        <p:txBody>
          <a:bodyPr wrap="square" rtlCol="0">
            <a:spAutoFit/>
          </a:bodyPr>
          <a:p>
            <a:r>
              <a:rPr lang="zh-CN" altLang="en-US" sz="2800">
                <a:solidFill>
                  <a:schemeClr val="bg1"/>
                </a:solidFill>
              </a:rPr>
              <a:t>以真实路径作为缓存索引</a:t>
            </a:r>
            <a:endParaRPr lang="zh-CN" altLang="en-US" sz="2800">
              <a:solidFill>
                <a:schemeClr val="bg1"/>
              </a:solidFill>
            </a:endParaRPr>
          </a:p>
          <a:p>
            <a:endParaRPr lang="zh-CN" altLang="en-US" sz="2800">
              <a:solidFill>
                <a:schemeClr val="bg1"/>
              </a:solidFill>
            </a:endParaRPr>
          </a:p>
          <a:p>
            <a:r>
              <a:rPr lang="zh-CN" altLang="en-US" sz="2800">
                <a:solidFill>
                  <a:schemeClr val="bg1"/>
                </a:solidFill>
              </a:rPr>
              <a:t>文件模块给</a:t>
            </a:r>
            <a:r>
              <a:rPr lang="en-US" altLang="zh-CN" sz="2800">
                <a:solidFill>
                  <a:schemeClr val="bg1"/>
                </a:solidFill>
              </a:rPr>
              <a:t>Node</a:t>
            </a:r>
            <a:r>
              <a:rPr lang="zh-CN" altLang="en-US" sz="2800">
                <a:solidFill>
                  <a:schemeClr val="bg1"/>
                </a:solidFill>
              </a:rPr>
              <a:t>指明了确切的文件位置，节约大量查找时间</a:t>
            </a:r>
            <a:endParaRPr lang="zh-CN" altLang="en-US" sz="2800">
              <a:solidFill>
                <a:schemeClr val="bg1"/>
              </a:solidFill>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3290" y="426085"/>
            <a:ext cx="10228580" cy="1869440"/>
          </a:xfrm>
        </p:spPr>
        <p:txBody>
          <a:bodyPr/>
          <a:p>
            <a:pPr algn="ctr">
              <a:lnSpc>
                <a:spcPct val="100000"/>
              </a:lnSpc>
            </a:pPr>
            <a:r>
              <a:rPr lang="zh-CN" altLang="en-US" sz="4400">
                <a:solidFill>
                  <a:schemeClr val="bg1"/>
                </a:solidFill>
                <a:latin typeface="Arial" panose="020B0604020202020204" pitchFamily="34" charset="0"/>
                <a:sym typeface="+mn-ea"/>
              </a:rPr>
              <a:t>自定义模块</a:t>
            </a:r>
            <a:endParaRPr lang="zh-CN" altLang="en-US" sz="4400">
              <a:solidFill>
                <a:schemeClr val="bg1"/>
              </a:solidFill>
              <a:latin typeface="Arial" panose="020B0604020202020204" pitchFamily="34" charset="0"/>
              <a:sym typeface="+mn-ea"/>
            </a:endParaRPr>
          </a:p>
        </p:txBody>
      </p:sp>
      <p:sp>
        <p:nvSpPr>
          <p:cNvPr id="3" name="文本框 2"/>
          <p:cNvSpPr txBox="1"/>
          <p:nvPr/>
        </p:nvSpPr>
        <p:spPr>
          <a:xfrm>
            <a:off x="222885" y="2709545"/>
            <a:ext cx="11746865" cy="1383665"/>
          </a:xfrm>
          <a:prstGeom prst="rect">
            <a:avLst/>
          </a:prstGeom>
          <a:noFill/>
        </p:spPr>
        <p:txBody>
          <a:bodyPr wrap="square" rtlCol="0">
            <a:spAutoFit/>
          </a:bodyPr>
          <a:p>
            <a:r>
              <a:rPr lang="zh-CN" altLang="en-US" sz="2800">
                <a:solidFill>
                  <a:schemeClr val="bg1"/>
                </a:solidFill>
              </a:rPr>
              <a:t>非核心模块也不是路径形式的标识符。</a:t>
            </a:r>
            <a:endParaRPr lang="zh-CN" altLang="en-US" sz="2800">
              <a:solidFill>
                <a:schemeClr val="bg1"/>
              </a:solidFill>
            </a:endParaRPr>
          </a:p>
          <a:p>
            <a:endParaRPr lang="zh-CN" altLang="en-US" sz="2800">
              <a:solidFill>
                <a:schemeClr val="bg1"/>
              </a:solidFill>
            </a:endParaRPr>
          </a:p>
          <a:p>
            <a:r>
              <a:rPr lang="zh-CN" altLang="zh-CN" sz="2800">
                <a:solidFill>
                  <a:schemeClr val="bg1"/>
                </a:solidFill>
              </a:rPr>
              <a:t>路径数组：</a:t>
            </a:r>
            <a:r>
              <a:rPr lang="en-US" altLang="zh-CN" sz="2800">
                <a:solidFill>
                  <a:schemeClr val="bg1"/>
                </a:solidFill>
              </a:rPr>
              <a:t>module.paths</a:t>
            </a:r>
            <a:endParaRPr lang="en-US" altLang="zh-CN" sz="2800">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22250" y="1840865"/>
            <a:ext cx="11746865" cy="2245360"/>
          </a:xfrm>
          <a:prstGeom prst="rect">
            <a:avLst/>
          </a:prstGeom>
          <a:noFill/>
        </p:spPr>
        <p:txBody>
          <a:bodyPr wrap="square" rtlCol="0">
            <a:spAutoFit/>
          </a:bodyPr>
          <a:p>
            <a:r>
              <a:rPr lang="zh-CN" altLang="en-US" sz="2800">
                <a:solidFill>
                  <a:schemeClr val="bg1"/>
                </a:solidFill>
              </a:rPr>
              <a:t>从缓存加载的优化策略使得二次引入不需要路径分析、文件定位和编译执行的过程，大大提高了再次加载模块时的效率。</a:t>
            </a:r>
            <a:endParaRPr lang="zh-CN" altLang="en-US" sz="2800">
              <a:solidFill>
                <a:schemeClr val="bg1"/>
              </a:solidFill>
            </a:endParaRPr>
          </a:p>
          <a:p>
            <a:endParaRPr lang="zh-CN" altLang="en-US" sz="2800">
              <a:solidFill>
                <a:schemeClr val="bg1"/>
              </a:solidFill>
            </a:endParaRPr>
          </a:p>
          <a:p>
            <a:r>
              <a:rPr lang="zh-CN" altLang="zh-CN" sz="2800">
                <a:solidFill>
                  <a:schemeClr val="bg1"/>
                </a:solidFill>
              </a:rPr>
              <a:t>但在文件的定位过程中还有一些细节需要注意，包括文件扩展名的分析、目录和包的处理。</a:t>
            </a:r>
            <a:endParaRPr lang="zh-CN" altLang="zh-CN" sz="2800">
              <a:solidFill>
                <a:schemeClr val="bg1"/>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3290" y="426085"/>
            <a:ext cx="10228580" cy="1869440"/>
          </a:xfrm>
        </p:spPr>
        <p:txBody>
          <a:bodyPr/>
          <a:p>
            <a:pPr algn="ctr">
              <a:lnSpc>
                <a:spcPct val="100000"/>
              </a:lnSpc>
            </a:pPr>
            <a:r>
              <a:rPr lang="zh-CN" altLang="en-US" sz="4400">
                <a:solidFill>
                  <a:schemeClr val="bg1"/>
                </a:solidFill>
                <a:latin typeface="Arial" panose="020B0604020202020204" pitchFamily="34" charset="0"/>
                <a:sym typeface="+mn-ea"/>
              </a:rPr>
              <a:t>文件扩展名分析</a:t>
            </a:r>
            <a:endParaRPr lang="en-US" altLang="zh-CN" sz="4400">
              <a:solidFill>
                <a:schemeClr val="bg1"/>
              </a:solidFill>
              <a:latin typeface="Arial" panose="020B0604020202020204" pitchFamily="34" charset="0"/>
              <a:sym typeface="+mn-ea"/>
            </a:endParaRPr>
          </a:p>
        </p:txBody>
      </p:sp>
      <p:sp>
        <p:nvSpPr>
          <p:cNvPr id="3" name="文本框 2"/>
          <p:cNvSpPr txBox="1"/>
          <p:nvPr/>
        </p:nvSpPr>
        <p:spPr>
          <a:xfrm>
            <a:off x="222885" y="2709545"/>
            <a:ext cx="11746865" cy="1999615"/>
          </a:xfrm>
          <a:prstGeom prst="rect">
            <a:avLst/>
          </a:prstGeom>
          <a:noFill/>
        </p:spPr>
        <p:txBody>
          <a:bodyPr wrap="square" rtlCol="0">
            <a:spAutoFit/>
          </a:bodyPr>
          <a:p>
            <a:r>
              <a:rPr lang="en-US" altLang="zh-CN" sz="2800">
                <a:solidFill>
                  <a:schemeClr val="bg1"/>
                </a:solidFill>
              </a:rPr>
              <a:t>.js </a:t>
            </a:r>
            <a:r>
              <a:rPr lang="zh-CN" altLang="zh-CN" sz="2000">
                <a:solidFill>
                  <a:schemeClr val="bg1"/>
                </a:solidFill>
              </a:rPr>
              <a:t>通过</a:t>
            </a:r>
            <a:r>
              <a:rPr lang="en-US" altLang="zh-CN" sz="2000">
                <a:solidFill>
                  <a:schemeClr val="bg1"/>
                </a:solidFill>
              </a:rPr>
              <a:t>fs</a:t>
            </a:r>
            <a:r>
              <a:rPr lang="zh-CN" altLang="zh-CN" sz="2000">
                <a:solidFill>
                  <a:schemeClr val="bg1"/>
                </a:solidFill>
              </a:rPr>
              <a:t>模块同步读取文件后编译执行</a:t>
            </a:r>
            <a:endParaRPr lang="zh-CN" altLang="en-US" sz="2800">
              <a:solidFill>
                <a:schemeClr val="bg1"/>
              </a:solidFill>
            </a:endParaRPr>
          </a:p>
          <a:p>
            <a:r>
              <a:rPr lang="en-US" sz="2800">
                <a:solidFill>
                  <a:schemeClr val="bg1"/>
                </a:solidFill>
              </a:rPr>
              <a:t>.json </a:t>
            </a:r>
            <a:r>
              <a:rPr lang="zh-CN" altLang="zh-CN" sz="2000">
                <a:solidFill>
                  <a:schemeClr val="bg1"/>
                </a:solidFill>
                <a:sym typeface="+mn-ea"/>
              </a:rPr>
              <a:t>通过</a:t>
            </a:r>
            <a:r>
              <a:rPr lang="en-US" altLang="zh-CN" sz="2000">
                <a:solidFill>
                  <a:schemeClr val="bg1"/>
                </a:solidFill>
                <a:sym typeface="+mn-ea"/>
              </a:rPr>
              <a:t>fs</a:t>
            </a:r>
            <a:r>
              <a:rPr lang="zh-CN" altLang="zh-CN" sz="2000">
                <a:solidFill>
                  <a:schemeClr val="bg1"/>
                </a:solidFill>
                <a:sym typeface="+mn-ea"/>
              </a:rPr>
              <a:t>模块同步读取文件后编译执行</a:t>
            </a:r>
            <a:endParaRPr lang="en-US" sz="2800">
              <a:solidFill>
                <a:schemeClr val="bg1"/>
              </a:solidFill>
            </a:endParaRPr>
          </a:p>
          <a:p>
            <a:r>
              <a:rPr lang="en-US" sz="2800">
                <a:solidFill>
                  <a:schemeClr val="bg1"/>
                </a:solidFill>
              </a:rPr>
              <a:t>.node </a:t>
            </a:r>
            <a:r>
              <a:rPr lang="en-US" sz="2000">
                <a:solidFill>
                  <a:schemeClr val="bg1"/>
                </a:solidFill>
              </a:rPr>
              <a:t>C/C++</a:t>
            </a:r>
            <a:r>
              <a:rPr lang="zh-CN" sz="2000">
                <a:solidFill>
                  <a:schemeClr val="bg1"/>
                </a:solidFill>
              </a:rPr>
              <a:t>编写的扩展文件</a:t>
            </a:r>
            <a:endParaRPr lang="zh-CN" sz="2000">
              <a:solidFill>
                <a:schemeClr val="bg1"/>
              </a:solidFill>
            </a:endParaRPr>
          </a:p>
          <a:p>
            <a:endParaRPr lang="zh-CN" sz="2000">
              <a:solidFill>
                <a:schemeClr val="bg1"/>
              </a:solidFill>
            </a:endParaRPr>
          </a:p>
          <a:p>
            <a:r>
              <a:rPr lang="zh-CN" sz="2000">
                <a:solidFill>
                  <a:schemeClr val="bg1"/>
                </a:solidFill>
              </a:rPr>
              <a:t>如果扩展名不是</a:t>
            </a:r>
            <a:r>
              <a:rPr lang="en-US" altLang="zh-CN" sz="2000">
                <a:solidFill>
                  <a:schemeClr val="bg1"/>
                </a:solidFill>
              </a:rPr>
              <a:t>.js</a:t>
            </a:r>
            <a:r>
              <a:rPr lang="zh-CN" altLang="en-US" sz="2000">
                <a:solidFill>
                  <a:schemeClr val="bg1"/>
                </a:solidFill>
              </a:rPr>
              <a:t>最好加上扩展名，提高加载速度</a:t>
            </a:r>
            <a:endParaRPr lang="zh-CN" altLang="en-US" sz="2000">
              <a:solidFill>
                <a:schemeClr val="bg1"/>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3290" y="426085"/>
            <a:ext cx="10228580" cy="1869440"/>
          </a:xfrm>
        </p:spPr>
        <p:txBody>
          <a:bodyPr/>
          <a:p>
            <a:pPr algn="ctr">
              <a:lnSpc>
                <a:spcPct val="100000"/>
              </a:lnSpc>
            </a:pPr>
            <a:r>
              <a:rPr lang="zh-CN" altLang="en-US" sz="4400">
                <a:solidFill>
                  <a:schemeClr val="bg1"/>
                </a:solidFill>
                <a:latin typeface="Arial" panose="020B0604020202020204" pitchFamily="34" charset="0"/>
                <a:sym typeface="+mn-ea"/>
              </a:rPr>
              <a:t>目录分析和包</a:t>
            </a:r>
            <a:endParaRPr lang="zh-CN" altLang="en-US" sz="4400">
              <a:solidFill>
                <a:schemeClr val="bg1"/>
              </a:solidFill>
              <a:latin typeface="Arial" panose="020B0604020202020204" pitchFamily="34" charset="0"/>
              <a:sym typeface="+mn-ea"/>
            </a:endParaRPr>
          </a:p>
        </p:txBody>
      </p:sp>
      <p:sp>
        <p:nvSpPr>
          <p:cNvPr id="3" name="文本框 2"/>
          <p:cNvSpPr txBox="1"/>
          <p:nvPr/>
        </p:nvSpPr>
        <p:spPr>
          <a:xfrm>
            <a:off x="222885" y="2709545"/>
            <a:ext cx="11746865" cy="1753235"/>
          </a:xfrm>
          <a:prstGeom prst="rect">
            <a:avLst/>
          </a:prstGeom>
          <a:noFill/>
        </p:spPr>
        <p:txBody>
          <a:bodyPr wrap="square" rtlCol="0">
            <a:spAutoFit/>
          </a:bodyPr>
          <a:p>
            <a:r>
              <a:rPr lang="en-US" sz="2800">
                <a:solidFill>
                  <a:schemeClr val="bg1"/>
                </a:solidFill>
              </a:rPr>
              <a:t>Node</a:t>
            </a:r>
            <a:r>
              <a:rPr lang="zh-CN" sz="2800">
                <a:solidFill>
                  <a:schemeClr val="bg1"/>
                </a:solidFill>
              </a:rPr>
              <a:t>可以将目录当做包来处理</a:t>
            </a:r>
            <a:endParaRPr lang="zh-CN" sz="2800">
              <a:solidFill>
                <a:schemeClr val="bg1"/>
              </a:solidFill>
            </a:endParaRPr>
          </a:p>
          <a:p>
            <a:r>
              <a:rPr lang="en-US" altLang="zh-CN" sz="2000">
                <a:solidFill>
                  <a:schemeClr val="bg1"/>
                </a:solidFill>
              </a:rPr>
              <a:t>Node</a:t>
            </a:r>
            <a:r>
              <a:rPr lang="zh-CN" altLang="zh-CN" sz="2000">
                <a:solidFill>
                  <a:schemeClr val="bg1"/>
                </a:solidFill>
              </a:rPr>
              <a:t>在目录下查找</a:t>
            </a:r>
            <a:r>
              <a:rPr lang="en-US" altLang="zh-CN" sz="2000">
                <a:solidFill>
                  <a:schemeClr val="bg1"/>
                </a:solidFill>
              </a:rPr>
              <a:t>package.json</a:t>
            </a:r>
            <a:endParaRPr lang="zh-CN" altLang="zh-CN" sz="2000">
              <a:solidFill>
                <a:schemeClr val="bg1"/>
              </a:solidFill>
            </a:endParaRPr>
          </a:p>
          <a:p>
            <a:r>
              <a:rPr lang="zh-CN" altLang="zh-CN" sz="2000">
                <a:solidFill>
                  <a:schemeClr val="bg1"/>
                </a:solidFill>
              </a:rPr>
              <a:t>通过</a:t>
            </a:r>
            <a:r>
              <a:rPr lang="en-US" altLang="zh-CN" sz="2000">
                <a:solidFill>
                  <a:schemeClr val="bg1"/>
                </a:solidFill>
              </a:rPr>
              <a:t>JSON.parse()</a:t>
            </a:r>
            <a:r>
              <a:rPr lang="zh-CN" altLang="zh-CN" sz="2000">
                <a:solidFill>
                  <a:schemeClr val="bg1"/>
                </a:solidFill>
              </a:rPr>
              <a:t>解析出包描述对象</a:t>
            </a:r>
            <a:endParaRPr lang="zh-CN" altLang="zh-CN" sz="2000">
              <a:solidFill>
                <a:schemeClr val="bg1"/>
              </a:solidFill>
            </a:endParaRPr>
          </a:p>
          <a:p>
            <a:r>
              <a:rPr lang="zh-CN" altLang="zh-CN" sz="2000">
                <a:solidFill>
                  <a:schemeClr val="bg1"/>
                </a:solidFill>
              </a:rPr>
              <a:t>从中取出</a:t>
            </a:r>
            <a:r>
              <a:rPr lang="en-US" altLang="zh-CN" sz="2000">
                <a:solidFill>
                  <a:schemeClr val="bg1"/>
                </a:solidFill>
              </a:rPr>
              <a:t>main</a:t>
            </a:r>
            <a:r>
              <a:rPr lang="zh-CN" altLang="zh-CN" sz="2000">
                <a:solidFill>
                  <a:schemeClr val="bg1"/>
                </a:solidFill>
              </a:rPr>
              <a:t>属性指定的文件名进行定位</a:t>
            </a:r>
            <a:endParaRPr lang="zh-CN" altLang="zh-CN" sz="2000">
              <a:solidFill>
                <a:schemeClr val="bg1"/>
              </a:solidFill>
            </a:endParaRPr>
          </a:p>
          <a:p>
            <a:r>
              <a:rPr lang="zh-CN" altLang="zh-CN" sz="2000">
                <a:solidFill>
                  <a:schemeClr val="bg1"/>
                </a:solidFill>
              </a:rPr>
              <a:t>如果指定的文件不存在或者没有</a:t>
            </a:r>
            <a:r>
              <a:rPr lang="en-US" altLang="zh-CN" sz="2000">
                <a:solidFill>
                  <a:schemeClr val="bg1"/>
                </a:solidFill>
              </a:rPr>
              <a:t>package.json</a:t>
            </a:r>
            <a:r>
              <a:rPr lang="zh-CN" altLang="en-US" sz="2000">
                <a:solidFill>
                  <a:schemeClr val="bg1"/>
                </a:solidFill>
              </a:rPr>
              <a:t>文件，</a:t>
            </a:r>
            <a:r>
              <a:rPr lang="en-US" altLang="zh-CN" sz="2000">
                <a:solidFill>
                  <a:schemeClr val="bg1"/>
                </a:solidFill>
              </a:rPr>
              <a:t>Node</a:t>
            </a:r>
            <a:r>
              <a:rPr lang="zh-CN" altLang="en-US" sz="2000">
                <a:solidFill>
                  <a:schemeClr val="bg1"/>
                </a:solidFill>
              </a:rPr>
              <a:t>会将</a:t>
            </a:r>
            <a:r>
              <a:rPr lang="en-US" altLang="zh-CN" sz="2000">
                <a:solidFill>
                  <a:schemeClr val="bg1"/>
                </a:solidFill>
              </a:rPr>
              <a:t>index</a:t>
            </a:r>
            <a:r>
              <a:rPr lang="zh-CN" altLang="en-US" sz="2000">
                <a:solidFill>
                  <a:schemeClr val="bg1"/>
                </a:solidFill>
              </a:rPr>
              <a:t>当做默认文件名查找。</a:t>
            </a:r>
            <a:endParaRPr lang="zh-CN" altLang="en-US" sz="2000">
              <a:solidFill>
                <a:schemeClr val="bg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800100" y="1358265"/>
            <a:ext cx="4922520" cy="1071245"/>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Bom</a:t>
            </a:r>
            <a:endParaRPr lang="en-US" altLang="zh-CN" sz="2800"/>
          </a:p>
          <a:p>
            <a:pPr algn="ctr"/>
            <a:r>
              <a:rPr lang="en-US" altLang="zh-CN" sz="2000">
                <a:solidFill>
                  <a:schemeClr val="tx1">
                    <a:lumMod val="75000"/>
                    <a:lumOff val="25000"/>
                  </a:schemeClr>
                </a:solidFill>
              </a:rPr>
              <a:t>Browser Object Model</a:t>
            </a:r>
            <a:endParaRPr lang="en-US" altLang="zh-CN" sz="2000">
              <a:solidFill>
                <a:schemeClr val="tx1">
                  <a:lumMod val="75000"/>
                  <a:lumOff val="25000"/>
                </a:schemeClr>
              </a:solidFill>
            </a:endParaRPr>
          </a:p>
        </p:txBody>
      </p:sp>
      <p:sp>
        <p:nvSpPr>
          <p:cNvPr id="5" name="矩形 4"/>
          <p:cNvSpPr/>
          <p:nvPr/>
        </p:nvSpPr>
        <p:spPr>
          <a:xfrm>
            <a:off x="6147435" y="1358265"/>
            <a:ext cx="5211445" cy="1071245"/>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Dom</a:t>
            </a:r>
            <a:endParaRPr lang="en-US" altLang="zh-CN" sz="2800"/>
          </a:p>
          <a:p>
            <a:pPr algn="ctr"/>
            <a:r>
              <a:rPr lang="en-US" altLang="zh-CN" sz="2000">
                <a:solidFill>
                  <a:schemeClr val="tx1">
                    <a:lumMod val="75000"/>
                    <a:lumOff val="25000"/>
                  </a:schemeClr>
                </a:solidFill>
                <a:sym typeface="+mn-ea"/>
              </a:rPr>
              <a:t>Document Object Model</a:t>
            </a:r>
            <a:endParaRPr lang="en-US" altLang="zh-CN" sz="2000">
              <a:solidFill>
                <a:schemeClr val="tx1">
                  <a:lumMod val="75000"/>
                  <a:lumOff val="25000"/>
                </a:schemeClr>
              </a:solidFill>
              <a:sym typeface="+mn-ea"/>
            </a:endParaRPr>
          </a:p>
        </p:txBody>
      </p:sp>
      <p:sp>
        <p:nvSpPr>
          <p:cNvPr id="7" name="矩形 6"/>
          <p:cNvSpPr/>
          <p:nvPr/>
        </p:nvSpPr>
        <p:spPr>
          <a:xfrm>
            <a:off x="819150" y="3414395"/>
            <a:ext cx="4922520" cy="1071245"/>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Cavas</a:t>
            </a:r>
            <a:endParaRPr lang="en-US" altLang="zh-CN" sz="2800"/>
          </a:p>
          <a:p>
            <a:pPr algn="ctr"/>
            <a:r>
              <a:rPr lang="en-US" altLang="zh-CN" sz="2000">
                <a:solidFill>
                  <a:schemeClr val="tx1">
                    <a:lumMod val="75000"/>
                    <a:lumOff val="25000"/>
                  </a:schemeClr>
                </a:solidFill>
              </a:rPr>
              <a:t>Draw graphics</a:t>
            </a:r>
            <a:endParaRPr lang="en-US" altLang="zh-CN" sz="2000">
              <a:solidFill>
                <a:schemeClr val="tx1">
                  <a:lumMod val="75000"/>
                  <a:lumOff val="25000"/>
                </a:schemeClr>
              </a:solidFill>
            </a:endParaRPr>
          </a:p>
        </p:txBody>
      </p:sp>
      <p:sp>
        <p:nvSpPr>
          <p:cNvPr id="8" name="矩形 7"/>
          <p:cNvSpPr/>
          <p:nvPr/>
        </p:nvSpPr>
        <p:spPr>
          <a:xfrm>
            <a:off x="6215380" y="3413125"/>
            <a:ext cx="4922520" cy="1071245"/>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LocalStorage</a:t>
            </a:r>
            <a:endParaRPr lang="en-US" altLang="zh-CN" sz="2000">
              <a:solidFill>
                <a:schemeClr val="tx1">
                  <a:lumMod val="75000"/>
                  <a:lumOff val="25000"/>
                </a:schemeClr>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nvPicPr>
        <p:blipFill>
          <a:blip r:embed="rId1"/>
          <a:stretch>
            <a:fillRect/>
          </a:stretch>
        </p:blipFill>
        <p:spPr>
          <a:xfrm>
            <a:off x="2449195" y="1087755"/>
            <a:ext cx="7659370" cy="4373245"/>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19785" y="904240"/>
            <a:ext cx="9479280" cy="3969385"/>
          </a:xfrm>
          <a:prstGeom prst="rect">
            <a:avLst/>
          </a:prstGeom>
          <a:noFill/>
        </p:spPr>
        <p:txBody>
          <a:bodyPr wrap="square" rtlCol="0">
            <a:spAutoFit/>
          </a:bodyPr>
          <a:p>
            <a:r>
              <a:rPr lang="zh-CN" altLang="en-US">
                <a:solidFill>
                  <a:schemeClr val="bg1"/>
                </a:solidFill>
              </a:rPr>
              <a:t>The official JavaScript specification defines APIs for some objects that are useful for building browser-based applications. However, the spec does not define a standard library that is useful for building a broader range of applications.</a:t>
            </a:r>
            <a:endParaRPr lang="zh-CN" altLang="en-US">
              <a:solidFill>
                <a:schemeClr val="bg1"/>
              </a:solidFill>
            </a:endParaRPr>
          </a:p>
          <a:p>
            <a:endParaRPr lang="zh-CN" altLang="en-US">
              <a:solidFill>
                <a:schemeClr val="bg1"/>
              </a:solidFill>
            </a:endParaRPr>
          </a:p>
          <a:p>
            <a:r>
              <a:rPr lang="zh-CN" altLang="en-US">
                <a:solidFill>
                  <a:schemeClr val="bg1"/>
                </a:solidFill>
              </a:rPr>
              <a:t>The CommonJS API will fill that gap by defining APIs that handle many common application needs, ultimately providing a standard library as rich as those of Python, Ruby and Java. The intention is that an application developer will be able to write an application using the CommonJS APIs and then run that application across different JavaScript interpreters and host environments. With CommonJS-compliant systems, you can use JavaScript to write:</a:t>
            </a:r>
            <a:endParaRPr lang="zh-CN" altLang="en-US">
              <a:solidFill>
                <a:schemeClr val="bg1"/>
              </a:solidFill>
            </a:endParaRPr>
          </a:p>
          <a:p>
            <a:endParaRPr lang="zh-CN" altLang="en-US">
              <a:solidFill>
                <a:schemeClr val="bg1"/>
              </a:solidFill>
            </a:endParaRPr>
          </a:p>
          <a:p>
            <a:r>
              <a:rPr lang="zh-CN" altLang="en-US">
                <a:solidFill>
                  <a:schemeClr val="bg1"/>
                </a:solidFill>
              </a:rPr>
              <a:t>Server-side JavaScript applications</a:t>
            </a:r>
            <a:endParaRPr lang="zh-CN" altLang="en-US">
              <a:solidFill>
                <a:schemeClr val="bg1"/>
              </a:solidFill>
            </a:endParaRPr>
          </a:p>
          <a:p>
            <a:r>
              <a:rPr lang="zh-CN" altLang="en-US">
                <a:solidFill>
                  <a:schemeClr val="bg1"/>
                </a:solidFill>
              </a:rPr>
              <a:t>Command line tools</a:t>
            </a:r>
            <a:endParaRPr lang="zh-CN" altLang="en-US">
              <a:solidFill>
                <a:schemeClr val="bg1"/>
              </a:solidFill>
            </a:endParaRPr>
          </a:p>
          <a:p>
            <a:r>
              <a:rPr lang="zh-CN" altLang="en-US">
                <a:solidFill>
                  <a:schemeClr val="bg1"/>
                </a:solidFill>
              </a:rPr>
              <a:t>Desktop GUI-based applications</a:t>
            </a:r>
            <a:endParaRPr lang="zh-CN" altLang="en-US">
              <a:solidFill>
                <a:schemeClr val="bg1"/>
              </a:solidFill>
            </a:endParaRPr>
          </a:p>
          <a:p>
            <a:r>
              <a:rPr lang="zh-CN" altLang="en-US">
                <a:solidFill>
                  <a:schemeClr val="bg1"/>
                </a:solidFill>
              </a:rPr>
              <a:t>Hybrid applications (Titanium, Adobe AIR)</a:t>
            </a:r>
            <a:endParaRPr lang="zh-CN" altLang="en-US">
              <a:solidFill>
                <a:schemeClr val="bg1"/>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565785" y="1145540"/>
            <a:ext cx="897890" cy="753745"/>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BOM</a:t>
            </a:r>
            <a:endParaRPr lang="en-US" altLang="zh-CN"/>
          </a:p>
        </p:txBody>
      </p:sp>
      <p:sp>
        <p:nvSpPr>
          <p:cNvPr id="3" name="矩形 2"/>
          <p:cNvSpPr/>
          <p:nvPr/>
        </p:nvSpPr>
        <p:spPr>
          <a:xfrm>
            <a:off x="1685290" y="1155065"/>
            <a:ext cx="782320" cy="753745"/>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DOM</a:t>
            </a:r>
            <a:endParaRPr lang="en-US" altLang="zh-CN"/>
          </a:p>
        </p:txBody>
      </p:sp>
      <p:sp>
        <p:nvSpPr>
          <p:cNvPr id="5" name="矩形 4"/>
          <p:cNvSpPr/>
          <p:nvPr/>
        </p:nvSpPr>
        <p:spPr>
          <a:xfrm>
            <a:off x="2698750" y="1155065"/>
            <a:ext cx="1524635" cy="753745"/>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ECMAScript</a:t>
            </a:r>
            <a:endParaRPr lang="en-US" altLang="zh-CN"/>
          </a:p>
        </p:txBody>
      </p:sp>
      <p:sp>
        <p:nvSpPr>
          <p:cNvPr id="6" name="矩形 5"/>
          <p:cNvSpPr/>
          <p:nvPr/>
        </p:nvSpPr>
        <p:spPr>
          <a:xfrm>
            <a:off x="4813300" y="1155065"/>
            <a:ext cx="897890" cy="753745"/>
          </a:xfrm>
          <a:prstGeom prst="rect">
            <a:avLst/>
          </a:prstGeom>
          <a:noFill/>
          <a:ln>
            <a:solidFill>
              <a:schemeClr val="tx1">
                <a:lumMod val="75000"/>
                <a:lumOff val="2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FS</a:t>
            </a:r>
            <a:endParaRPr lang="en-US" altLang="zh-CN"/>
          </a:p>
        </p:txBody>
      </p:sp>
      <p:sp>
        <p:nvSpPr>
          <p:cNvPr id="7" name="矩形 6"/>
          <p:cNvSpPr/>
          <p:nvPr/>
        </p:nvSpPr>
        <p:spPr>
          <a:xfrm>
            <a:off x="5894070" y="1155065"/>
            <a:ext cx="897890" cy="753745"/>
          </a:xfrm>
          <a:prstGeom prst="rect">
            <a:avLst/>
          </a:prstGeom>
          <a:noFill/>
          <a:ln>
            <a:solidFill>
              <a:schemeClr val="tx1">
                <a:lumMod val="75000"/>
                <a:lumOff val="2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TCP</a:t>
            </a:r>
            <a:endParaRPr lang="en-US" altLang="zh-CN"/>
          </a:p>
        </p:txBody>
      </p:sp>
      <p:sp>
        <p:nvSpPr>
          <p:cNvPr id="8" name="矩形 7"/>
          <p:cNvSpPr/>
          <p:nvPr/>
        </p:nvSpPr>
        <p:spPr>
          <a:xfrm>
            <a:off x="6990080" y="1155065"/>
            <a:ext cx="1071245" cy="753745"/>
          </a:xfrm>
          <a:prstGeom prst="rect">
            <a:avLst/>
          </a:prstGeom>
          <a:noFill/>
          <a:ln>
            <a:solidFill>
              <a:schemeClr val="tx1">
                <a:lumMod val="75000"/>
                <a:lumOff val="2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Stream</a:t>
            </a:r>
            <a:endParaRPr lang="en-US" altLang="zh-CN"/>
          </a:p>
        </p:txBody>
      </p:sp>
      <p:sp>
        <p:nvSpPr>
          <p:cNvPr id="9" name="矩形 8"/>
          <p:cNvSpPr/>
          <p:nvPr/>
        </p:nvSpPr>
        <p:spPr>
          <a:xfrm>
            <a:off x="8259445" y="1155065"/>
            <a:ext cx="1071245" cy="753745"/>
          </a:xfrm>
          <a:prstGeom prst="rect">
            <a:avLst/>
          </a:prstGeom>
          <a:noFill/>
          <a:ln>
            <a:solidFill>
              <a:schemeClr val="tx1">
                <a:lumMod val="75000"/>
                <a:lumOff val="2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Buffer</a:t>
            </a:r>
            <a:endParaRPr lang="en-US" altLang="zh-CN"/>
          </a:p>
        </p:txBody>
      </p:sp>
      <p:sp>
        <p:nvSpPr>
          <p:cNvPr id="10" name="矩形 9"/>
          <p:cNvSpPr/>
          <p:nvPr/>
        </p:nvSpPr>
        <p:spPr>
          <a:xfrm>
            <a:off x="9571990" y="1155065"/>
            <a:ext cx="1071245" cy="753745"/>
          </a:xfrm>
          <a:prstGeom prst="rect">
            <a:avLst/>
          </a:prstGeom>
          <a:noFill/>
          <a:ln>
            <a:solidFill>
              <a:schemeClr val="tx1">
                <a:lumMod val="75000"/>
                <a:lumOff val="2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grpSp>
        <p:nvGrpSpPr>
          <p:cNvPr id="15" name="组合 14"/>
          <p:cNvGrpSpPr/>
          <p:nvPr/>
        </p:nvGrpSpPr>
        <p:grpSpPr>
          <a:xfrm>
            <a:off x="588010" y="420370"/>
            <a:ext cx="3635375" cy="570230"/>
            <a:chOff x="926" y="662"/>
            <a:chExt cx="5725" cy="898"/>
          </a:xfrm>
        </p:grpSpPr>
        <p:cxnSp>
          <p:nvCxnSpPr>
            <p:cNvPr id="11" name="直接连接符 10"/>
            <p:cNvCxnSpPr/>
            <p:nvPr/>
          </p:nvCxnSpPr>
          <p:spPr>
            <a:xfrm>
              <a:off x="926" y="892"/>
              <a:ext cx="0" cy="6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651" y="922"/>
              <a:ext cx="0" cy="6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032" y="1242"/>
              <a:ext cx="5488"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206" y="662"/>
              <a:ext cx="1608" cy="580"/>
            </a:xfrm>
            <a:prstGeom prst="rect">
              <a:avLst/>
            </a:prstGeom>
            <a:noFill/>
          </p:spPr>
          <p:txBody>
            <a:bodyPr wrap="none" rtlCol="0">
              <a:spAutoFit/>
            </a:bodyPr>
            <a:p>
              <a:r>
                <a:rPr lang="en-US" altLang="zh-CN"/>
                <a:t>Browser</a:t>
              </a:r>
              <a:endParaRPr lang="en-US" altLang="zh-CN"/>
            </a:p>
          </p:txBody>
        </p:sp>
      </p:grpSp>
      <p:grpSp>
        <p:nvGrpSpPr>
          <p:cNvPr id="16" name="组合 15"/>
          <p:cNvGrpSpPr/>
          <p:nvPr/>
        </p:nvGrpSpPr>
        <p:grpSpPr>
          <a:xfrm>
            <a:off x="4813300" y="429895"/>
            <a:ext cx="5829935" cy="657860"/>
            <a:chOff x="926" y="662"/>
            <a:chExt cx="9181" cy="1036"/>
          </a:xfrm>
        </p:grpSpPr>
        <p:cxnSp>
          <p:nvCxnSpPr>
            <p:cNvPr id="17" name="直接连接符 16"/>
            <p:cNvCxnSpPr/>
            <p:nvPr/>
          </p:nvCxnSpPr>
          <p:spPr>
            <a:xfrm>
              <a:off x="926" y="892"/>
              <a:ext cx="0" cy="6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107" y="1059"/>
              <a:ext cx="0" cy="6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1032" y="1242"/>
              <a:ext cx="8944"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556" y="662"/>
              <a:ext cx="2168" cy="580"/>
            </a:xfrm>
            <a:prstGeom prst="rect">
              <a:avLst/>
            </a:prstGeom>
            <a:noFill/>
          </p:spPr>
          <p:txBody>
            <a:bodyPr wrap="none" rtlCol="0">
              <a:spAutoFit/>
            </a:bodyPr>
            <a:p>
              <a:r>
                <a:rPr lang="en-US" altLang="zh-CN"/>
                <a:t>CommonJS</a:t>
              </a:r>
              <a:endParaRPr lang="en-US" altLang="zh-CN"/>
            </a:p>
          </p:txBody>
        </p:sp>
      </p:grpSp>
      <p:grpSp>
        <p:nvGrpSpPr>
          <p:cNvPr id="21" name="组合 20"/>
          <p:cNvGrpSpPr/>
          <p:nvPr/>
        </p:nvGrpSpPr>
        <p:grpSpPr>
          <a:xfrm>
            <a:off x="588010" y="2265045"/>
            <a:ext cx="1840893" cy="574675"/>
            <a:chOff x="926" y="892"/>
            <a:chExt cx="5609" cy="905"/>
          </a:xfrm>
        </p:grpSpPr>
        <p:cxnSp>
          <p:nvCxnSpPr>
            <p:cNvPr id="22" name="直接连接符 21"/>
            <p:cNvCxnSpPr/>
            <p:nvPr/>
          </p:nvCxnSpPr>
          <p:spPr>
            <a:xfrm>
              <a:off x="926" y="892"/>
              <a:ext cx="0" cy="6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535" y="922"/>
              <a:ext cx="0" cy="6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1309" y="1197"/>
              <a:ext cx="5040" cy="1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911" y="1217"/>
              <a:ext cx="3717" cy="580"/>
            </a:xfrm>
            <a:prstGeom prst="rect">
              <a:avLst/>
            </a:prstGeom>
            <a:noFill/>
          </p:spPr>
          <p:txBody>
            <a:bodyPr wrap="square" rtlCol="0">
              <a:spAutoFit/>
            </a:bodyPr>
            <a:p>
              <a:pPr algn="ctr"/>
              <a:r>
                <a:rPr lang="en-US" altLang="zh-CN"/>
                <a:t>W3C</a:t>
              </a:r>
              <a:endParaRPr lang="en-US" altLang="zh-CN"/>
            </a:p>
          </p:txBody>
        </p:sp>
      </p:grpSp>
      <p:grpSp>
        <p:nvGrpSpPr>
          <p:cNvPr id="27" name="组合 26"/>
          <p:cNvGrpSpPr/>
          <p:nvPr/>
        </p:nvGrpSpPr>
        <p:grpSpPr>
          <a:xfrm>
            <a:off x="2698750" y="2284730"/>
            <a:ext cx="7944485" cy="584200"/>
            <a:chOff x="926" y="892"/>
            <a:chExt cx="9181" cy="920"/>
          </a:xfrm>
        </p:grpSpPr>
        <p:cxnSp>
          <p:nvCxnSpPr>
            <p:cNvPr id="28" name="直接连接符 27"/>
            <p:cNvCxnSpPr/>
            <p:nvPr/>
          </p:nvCxnSpPr>
          <p:spPr>
            <a:xfrm>
              <a:off x="926" y="892"/>
              <a:ext cx="0" cy="6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107" y="1059"/>
              <a:ext cx="0" cy="6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1032" y="1242"/>
              <a:ext cx="8944"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556" y="1232"/>
              <a:ext cx="2168" cy="580"/>
            </a:xfrm>
            <a:prstGeom prst="rect">
              <a:avLst/>
            </a:prstGeom>
            <a:noFill/>
          </p:spPr>
          <p:txBody>
            <a:bodyPr wrap="square" rtlCol="0">
              <a:spAutoFit/>
            </a:bodyPr>
            <a:p>
              <a:r>
                <a:rPr lang="en-US" altLang="zh-CN"/>
                <a:t>Node</a:t>
              </a:r>
              <a:endParaRPr lang="en-US" altLang="zh-CN"/>
            </a:p>
          </p:txBody>
        </p:sp>
      </p:grpSp>
      <p:sp>
        <p:nvSpPr>
          <p:cNvPr id="32" name="文本框 31"/>
          <p:cNvSpPr txBox="1"/>
          <p:nvPr/>
        </p:nvSpPr>
        <p:spPr>
          <a:xfrm>
            <a:off x="3453765" y="3848735"/>
            <a:ext cx="4805680" cy="521970"/>
          </a:xfrm>
          <a:prstGeom prst="rect">
            <a:avLst/>
          </a:prstGeom>
          <a:noFill/>
        </p:spPr>
        <p:txBody>
          <a:bodyPr wrap="none" rtlCol="0">
            <a:spAutoFit/>
          </a:bodyPr>
          <a:p>
            <a:r>
              <a:rPr lang="zh-CN" altLang="en-US" sz="2800">
                <a:solidFill>
                  <a:schemeClr val="bg1"/>
                </a:solidFill>
              </a:rPr>
              <a:t>规范因实现的推广而得以普及</a:t>
            </a:r>
            <a:endParaRPr lang="zh-CN" altLang="en-US" sz="2800">
              <a:solidFill>
                <a:schemeClr val="bg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81710" y="175260"/>
            <a:ext cx="10228580" cy="1232535"/>
          </a:xfrm>
        </p:spPr>
        <p:txBody>
          <a:bodyPr/>
          <a:p>
            <a:pPr algn="ctr">
              <a:lnSpc>
                <a:spcPct val="100000"/>
              </a:lnSpc>
            </a:pPr>
            <a:r>
              <a:rPr lang="en-US" altLang="en-US" sz="6000">
                <a:solidFill>
                  <a:schemeClr val="bg1"/>
                </a:solidFill>
                <a:latin typeface="Arial" panose="020B0604020202020204" pitchFamily="34" charset="0"/>
                <a:sym typeface="+mn-ea"/>
              </a:rPr>
              <a:t>CommonJS Contract</a:t>
            </a:r>
            <a:endParaRPr lang="en-US" altLang="en-US" sz="6000">
              <a:solidFill>
                <a:schemeClr val="bg1"/>
              </a:solidFill>
              <a:latin typeface="Arial" panose="020B0604020202020204" pitchFamily="34" charset="0"/>
              <a:sym typeface="+mn-ea"/>
            </a:endParaRPr>
          </a:p>
        </p:txBody>
      </p:sp>
      <p:sp>
        <p:nvSpPr>
          <p:cNvPr id="3" name="文本框 2"/>
          <p:cNvSpPr txBox="1"/>
          <p:nvPr/>
        </p:nvSpPr>
        <p:spPr>
          <a:xfrm>
            <a:off x="231140" y="2332990"/>
            <a:ext cx="11746865" cy="2738120"/>
          </a:xfrm>
          <a:prstGeom prst="rect">
            <a:avLst/>
          </a:prstGeom>
          <a:noFill/>
        </p:spPr>
        <p:txBody>
          <a:bodyPr wrap="square" rtlCol="0">
            <a:spAutoFit/>
          </a:bodyPr>
          <a:p>
            <a:r>
              <a:rPr lang="en-US" altLang="zh-CN" sz="3600">
                <a:solidFill>
                  <a:schemeClr val="bg1"/>
                </a:solidFill>
              </a:rPr>
              <a:t>1</a:t>
            </a:r>
            <a:r>
              <a:rPr lang="zh-CN" altLang="en-US" sz="3600">
                <a:solidFill>
                  <a:schemeClr val="bg1"/>
                </a:solidFill>
              </a:rPr>
              <a:t>、模块引用   </a:t>
            </a:r>
            <a:endParaRPr lang="zh-CN" altLang="en-US" sz="3600">
              <a:solidFill>
                <a:schemeClr val="bg1"/>
              </a:solidFill>
            </a:endParaRPr>
          </a:p>
          <a:p>
            <a:r>
              <a:rPr lang="en-US" sz="2800">
                <a:solidFill>
                  <a:schemeClr val="bg1"/>
                </a:solidFill>
                <a:sym typeface="+mn-ea"/>
              </a:rPr>
              <a:t>       var math = require('math');</a:t>
            </a:r>
            <a:endParaRPr lang="zh-CN" altLang="en-US" sz="2800">
              <a:solidFill>
                <a:schemeClr val="bg1"/>
              </a:solidFill>
            </a:endParaRPr>
          </a:p>
          <a:p>
            <a:r>
              <a:rPr lang="en-US" altLang="zh-CN" sz="3600">
                <a:solidFill>
                  <a:schemeClr val="bg1"/>
                </a:solidFill>
              </a:rPr>
              <a:t>2</a:t>
            </a:r>
            <a:r>
              <a:rPr lang="zh-CN" altLang="en-US" sz="3600">
                <a:solidFill>
                  <a:schemeClr val="bg1"/>
                </a:solidFill>
              </a:rPr>
              <a:t>、模块定义</a:t>
            </a:r>
            <a:endParaRPr lang="zh-CN" altLang="en-US" sz="3600">
              <a:solidFill>
                <a:schemeClr val="bg1"/>
              </a:solidFill>
            </a:endParaRPr>
          </a:p>
          <a:p>
            <a:r>
              <a:rPr lang="en-US" altLang="zh-CN" sz="3600">
                <a:solidFill>
                  <a:schemeClr val="bg1"/>
                </a:solidFill>
              </a:rPr>
              <a:t>3</a:t>
            </a:r>
            <a:r>
              <a:rPr lang="zh-CN" altLang="en-US" sz="3600">
                <a:solidFill>
                  <a:schemeClr val="bg1"/>
                </a:solidFill>
              </a:rPr>
              <a:t>、模块标识</a:t>
            </a:r>
            <a:endParaRPr lang="en-US" altLang="zh-CN" sz="3600">
              <a:solidFill>
                <a:schemeClr val="bg1"/>
              </a:solidFill>
            </a:endParaRPr>
          </a:p>
          <a:p>
            <a:r>
              <a:rPr lang="zh-CN" altLang="en-US" sz="3600">
                <a:solidFill>
                  <a:schemeClr val="bg1"/>
                </a:solidFill>
                <a:sym typeface="+mn-ea"/>
              </a:rPr>
              <a:t>      </a:t>
            </a:r>
            <a:r>
              <a:rPr lang="zh-CN" altLang="en-US" sz="2400">
                <a:solidFill>
                  <a:schemeClr val="bg1"/>
                </a:solidFill>
                <a:sym typeface="+mn-ea"/>
              </a:rPr>
              <a:t>传递给</a:t>
            </a:r>
            <a:r>
              <a:rPr lang="en-US" altLang="zh-CN" sz="2400">
                <a:solidFill>
                  <a:schemeClr val="bg1"/>
                </a:solidFill>
                <a:sym typeface="+mn-ea"/>
              </a:rPr>
              <a:t>require</a:t>
            </a:r>
            <a:r>
              <a:rPr lang="zh-CN" altLang="zh-CN" sz="2400">
                <a:solidFill>
                  <a:schemeClr val="bg1"/>
                </a:solidFill>
                <a:sym typeface="+mn-ea"/>
              </a:rPr>
              <a:t>方法</a:t>
            </a:r>
            <a:r>
              <a:rPr lang="zh-CN" altLang="en-US" sz="2400">
                <a:solidFill>
                  <a:schemeClr val="bg1"/>
                </a:solidFill>
                <a:sym typeface="+mn-ea"/>
              </a:rPr>
              <a:t>的参数</a:t>
            </a:r>
            <a:r>
              <a:rPr lang="en-US" altLang="zh-CN" sz="2400">
                <a:solidFill>
                  <a:schemeClr val="bg1"/>
                </a:solidFill>
                <a:sym typeface="+mn-ea"/>
              </a:rPr>
              <a:t>,</a:t>
            </a:r>
            <a:r>
              <a:rPr lang="zh-CN" altLang="en-US" sz="2400">
                <a:solidFill>
                  <a:schemeClr val="bg1"/>
                </a:solidFill>
                <a:sym typeface="+mn-ea"/>
              </a:rPr>
              <a:t>命名：小驼峰</a:t>
            </a:r>
            <a:endParaRPr lang="zh-CN" altLang="en-US" sz="2400">
              <a:solidFill>
                <a:schemeClr val="bg1"/>
              </a:solidFill>
              <a:sym typeface="+mn-ea"/>
            </a:endParaRPr>
          </a:p>
        </p:txBody>
      </p:sp>
      <p:sp>
        <p:nvSpPr>
          <p:cNvPr id="5" name="文本框 4"/>
          <p:cNvSpPr txBox="1"/>
          <p:nvPr/>
        </p:nvSpPr>
        <p:spPr>
          <a:xfrm>
            <a:off x="1051560" y="5503545"/>
            <a:ext cx="7498080" cy="645160"/>
          </a:xfrm>
          <a:prstGeom prst="rect">
            <a:avLst/>
          </a:prstGeom>
          <a:noFill/>
        </p:spPr>
        <p:txBody>
          <a:bodyPr wrap="square" rtlCol="0">
            <a:spAutoFit/>
          </a:bodyPr>
          <a:p>
            <a:pPr algn="l"/>
            <a:r>
              <a:rPr lang="zh-CN" altLang="en-US"/>
              <a:t>将类聚的方法和变量等限定在私有的作用域中，同时支持引入和导出功能</a:t>
            </a:r>
            <a:endParaRPr lang="zh-CN" altLang="en-US"/>
          </a:p>
          <a:p>
            <a:pPr algn="l"/>
            <a:r>
              <a:rPr lang="zh-CN" altLang="en-US">
                <a:sym typeface="+mn-ea"/>
              </a:rPr>
              <a:t>每个模块具有独立的空间，互不干扰</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3290" y="426085"/>
            <a:ext cx="10228580" cy="1869440"/>
          </a:xfrm>
        </p:spPr>
        <p:txBody>
          <a:bodyPr/>
          <a:p>
            <a:pPr algn="ctr">
              <a:lnSpc>
                <a:spcPct val="100000"/>
              </a:lnSpc>
            </a:pPr>
            <a:r>
              <a:rPr lang="en-US" altLang="zh-CN" sz="6000">
                <a:sym typeface="+mn-ea"/>
              </a:rPr>
              <a:t>Node</a:t>
            </a:r>
            <a:r>
              <a:rPr lang="zh-CN" altLang="en-US" sz="6000">
                <a:sym typeface="+mn-ea"/>
              </a:rPr>
              <a:t>模块实现</a:t>
            </a:r>
            <a:endParaRPr lang="en-US" altLang="en-US" sz="6000">
              <a:solidFill>
                <a:schemeClr val="bg1"/>
              </a:solidFill>
              <a:latin typeface="Arial" panose="020B0604020202020204" pitchFamily="34" charset="0"/>
              <a:sym typeface="+mn-ea"/>
            </a:endParaRPr>
          </a:p>
        </p:txBody>
      </p:sp>
      <p:sp>
        <p:nvSpPr>
          <p:cNvPr id="3" name="文本框 2"/>
          <p:cNvSpPr txBox="1"/>
          <p:nvPr/>
        </p:nvSpPr>
        <p:spPr>
          <a:xfrm>
            <a:off x="222250" y="2295525"/>
            <a:ext cx="11746865" cy="1753235"/>
          </a:xfrm>
          <a:prstGeom prst="rect">
            <a:avLst/>
          </a:prstGeom>
          <a:noFill/>
        </p:spPr>
        <p:txBody>
          <a:bodyPr wrap="square" rtlCol="0">
            <a:spAutoFit/>
          </a:bodyPr>
          <a:p>
            <a:r>
              <a:rPr lang="en-US" altLang="zh-CN" sz="3600">
                <a:solidFill>
                  <a:schemeClr val="bg1"/>
                </a:solidFill>
              </a:rPr>
              <a:t>1</a:t>
            </a:r>
            <a:r>
              <a:rPr lang="zh-CN" altLang="en-US" sz="3600">
                <a:solidFill>
                  <a:schemeClr val="bg1"/>
                </a:solidFill>
              </a:rPr>
              <a:t>、</a:t>
            </a:r>
            <a:r>
              <a:rPr lang="zh-CN" altLang="en-US" sz="3600">
                <a:solidFill>
                  <a:schemeClr val="bg1"/>
                </a:solidFill>
              </a:rPr>
              <a:t>路径分析</a:t>
            </a:r>
            <a:endParaRPr lang="zh-CN" altLang="en-US" sz="3600">
              <a:solidFill>
                <a:schemeClr val="bg1"/>
              </a:solidFill>
            </a:endParaRPr>
          </a:p>
          <a:p>
            <a:r>
              <a:rPr lang="en-US" altLang="zh-CN" sz="3600">
                <a:solidFill>
                  <a:schemeClr val="bg1"/>
                </a:solidFill>
              </a:rPr>
              <a:t>2</a:t>
            </a:r>
            <a:r>
              <a:rPr lang="zh-CN" altLang="en-US" sz="3600">
                <a:solidFill>
                  <a:schemeClr val="bg1"/>
                </a:solidFill>
              </a:rPr>
              <a:t>、文件定位</a:t>
            </a:r>
            <a:endParaRPr lang="zh-CN" altLang="en-US" sz="3600">
              <a:solidFill>
                <a:schemeClr val="bg1"/>
              </a:solidFill>
            </a:endParaRPr>
          </a:p>
          <a:p>
            <a:r>
              <a:rPr lang="en-US" altLang="zh-CN" sz="3600">
                <a:solidFill>
                  <a:schemeClr val="bg1"/>
                </a:solidFill>
              </a:rPr>
              <a:t>3</a:t>
            </a:r>
            <a:r>
              <a:rPr lang="zh-CN" altLang="en-US" sz="3600">
                <a:solidFill>
                  <a:schemeClr val="bg1"/>
                </a:solidFill>
              </a:rPr>
              <a:t>、编译执行</a:t>
            </a:r>
            <a:endParaRPr lang="zh-CN" altLang="en-US" sz="3600">
              <a:solidFill>
                <a:schemeClr val="bg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3290" y="426085"/>
            <a:ext cx="10228580" cy="5132070"/>
          </a:xfrm>
        </p:spPr>
        <p:txBody>
          <a:bodyPr/>
          <a:p>
            <a:pPr algn="l">
              <a:lnSpc>
                <a:spcPct val="100000"/>
              </a:lnSpc>
            </a:pPr>
            <a:r>
              <a:rPr lang="zh-CN" altLang="en-US" sz="4000">
                <a:sym typeface="+mn-ea"/>
              </a:rPr>
              <a:t>核心模块</a:t>
            </a:r>
            <a:br>
              <a:rPr lang="zh-CN" altLang="en-US" sz="4000">
                <a:sym typeface="+mn-ea"/>
              </a:rPr>
            </a:br>
            <a:r>
              <a:rPr lang="en-US" altLang="zh-CN" sz="2000">
                <a:sym typeface="+mn-ea"/>
              </a:rPr>
              <a:t>Node</a:t>
            </a:r>
            <a:r>
              <a:rPr lang="zh-CN" altLang="zh-CN" sz="2000">
                <a:sym typeface="+mn-ea"/>
              </a:rPr>
              <a:t>提供的模块</a:t>
            </a:r>
            <a:br>
              <a:rPr lang="zh-CN" altLang="zh-CN" sz="2000">
                <a:sym typeface="+mn-ea"/>
              </a:rPr>
            </a:br>
            <a:r>
              <a:rPr lang="zh-CN" altLang="zh-CN" sz="2000">
                <a:sym typeface="+mn-ea"/>
              </a:rPr>
              <a:t>在</a:t>
            </a:r>
            <a:r>
              <a:rPr lang="en-US" altLang="zh-CN" sz="2000">
                <a:sym typeface="+mn-ea"/>
              </a:rPr>
              <a:t>Node</a:t>
            </a:r>
            <a:r>
              <a:rPr lang="zh-CN" altLang="zh-CN" sz="2000">
                <a:sym typeface="+mn-ea"/>
              </a:rPr>
              <a:t>进程启动时，部分核心模块直接加载进内存，省略文件定位和编译执行步骤</a:t>
            </a:r>
            <a:br>
              <a:rPr lang="zh-CN" altLang="zh-CN" sz="2000">
                <a:sym typeface="+mn-ea"/>
              </a:rPr>
            </a:br>
            <a:r>
              <a:rPr lang="zh-CN" altLang="zh-CN" sz="2000">
                <a:sym typeface="+mn-ea"/>
              </a:rPr>
              <a:t>路径分析优先判断</a:t>
            </a:r>
            <a:br>
              <a:rPr lang="zh-CN" altLang="zh-CN" sz="2000">
                <a:sym typeface="+mn-ea"/>
              </a:rPr>
            </a:br>
            <a:r>
              <a:rPr lang="zh-CN" altLang="zh-CN" sz="2000">
                <a:sym typeface="+mn-ea"/>
              </a:rPr>
              <a:t>加载速度最快</a:t>
            </a:r>
            <a:br>
              <a:rPr lang="zh-CN" altLang="zh-CN" sz="4000">
                <a:sym typeface="+mn-ea"/>
              </a:rPr>
            </a:br>
            <a:br>
              <a:rPr lang="zh-CN" altLang="zh-CN" sz="4000">
                <a:sym typeface="+mn-ea"/>
              </a:rPr>
            </a:br>
            <a:r>
              <a:rPr lang="zh-CN" altLang="zh-CN" sz="4000">
                <a:sym typeface="+mn-ea"/>
              </a:rPr>
              <a:t>文件模块</a:t>
            </a:r>
            <a:br>
              <a:rPr lang="zh-CN" altLang="zh-CN" sz="4000">
                <a:sym typeface="+mn-ea"/>
              </a:rPr>
            </a:br>
            <a:r>
              <a:rPr lang="zh-CN" altLang="zh-CN" sz="2000">
                <a:sym typeface="+mn-ea"/>
              </a:rPr>
              <a:t>用户编写的模块</a:t>
            </a:r>
            <a:br>
              <a:rPr lang="zh-CN" altLang="zh-CN" sz="2000">
                <a:sym typeface="+mn-ea"/>
              </a:rPr>
            </a:br>
            <a:r>
              <a:rPr lang="zh-CN" altLang="zh-CN" sz="2000">
                <a:sym typeface="+mn-ea"/>
              </a:rPr>
              <a:t>运行时动态加载</a:t>
            </a:r>
            <a:br>
              <a:rPr lang="zh-CN" altLang="zh-CN" sz="2000">
                <a:sym typeface="+mn-ea"/>
              </a:rPr>
            </a:br>
            <a:r>
              <a:rPr lang="zh-CN" altLang="zh-CN" sz="2000">
                <a:sym typeface="+mn-ea"/>
              </a:rPr>
              <a:t>需要完整的路径分析、文件定位、编译执行过程</a:t>
            </a:r>
            <a:br>
              <a:rPr lang="zh-CN" altLang="zh-CN" sz="2000">
                <a:sym typeface="+mn-ea"/>
              </a:rPr>
            </a:br>
            <a:r>
              <a:rPr lang="zh-CN" altLang="zh-CN" sz="2000">
                <a:sym typeface="+mn-ea"/>
              </a:rPr>
              <a:t>速度比核心模块慢</a:t>
            </a:r>
            <a:endParaRPr lang="zh-CN" altLang="zh-CN" sz="2000">
              <a:solidFill>
                <a:schemeClr val="bg1"/>
              </a:solidFill>
              <a:latin typeface="Arial" panose="020B0604020202020204" pitchFamily="34" charset="0"/>
              <a:sym typeface="+mn-ea"/>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3290" y="426085"/>
            <a:ext cx="10228580" cy="1869440"/>
          </a:xfrm>
        </p:spPr>
        <p:txBody>
          <a:bodyPr/>
          <a:p>
            <a:pPr algn="ctr">
              <a:lnSpc>
                <a:spcPct val="100000"/>
              </a:lnSpc>
            </a:pPr>
            <a:r>
              <a:rPr lang="zh-CN" altLang="en-US" sz="6000">
                <a:solidFill>
                  <a:schemeClr val="bg1"/>
                </a:solidFill>
                <a:latin typeface="Arial" panose="020B0604020202020204" pitchFamily="34" charset="0"/>
                <a:sym typeface="+mn-ea"/>
              </a:rPr>
              <a:t>优先从缓存加载</a:t>
            </a:r>
            <a:endParaRPr lang="zh-CN" altLang="en-US" sz="6000">
              <a:solidFill>
                <a:schemeClr val="bg1"/>
              </a:solidFill>
              <a:latin typeface="Arial" panose="020B0604020202020204" pitchFamily="34" charset="0"/>
              <a:sym typeface="+mn-ea"/>
            </a:endParaRPr>
          </a:p>
        </p:txBody>
      </p:sp>
      <p:sp>
        <p:nvSpPr>
          <p:cNvPr id="3" name="文本框 2"/>
          <p:cNvSpPr txBox="1"/>
          <p:nvPr/>
        </p:nvSpPr>
        <p:spPr>
          <a:xfrm>
            <a:off x="222885" y="2709545"/>
            <a:ext cx="11746865" cy="1568450"/>
          </a:xfrm>
          <a:prstGeom prst="rect">
            <a:avLst/>
          </a:prstGeom>
          <a:noFill/>
        </p:spPr>
        <p:txBody>
          <a:bodyPr wrap="square" rtlCol="0">
            <a:spAutoFit/>
          </a:bodyPr>
          <a:p>
            <a:r>
              <a:rPr lang="en-US" altLang="zh-CN" sz="3200">
                <a:solidFill>
                  <a:schemeClr val="bg1"/>
                </a:solidFill>
              </a:rPr>
              <a:t>Node</a:t>
            </a:r>
            <a:r>
              <a:rPr lang="zh-CN" altLang="en-US" sz="3200">
                <a:solidFill>
                  <a:schemeClr val="bg1"/>
                </a:solidFill>
              </a:rPr>
              <a:t>对引入过的模块都会进行缓存，减少二次引入的开销</a:t>
            </a:r>
            <a:endParaRPr lang="zh-CN" altLang="en-US" sz="3200">
              <a:solidFill>
                <a:schemeClr val="bg1"/>
              </a:solidFill>
            </a:endParaRPr>
          </a:p>
          <a:p>
            <a:endParaRPr lang="en-US" altLang="zh-CN" sz="3200">
              <a:solidFill>
                <a:schemeClr val="bg1"/>
              </a:solidFill>
            </a:endParaRPr>
          </a:p>
          <a:p>
            <a:r>
              <a:rPr lang="en-US" altLang="zh-CN" sz="3200">
                <a:solidFill>
                  <a:schemeClr val="bg1"/>
                </a:solidFill>
              </a:rPr>
              <a:t>Node</a:t>
            </a:r>
            <a:r>
              <a:rPr lang="zh-CN" altLang="en-US" sz="3200">
                <a:solidFill>
                  <a:schemeClr val="bg1"/>
                </a:solidFill>
              </a:rPr>
              <a:t>缓存的是编译和执行之后的对象</a:t>
            </a:r>
            <a:endParaRPr lang="zh-CN" altLang="en-US" sz="3200">
              <a:solidFill>
                <a:schemeClr val="bg1"/>
              </a:solidFill>
            </a:endParaRPr>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BEAUTIFY_FLAG" val="#wm#"/>
  <p:tag name="KSO_WM_TEMPLATE_CATEGORY" val="basetag"/>
  <p:tag name="KSO_WM_TEMPLATE_INDEX" val="20161347"/>
</p:tagLst>
</file>

<file path=ppt/tags/tag14.xml><?xml version="1.0" encoding="utf-8"?>
<p:tagLst xmlns:p="http://schemas.openxmlformats.org/presentationml/2006/main">
  <p:tag name="KSO_WM_BEAUTIFY_FLAG" val="#wm#"/>
  <p:tag name="KSO_WM_TEMPLATE_CATEGORY" val="basetag"/>
  <p:tag name="KSO_WM_TEMPLATE_INDEX" val="20161347"/>
</p:tagLst>
</file>

<file path=ppt/tags/tag15.xml><?xml version="1.0" encoding="utf-8"?>
<p:tagLst xmlns:p="http://schemas.openxmlformats.org/presentationml/2006/main">
  <p:tag name="KSO_WM_BEAUTIFY_FLAG" val="#wm#"/>
  <p:tag name="KSO_WM_TEMPLATE_CATEGORY" val="basetag"/>
  <p:tag name="KSO_WM_TEMPLATE_INDEX" val="20161347"/>
</p:tagLst>
</file>

<file path=ppt/tags/tag16.xml><?xml version="1.0" encoding="utf-8"?>
<p:tagLst xmlns:p="http://schemas.openxmlformats.org/presentationml/2006/main">
  <p:tag name="KSO_WM_BEAUTIFY_FLAG" val="#wm#"/>
  <p:tag name="KSO_WM_TEMPLATE_CATEGORY" val="basetag"/>
  <p:tag name="KSO_WM_TEMPLATE_INDEX" val="20161347"/>
</p:tagLst>
</file>

<file path=ppt/tags/tag17.xml><?xml version="1.0" encoding="utf-8"?>
<p:tagLst xmlns:p="http://schemas.openxmlformats.org/presentationml/2006/main">
  <p:tag name="KSO_WM_BEAUTIFY_FLAG" val="#wm#"/>
  <p:tag name="KSO_WM_TEMPLATE_CATEGORY" val="basetag"/>
  <p:tag name="KSO_WM_TEMPLATE_INDEX" val="20161347"/>
</p:tagLst>
</file>

<file path=ppt/tags/tag18.xml><?xml version="1.0" encoding="utf-8"?>
<p:tagLst xmlns:p="http://schemas.openxmlformats.org/presentationml/2006/main">
  <p:tag name="KSO_WM_BEAUTIFY_FLAG" val="#wm#"/>
  <p:tag name="KSO_WM_TEMPLATE_CATEGORY" val="basetag"/>
  <p:tag name="KSO_WM_TEMPLATE_INDEX" val="20161347"/>
</p:tagLst>
</file>

<file path=ppt/tags/tag19.xml><?xml version="1.0" encoding="utf-8"?>
<p:tagLst xmlns:p="http://schemas.openxmlformats.org/presentationml/2006/main">
  <p:tag name="KSO_WM_BEAUTIFY_FLAG" val="#wm#"/>
  <p:tag name="KSO_WM_TEMPLATE_CATEGORY" val="basetag"/>
  <p:tag name="KSO_WM_TEMPLATE_INDEX" val="20161347"/>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BEAUTIFY_FLAG" val="#wm#"/>
  <p:tag name="KSO_WM_TEMPLATE_CATEGORY" val="basetag"/>
  <p:tag name="KSO_WM_TEMPLATE_INDEX" val="20161347"/>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1884</Words>
  <Application>WPS 演示</Application>
  <PresentationFormat>宽屏</PresentationFormat>
  <Paragraphs>126</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17</vt:i4>
      </vt:variant>
    </vt:vector>
  </HeadingPairs>
  <TitlesOfParts>
    <vt:vector size="28" baseType="lpstr">
      <vt:lpstr>Arial</vt:lpstr>
      <vt:lpstr>宋体</vt:lpstr>
      <vt:lpstr>Wingdings</vt:lpstr>
      <vt:lpstr>微软雅黑 Light</vt:lpstr>
      <vt:lpstr>微软雅黑</vt:lpstr>
      <vt:lpstr>黑体</vt:lpstr>
      <vt:lpstr>时尚中黑简体</vt:lpstr>
      <vt:lpstr>Arial Unicode MS</vt:lpstr>
      <vt:lpstr>Calibri</vt:lpstr>
      <vt:lpstr>Office 主题</vt:lpstr>
      <vt:lpstr>1_Office 主题</vt:lpstr>
      <vt:lpstr>CommonJS</vt:lpstr>
      <vt:lpstr>CommonJS</vt:lpstr>
      <vt:lpstr>PowerPoint 演示文稿</vt:lpstr>
      <vt:lpstr>How To Choice Version?</vt:lpstr>
      <vt:lpstr>PowerPoint 演示文稿</vt:lpstr>
      <vt:lpstr>CommonJS</vt:lpstr>
      <vt:lpstr>CommonJS Contract</vt:lpstr>
      <vt:lpstr>模块引用</vt:lpstr>
      <vt:lpstr>模块引用</vt:lpstr>
      <vt:lpstr>优先从缓存加载</vt:lpstr>
      <vt:lpstr>路径分析和文件定位</vt:lpstr>
      <vt:lpstr>路径分析和文件定位</vt:lpstr>
      <vt:lpstr>核心模块</vt:lpstr>
      <vt:lpstr>核心模块</vt:lpstr>
      <vt:lpstr>自定义模块</vt:lpstr>
      <vt:lpstr>自定义模块</vt:lpstr>
      <vt:lpstr>文件扩展名分析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15063335956手机用户</cp:lastModifiedBy>
  <cp:revision>1229</cp:revision>
  <dcterms:created xsi:type="dcterms:W3CDTF">2017-08-03T09:01:00Z</dcterms:created>
  <dcterms:modified xsi:type="dcterms:W3CDTF">2018-06-28T08:11:15Z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