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69" r:id="rId25"/>
    <p:sldId id="762" r:id="rId26"/>
    <p:sldId id="755" r:id="rId27"/>
    <p:sldId id="756" r:id="rId28"/>
    <p:sldId id="754" r:id="rId29"/>
    <p:sldId id="778" r:id="rId30"/>
    <p:sldId id="752" r:id="rId31"/>
    <p:sldId id="763" r:id="rId32"/>
    <p:sldId id="764" r:id="rId33"/>
    <p:sldId id="770" r:id="rId34"/>
    <p:sldId id="783" r:id="rId35"/>
    <p:sldId id="784" r:id="rId36"/>
    <p:sldId id="785" r:id="rId37"/>
    <p:sldId id="786" r:id="rId38"/>
    <p:sldId id="787" r:id="rId39"/>
    <p:sldId id="788" r:id="rId40"/>
    <p:sldId id="789" r:id="rId41"/>
    <p:sldId id="790" r:id="rId42"/>
    <p:sldId id="791" r:id="rId43"/>
    <p:sldId id="792" r:id="rId4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5.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1.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3.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solidFill>
                  <a:schemeClr val="tx1"/>
                </a:solidFill>
              </a:rPr>
              <a:t>数据</a:t>
            </a:r>
            <a:r>
              <a:rPr lang="zh-CN" altLang="en-US"/>
              <a:t>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610" y="267970"/>
            <a:ext cx="5973445" cy="930275"/>
          </a:xfrm>
        </p:spPr>
        <p:txBody>
          <a:bodyPr/>
          <a:p>
            <a:r>
              <a:rPr lang="zh-CN" altLang="en-US">
                <a:solidFill>
                  <a:schemeClr val="tx1"/>
                </a:solidFill>
              </a:rPr>
              <a:t>数据</a:t>
            </a:r>
            <a:r>
              <a:rPr lang="zh-CN" altLang="en-US"/>
              <a:t>属性</a:t>
            </a:r>
            <a:br>
              <a:rPr lang="zh-CN" altLang="en-US"/>
            </a:br>
            <a:r>
              <a:rPr lang="en-US" altLang="zh-CN"/>
              <a:t>Data Properties</a:t>
            </a:r>
            <a:endParaRPr lang="en-US" altLang="zh-CN"/>
          </a:p>
        </p:txBody>
      </p:sp>
      <p:sp>
        <p:nvSpPr>
          <p:cNvPr id="4" name="文本框 3"/>
          <p:cNvSpPr txBox="1"/>
          <p:nvPr/>
        </p:nvSpPr>
        <p:spPr>
          <a:xfrm>
            <a:off x="16510" y="282321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zh-CN" altLang="en-US" sz="3600">
                <a:solidFill>
                  <a:schemeClr val="bg1"/>
                </a:solidFill>
                <a:sym typeface="+mn-ea"/>
              </a:rPr>
              <a:t>响应式</a:t>
            </a:r>
            <a:r>
              <a:rPr lang="en-US" altLang="zh-CN" sz="3600">
                <a:solidFill>
                  <a:schemeClr val="bg1"/>
                </a:solidFill>
                <a:sym typeface="+mn-ea"/>
              </a:rPr>
              <a:t>(</a:t>
            </a:r>
            <a:r>
              <a:rPr lang="zh-CN" altLang="zh-CN" sz="3600">
                <a:solidFill>
                  <a:schemeClr val="bg1"/>
                </a:solidFill>
                <a:sym typeface="+mn-ea"/>
              </a:rPr>
              <a:t>从特点来说</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a:t>
            </a:r>
            <a:r>
              <a:rPr lang="zh-CN" altLang="en-US" sz="3600">
                <a:solidFill>
                  <a:schemeClr val="bg1"/>
                </a:solidFill>
                <a:sym typeface="+mn-ea"/>
              </a:rPr>
              <a:t>储存数据</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6859905" y="2393315"/>
            <a:ext cx="5333365" cy="446659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610" y="267970"/>
            <a:ext cx="5973445" cy="930275"/>
          </a:xfrm>
        </p:spPr>
        <p:txBody>
          <a:bodyPr/>
          <a:p>
            <a:r>
              <a:rPr lang="zh-CN" altLang="en-US"/>
              <a:t>方法</a:t>
            </a:r>
            <a:br>
              <a:rPr lang="zh-CN" altLang="en-US"/>
            </a:br>
            <a:r>
              <a:rPr lang="en-US" altLang="zh-CN"/>
              <a:t>Methods</a:t>
            </a:r>
            <a:endParaRPr lang="en-US" altLang="zh-CN"/>
          </a:p>
        </p:txBody>
      </p:sp>
      <p:sp>
        <p:nvSpPr>
          <p:cNvPr id="4" name="文本框 3"/>
          <p:cNvSpPr txBox="1"/>
          <p:nvPr/>
        </p:nvSpPr>
        <p:spPr>
          <a:xfrm>
            <a:off x="16510" y="282321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zh-CN" altLang="en-US" sz="3600">
                <a:solidFill>
                  <a:schemeClr val="bg1"/>
                </a:solidFill>
                <a:sym typeface="+mn-ea"/>
              </a:rPr>
              <a:t>响应式</a:t>
            </a:r>
            <a:r>
              <a:rPr lang="en-US" altLang="zh-CN" sz="3600">
                <a:solidFill>
                  <a:schemeClr val="bg1"/>
                </a:solidFill>
                <a:sym typeface="+mn-ea"/>
              </a:rPr>
              <a:t>(</a:t>
            </a:r>
            <a:r>
              <a:rPr lang="zh-CN" altLang="zh-CN" sz="3600">
                <a:solidFill>
                  <a:schemeClr val="bg1"/>
                </a:solidFill>
                <a:sym typeface="+mn-ea"/>
              </a:rPr>
              <a:t>从特点来说</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a:t>
            </a:r>
            <a:r>
              <a:rPr lang="zh-CN" altLang="en-US" sz="3600">
                <a:solidFill>
                  <a:schemeClr val="bg1"/>
                </a:solidFill>
                <a:sym typeface="+mn-ea"/>
              </a:rPr>
              <a:t>储存数据</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2306955"/>
          </a:xfrm>
          <a:prstGeom prst="rect">
            <a:avLst/>
          </a:prstGeom>
          <a:noFill/>
        </p:spPr>
        <p:txBody>
          <a:bodyPr wrap="square" rtlCol="0">
            <a:spAutoFit/>
          </a:bodyPr>
          <a:p>
            <a:pPr algn="l"/>
            <a:r>
              <a:rPr lang="en-US" altLang="zh-CN" sz="3600">
                <a:solidFill>
                  <a:schemeClr val="bg1"/>
                </a:solidFill>
                <a:sym typeface="+mn-ea"/>
              </a:rPr>
              <a:t>1</a:t>
            </a:r>
            <a:r>
              <a:rPr lang="zh-CN" altLang="en-US" sz="3600">
                <a:solidFill>
                  <a:schemeClr val="bg1"/>
                </a:solidFill>
                <a:sym typeface="+mn-ea"/>
              </a:rPr>
              <a:t>、通过属性名</a:t>
            </a:r>
            <a:r>
              <a:rPr lang="zh-CN" altLang="zh-CN" sz="3600">
                <a:solidFill>
                  <a:schemeClr val="bg1"/>
                </a:solidFill>
                <a:sym typeface="+mn-ea"/>
              </a:rPr>
              <a:t>访问</a:t>
            </a:r>
            <a:r>
              <a:rPr lang="en-US" altLang="zh-CN" sz="3600">
                <a:solidFill>
                  <a:schemeClr val="bg1"/>
                </a:solidFill>
                <a:sym typeface="+mn-ea"/>
              </a:rPr>
              <a:t>(</a:t>
            </a:r>
            <a:r>
              <a:rPr lang="zh-CN" altLang="zh-CN" sz="3600">
                <a:solidFill>
                  <a:schemeClr val="bg1"/>
                </a:solidFill>
                <a:sym typeface="+mn-ea"/>
              </a:rPr>
              <a:t>访问方式</a:t>
            </a:r>
            <a:r>
              <a:rPr lang="en-US" altLang="zh-CN" sz="3600">
                <a:solidFill>
                  <a:schemeClr val="bg1"/>
                </a:solidFill>
                <a:sym typeface="+mn-ea"/>
              </a:rPr>
              <a:t>)</a:t>
            </a:r>
            <a:endParaRPr lang="en-US" altLang="zh-CN" sz="3600">
              <a:solidFill>
                <a:schemeClr val="bg1"/>
              </a:solidFill>
              <a:sym typeface="+mn-ea"/>
            </a:endParaRPr>
          </a:p>
          <a:p>
            <a:pPr algn="l"/>
            <a:r>
              <a:rPr lang="en-US" altLang="zh-CN" sz="3600">
                <a:solidFill>
                  <a:schemeClr val="bg1"/>
                </a:solidFill>
              </a:rPr>
              <a:t>2</a:t>
            </a:r>
            <a:r>
              <a:rPr lang="zh-CN" altLang="en-US" sz="3600">
                <a:solidFill>
                  <a:schemeClr val="bg1"/>
                </a:solidFill>
              </a:rPr>
              <a:t>、响应式</a:t>
            </a:r>
            <a:r>
              <a:rPr lang="en-US" altLang="zh-CN" sz="3600">
                <a:solidFill>
                  <a:schemeClr val="bg1"/>
                </a:solidFill>
              </a:rPr>
              <a:t>(</a:t>
            </a:r>
            <a:r>
              <a:rPr lang="zh-CN" altLang="zh-CN" sz="3600">
                <a:solidFill>
                  <a:schemeClr val="bg1"/>
                </a:solidFill>
              </a:rPr>
              <a:t>从特点来说</a:t>
            </a:r>
            <a:r>
              <a:rPr lang="en-US" altLang="zh-CN" sz="3600">
                <a:solidFill>
                  <a:schemeClr val="bg1"/>
                </a:solidFill>
              </a:rPr>
              <a:t>)</a:t>
            </a:r>
            <a:endParaRPr lang="en-US"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、提供计算功能</a:t>
            </a:r>
            <a:r>
              <a:rPr lang="en-US" altLang="zh-CN" sz="3600">
                <a:solidFill>
                  <a:schemeClr val="bg1"/>
                </a:solidFill>
                <a:sym typeface="+mn-ea"/>
              </a:rPr>
              <a:t>(</a:t>
            </a:r>
            <a:r>
              <a:rPr lang="zh-CN" altLang="zh-CN" sz="3600">
                <a:solidFill>
                  <a:schemeClr val="bg1"/>
                </a:solidFill>
                <a:sym typeface="+mn-ea"/>
              </a:rPr>
              <a:t>从作用的角度</a:t>
            </a:r>
            <a:r>
              <a:rPr lang="en-US" altLang="zh-CN" sz="3600">
                <a:solidFill>
                  <a:schemeClr val="bg1"/>
                </a:solidFill>
                <a:sym typeface="+mn-ea"/>
              </a:rPr>
              <a:t>)</a:t>
            </a:r>
            <a:endParaRPr lang="en-US" altLang="zh-CN" sz="3600">
              <a:solidFill>
                <a:schemeClr val="bg1"/>
              </a:solidFill>
            </a:endParaRPr>
          </a:p>
          <a:p>
            <a:pPr algn="l"/>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7054215" y="3557905"/>
            <a:ext cx="5139055" cy="327660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br>
              <a:rPr lang="zh-CN" altLang="en-US"/>
            </a:br>
            <a:r>
              <a:rPr lang="en-US" altLang="zh-CN"/>
              <a:t>Computed Properties</a:t>
            </a:r>
            <a:endParaRPr lang="en-US" altLang="zh-CN"/>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、通过属性名</a:t>
            </a:r>
            <a:r>
              <a:rPr lang="zh-CN" altLang="zh-CN" sz="3600">
                <a:solidFill>
                  <a:schemeClr val="bg1"/>
                </a:solidFill>
              </a:rPr>
              <a:t>访问</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、响应式</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a:t>
            </a:r>
            <a:r>
              <a:rPr lang="zh-CN" altLang="zh-CN" sz="3600">
                <a:solidFill>
                  <a:schemeClr val="bg1"/>
                </a:solidFill>
                <a:sym typeface="+mn-ea"/>
              </a:rPr>
              <a:t>自定义属性的</a:t>
            </a:r>
            <a:r>
              <a:rPr lang="en-US" altLang="zh-CN" sz="3600">
                <a:solidFill>
                  <a:schemeClr val="bg1"/>
                </a:solidFill>
                <a:sym typeface="+mn-ea"/>
              </a:rPr>
              <a:t>Getter</a:t>
            </a:r>
            <a:r>
              <a:rPr lang="zh-CN" altLang="zh-CN" sz="3600">
                <a:solidFill>
                  <a:schemeClr val="bg1"/>
                </a:solidFill>
                <a:sym typeface="+mn-ea"/>
              </a:rPr>
              <a:t>和</a:t>
            </a:r>
            <a:r>
              <a:rPr lang="en-US" altLang="zh-CN" sz="3600">
                <a:solidFill>
                  <a:schemeClr val="bg1"/>
                </a:solidFill>
                <a:sym typeface="+mn-ea"/>
              </a:rPr>
              <a:t>Setter</a:t>
            </a:r>
            <a:endParaRPr lang="zh-CN" altLang="zh-CN" sz="3600">
              <a:solidFill>
                <a:schemeClr val="bg1"/>
              </a:solidFill>
            </a:endParaRPr>
          </a:p>
        </p:txBody>
      </p:sp>
      <p:sp>
        <p:nvSpPr>
          <p:cNvPr id="3" name="文本框 2"/>
          <p:cNvSpPr txBox="1"/>
          <p:nvPr/>
        </p:nvSpPr>
        <p:spPr>
          <a:xfrm>
            <a:off x="1767840" y="7070090"/>
            <a:ext cx="7752080" cy="368300"/>
          </a:xfrm>
          <a:prstGeom prst="rect">
            <a:avLst/>
          </a:prstGeom>
          <a:noFill/>
        </p:spPr>
        <p:txBody>
          <a:bodyPr wrap="none" rtlCol="0">
            <a:spAutoFit/>
          </a:bodyPr>
          <a:p>
            <a:pPr algn="l"/>
            <a:r>
              <a:rPr lang="en-US" altLang="zh-CN"/>
              <a:t>2018-03-20-18-5     </a:t>
            </a:r>
            <a:r>
              <a:rPr lang="en-US" altLang="zh-CN">
                <a:sym typeface="+mn-ea"/>
              </a:rPr>
              <a:t>2018-03-20-18-7 </a:t>
            </a:r>
            <a:r>
              <a:rPr lang="en-US" altLang="zh-CN"/>
              <a:t> </a:t>
            </a:r>
            <a:r>
              <a:rPr lang="en-US" altLang="zh-CN">
                <a:sym typeface="+mn-ea"/>
              </a:rPr>
              <a:t>2018-03-20-18-8     2018-03-20-18-9</a:t>
            </a:r>
            <a:endParaRPr lang="en-US" altLang="zh-CN"/>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响应式</a:t>
            </a:r>
            <a:endParaRPr lang="zh-CN" altLang="en-US" sz="3600">
              <a:solidFill>
                <a:schemeClr val="bg1"/>
              </a:solidFill>
            </a:endParaRPr>
          </a:p>
          <a:p>
            <a:pPr algn="ctr"/>
            <a:r>
              <a:rPr lang="zh-CN" altLang="en-US" sz="3600">
                <a:solidFill>
                  <a:schemeClr val="bg1"/>
                </a:solidFill>
              </a:rPr>
              <a:t>（依赖于依赖项是否为响应式）</a:t>
            </a:r>
            <a:endParaRPr lang="zh-CN" altLang="en-US" sz="3600">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缓存</a:t>
            </a:r>
            <a:endParaRPr lang="zh-CN" altLang="en-US" sz="3600">
              <a:solidFill>
                <a:schemeClr val="bg1"/>
              </a:solidFill>
            </a:endParaRPr>
          </a:p>
          <a:p>
            <a:pPr algn="ctr"/>
            <a:r>
              <a:rPr lang="zh-CN" altLang="en-US" sz="3600">
                <a:solidFill>
                  <a:schemeClr val="bg1"/>
                </a:solidFill>
              </a:rPr>
              <a:t>依赖项没有发生变化，不会被重新计算</a:t>
            </a:r>
            <a:endParaRPr lang="zh-CN" altLang="en-US" sz="3600">
              <a:solidFill>
                <a:schemeClr val="bg1"/>
              </a:solidFill>
            </a:endParaRPr>
          </a:p>
        </p:txBody>
      </p:sp>
      <p:sp>
        <p:nvSpPr>
          <p:cNvPr id="3" name="文本框 2"/>
          <p:cNvSpPr txBox="1"/>
          <p:nvPr/>
        </p:nvSpPr>
        <p:spPr>
          <a:xfrm>
            <a:off x="1852930" y="7150735"/>
            <a:ext cx="1668780" cy="368300"/>
          </a:xfrm>
          <a:prstGeom prst="rect">
            <a:avLst/>
          </a:prstGeom>
          <a:noFill/>
        </p:spPr>
        <p:txBody>
          <a:bodyPr wrap="none" rtlCol="0">
            <a:spAutoFit/>
          </a:bodyPr>
          <a:p>
            <a:r>
              <a:rPr lang="en-US" altLang="zh-CN"/>
              <a:t>2018-03-20 10</a:t>
            </a: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计算属性 </a:t>
            </a:r>
            <a:r>
              <a:rPr lang="en-US" altLang="zh-CN" sz="3600">
                <a:solidFill>
                  <a:schemeClr val="bg1"/>
                </a:solidFill>
              </a:rPr>
              <a:t>VS </a:t>
            </a:r>
            <a:r>
              <a:rPr lang="zh-CN" altLang="zh-CN" sz="3600">
                <a:solidFill>
                  <a:schemeClr val="bg1"/>
                </a:solidFill>
              </a:rPr>
              <a:t>方法</a:t>
            </a:r>
            <a:endParaRPr lang="zh-CN" altLang="zh-CN" sz="3600">
              <a:solidFill>
                <a:schemeClr val="bg1"/>
              </a:solidFill>
            </a:endParaRPr>
          </a:p>
        </p:txBody>
      </p:sp>
      <p:sp>
        <p:nvSpPr>
          <p:cNvPr id="3" name="文本框 2"/>
          <p:cNvSpPr txBox="1"/>
          <p:nvPr/>
        </p:nvSpPr>
        <p:spPr>
          <a:xfrm>
            <a:off x="1852930" y="7150735"/>
            <a:ext cx="1668780" cy="368300"/>
          </a:xfrm>
          <a:prstGeom prst="rect">
            <a:avLst/>
          </a:prstGeom>
          <a:noFill/>
        </p:spPr>
        <p:txBody>
          <a:bodyPr wrap="none" rtlCol="0">
            <a:spAutoFit/>
          </a:bodyPr>
          <a:p>
            <a:r>
              <a:rPr lang="en-US" altLang="zh-CN"/>
              <a:t>2018-03-20 10</a:t>
            </a:r>
            <a:endParaRPr lang="en-US" altLang="zh-CN"/>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r>
              <a:rPr lang="en-US" altLang="zh-CN"/>
              <a:t>-</a:t>
            </a:r>
            <a:r>
              <a:rPr lang="zh-CN" altLang="en-US"/>
              <a:t>应用场景</a:t>
            </a:r>
            <a:endParaRPr lang="zh-CN" altLang="en-US"/>
          </a:p>
        </p:txBody>
      </p:sp>
      <p:sp>
        <p:nvSpPr>
          <p:cNvPr id="4" name="文本框 3"/>
          <p:cNvSpPr txBox="1"/>
          <p:nvPr/>
        </p:nvSpPr>
        <p:spPr>
          <a:xfrm>
            <a:off x="16510" y="2823210"/>
            <a:ext cx="12136755" cy="2306955"/>
          </a:xfrm>
          <a:prstGeom prst="rect">
            <a:avLst/>
          </a:prstGeom>
          <a:noFill/>
        </p:spPr>
        <p:txBody>
          <a:bodyPr wrap="square" rtlCol="0">
            <a:spAutoFit/>
          </a:bodyPr>
          <a:p>
            <a:pPr algn="l"/>
            <a:r>
              <a:rPr lang="en-US" altLang="zh-CN" sz="3600">
                <a:solidFill>
                  <a:schemeClr val="bg1"/>
                </a:solidFill>
              </a:rPr>
              <a:t>1</a:t>
            </a:r>
            <a:r>
              <a:rPr lang="zh-CN" altLang="zh-CN" sz="3600">
                <a:solidFill>
                  <a:schemeClr val="bg1"/>
                </a:solidFill>
              </a:rPr>
              <a:t>、在模板中像属性一样通过属性名使用</a:t>
            </a:r>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a:t>
            </a:r>
            <a:r>
              <a:rPr lang="zh-CN" altLang="en-US" sz="3600">
                <a:solidFill>
                  <a:schemeClr val="bg1"/>
                </a:solidFill>
                <a:sym typeface="+mn-ea"/>
              </a:rPr>
              <a:t>响应式</a:t>
            </a:r>
            <a:endParaRPr lang="en-US" altLang="zh-CN" sz="3600">
              <a:solidFill>
                <a:schemeClr val="bg1"/>
              </a:solidFill>
            </a:endParaRPr>
          </a:p>
          <a:p>
            <a:pPr algn="l"/>
            <a:r>
              <a:rPr lang="en-US" altLang="zh-CN" sz="3600">
                <a:solidFill>
                  <a:schemeClr val="bg1"/>
                </a:solidFill>
              </a:rPr>
              <a:t>3</a:t>
            </a:r>
            <a:r>
              <a:rPr lang="zh-CN" altLang="en-US" sz="3600">
                <a:solidFill>
                  <a:schemeClr val="bg1"/>
                </a:solidFill>
              </a:rPr>
              <a:t>、数据需要经过计算逻辑或加工处理</a:t>
            </a:r>
            <a:endParaRPr lang="zh-CN" altLang="en-US" sz="3600">
              <a:solidFill>
                <a:schemeClr val="bg1"/>
              </a:solidFill>
            </a:endParaRPr>
          </a:p>
          <a:p>
            <a:pPr algn="l"/>
            <a:r>
              <a:rPr lang="en-US" altLang="zh-CN" sz="3600">
                <a:solidFill>
                  <a:schemeClr val="bg1"/>
                </a:solidFill>
              </a:rPr>
              <a:t>4</a:t>
            </a:r>
            <a:r>
              <a:rPr lang="zh-CN" altLang="zh-CN" sz="3600">
                <a:solidFill>
                  <a:schemeClr val="bg1"/>
                </a:solidFill>
              </a:rPr>
              <a:t>、模板层隐藏逻辑代码</a:t>
            </a:r>
            <a:endParaRPr lang="zh-CN" altLang="zh-CN" sz="3600">
              <a:solidFill>
                <a:schemeClr val="bg1"/>
              </a:solidFill>
            </a:endParaRPr>
          </a:p>
        </p:txBody>
      </p:sp>
      <p:sp>
        <p:nvSpPr>
          <p:cNvPr id="3" name="文本框 2"/>
          <p:cNvSpPr txBox="1"/>
          <p:nvPr/>
        </p:nvSpPr>
        <p:spPr>
          <a:xfrm>
            <a:off x="853440" y="7293610"/>
            <a:ext cx="1668780" cy="368300"/>
          </a:xfrm>
          <a:prstGeom prst="rect">
            <a:avLst/>
          </a:prstGeom>
          <a:noFill/>
        </p:spPr>
        <p:txBody>
          <a:bodyPr wrap="none" rtlCol="0">
            <a:spAutoFit/>
          </a:bodyPr>
          <a:p>
            <a:r>
              <a:rPr lang="en-US" altLang="zh-CN"/>
              <a:t>2018-03-20 14</a:t>
            </a:r>
            <a:endParaRPr lang="en-US" altLang="zh-CN"/>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方法</a:t>
            </a:r>
            <a:br>
              <a:rPr lang="zh-CN" altLang="en-US"/>
            </a:br>
            <a:r>
              <a:rPr lang="en-US" altLang="zh-CN"/>
              <a:t>Methods</a:t>
            </a:r>
            <a:endParaRPr lang="en-US" altLang="zh-CN"/>
          </a:p>
        </p:txBody>
      </p:sp>
      <p:sp>
        <p:nvSpPr>
          <p:cNvPr id="4" name="文本框 3"/>
          <p:cNvSpPr txBox="1"/>
          <p:nvPr/>
        </p:nvSpPr>
        <p:spPr>
          <a:xfrm>
            <a:off x="27940" y="2829560"/>
            <a:ext cx="12136755" cy="119888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、封装功能代码</a:t>
            </a:r>
            <a:r>
              <a:rPr lang="en-US" altLang="zh-CN" sz="3600">
                <a:solidFill>
                  <a:schemeClr val="bg1"/>
                </a:solidFill>
              </a:rPr>
              <a:t>(</a:t>
            </a:r>
            <a:r>
              <a:rPr lang="zh-CN" altLang="zh-CN" sz="3600">
                <a:solidFill>
                  <a:schemeClr val="bg1"/>
                </a:solidFill>
              </a:rPr>
              <a:t>从作用的角度</a:t>
            </a:r>
            <a:r>
              <a:rPr lang="en-US" altLang="zh-CN" sz="3600">
                <a:solidFill>
                  <a:schemeClr val="bg1"/>
                </a:solidFill>
              </a:rPr>
              <a:t>)</a:t>
            </a:r>
            <a:endParaRPr lang="en-US" altLang="zh-CN" sz="3600">
              <a:solidFill>
                <a:schemeClr val="bg1"/>
              </a:solidFill>
            </a:endParaRPr>
          </a:p>
          <a:p>
            <a:pPr algn="l"/>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8052435" y="3333750"/>
            <a:ext cx="3904615" cy="3361690"/>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724525" y="3385820"/>
            <a:ext cx="6466840" cy="3475990"/>
          </a:xfrm>
          <a:prstGeom prst="rect">
            <a:avLst/>
          </a:prstGeom>
        </p:spPr>
      </p:pic>
      <p:sp>
        <p:nvSpPr>
          <p:cNvPr id="2" name="标题 1"/>
          <p:cNvSpPr/>
          <p:nvPr>
            <p:ph type="ctrTitle"/>
          </p:nvPr>
        </p:nvSpPr>
        <p:spPr>
          <a:xfrm>
            <a:off x="3229806" y="490390"/>
            <a:ext cx="5973688" cy="707916"/>
          </a:xfrm>
        </p:spPr>
        <p:txBody>
          <a:bodyPr/>
          <a:p>
            <a:r>
              <a:rPr lang="zh-CN" altLang="en-US"/>
              <a:t>观察者</a:t>
            </a:r>
            <a:br>
              <a:rPr lang="zh-CN" altLang="en-US"/>
            </a:br>
            <a:r>
              <a:rPr lang="en-US" altLang="zh-CN"/>
              <a:t>Watchers</a:t>
            </a:r>
            <a:endParaRPr lang="en-US" altLang="zh-CN"/>
          </a:p>
        </p:txBody>
      </p:sp>
      <p:sp>
        <p:nvSpPr>
          <p:cNvPr id="4" name="文本框 3"/>
          <p:cNvSpPr txBox="1"/>
          <p:nvPr/>
        </p:nvSpPr>
        <p:spPr>
          <a:xfrm>
            <a:off x="27940" y="2269490"/>
            <a:ext cx="12136755" cy="64516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、观察属性值的变动</a:t>
            </a:r>
            <a:r>
              <a:rPr lang="en-US" altLang="zh-CN" sz="3600">
                <a:solidFill>
                  <a:schemeClr val="bg1"/>
                </a:solidFill>
              </a:rPr>
              <a:t>(</a:t>
            </a:r>
            <a:r>
              <a:rPr lang="zh-CN" altLang="zh-CN" sz="3600">
                <a:solidFill>
                  <a:schemeClr val="bg1"/>
                </a:solidFill>
              </a:rPr>
              <a:t>从作用的角度</a:t>
            </a:r>
            <a:r>
              <a:rPr lang="en-US" altLang="zh-CN" sz="3600">
                <a:solidFill>
                  <a:schemeClr val="bg1"/>
                </a:solidFill>
              </a:rPr>
              <a:t>)</a:t>
            </a:r>
            <a:endParaRPr lang="en-US" altLang="zh-CN" sz="3600">
              <a:solidFill>
                <a:schemeClr val="bg1"/>
              </a:solidFill>
            </a:endParaRPr>
          </a:p>
        </p:txBody>
      </p:sp>
      <p:sp>
        <p:nvSpPr>
          <p:cNvPr id="3" name="文本框 2"/>
          <p:cNvSpPr txBox="1"/>
          <p:nvPr/>
        </p:nvSpPr>
        <p:spPr>
          <a:xfrm>
            <a:off x="27305" y="1589405"/>
            <a:ext cx="12137390" cy="583565"/>
          </a:xfrm>
          <a:prstGeom prst="rect">
            <a:avLst/>
          </a:prstGeom>
          <a:noFill/>
        </p:spPr>
        <p:txBody>
          <a:bodyPr wrap="square" rtlCol="0">
            <a:spAutoFit/>
          </a:bodyPr>
          <a:p>
            <a:r>
              <a:rPr lang="zh-CN" altLang="zh-CN" sz="3200" b="1">
                <a:solidFill>
                  <a:schemeClr val="tx1"/>
                </a:solidFill>
              </a:rPr>
              <a:t>关键字：</a:t>
            </a:r>
            <a:r>
              <a:rPr lang="en-US" altLang="zh-CN" sz="3200" b="1">
                <a:solidFill>
                  <a:schemeClr val="tx1"/>
                </a:solidFill>
              </a:rPr>
              <a:t>Watch</a:t>
            </a:r>
            <a:endParaRPr lang="en-US" altLang="zh-CN" sz="3200" b="1">
              <a:solidFill>
                <a:schemeClr val="tx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5724525" y="3385820"/>
            <a:ext cx="6466840" cy="3475990"/>
          </a:xfrm>
          <a:prstGeom prst="rect">
            <a:avLst/>
          </a:prstGeom>
        </p:spPr>
      </p:pic>
      <p:sp>
        <p:nvSpPr>
          <p:cNvPr id="2" name="标题 1"/>
          <p:cNvSpPr/>
          <p:nvPr>
            <p:ph type="ctrTitle"/>
          </p:nvPr>
        </p:nvSpPr>
        <p:spPr>
          <a:xfrm>
            <a:off x="3229806" y="490390"/>
            <a:ext cx="5973688" cy="707916"/>
          </a:xfrm>
        </p:spPr>
        <p:txBody>
          <a:bodyPr/>
          <a:p>
            <a:r>
              <a:rPr lang="zh-CN" altLang="en-US"/>
              <a:t>观察者</a:t>
            </a:r>
            <a:br>
              <a:rPr lang="zh-CN" altLang="en-US"/>
            </a:br>
            <a:r>
              <a:rPr lang="en-US" altLang="zh-CN"/>
              <a:t>Watchers</a:t>
            </a:r>
            <a:endParaRPr lang="en-US" altLang="zh-CN"/>
          </a:p>
        </p:txBody>
      </p:sp>
      <p:sp>
        <p:nvSpPr>
          <p:cNvPr id="4" name="文本框 3"/>
          <p:cNvSpPr txBox="1"/>
          <p:nvPr/>
        </p:nvSpPr>
        <p:spPr>
          <a:xfrm>
            <a:off x="27940" y="2269490"/>
            <a:ext cx="12136755" cy="645160"/>
          </a:xfrm>
          <a:prstGeom prst="rect">
            <a:avLst/>
          </a:prstGeom>
          <a:noFill/>
        </p:spPr>
        <p:txBody>
          <a:bodyPr wrap="square" rtlCol="0">
            <a:spAutoFit/>
          </a:bodyPr>
          <a:p>
            <a:pPr algn="ctr"/>
            <a:r>
              <a:rPr lang="zh-CN" altLang="en-US" sz="3600">
                <a:solidFill>
                  <a:schemeClr val="bg1"/>
                </a:solidFill>
              </a:rPr>
              <a:t>应用场景</a:t>
            </a:r>
            <a:endParaRPr lang="zh-CN" altLang="en-US" sz="3600">
              <a:solidFill>
                <a:schemeClr val="bg1"/>
              </a:solidFill>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条件渲染</a:t>
            </a:r>
            <a:br>
              <a:rPr lang="zh-CN" altLang="en-US"/>
            </a:br>
            <a:r>
              <a:rPr lang="en-US" altLang="zh-CN"/>
              <a:t>Conditional Rendering</a:t>
            </a:r>
            <a:endParaRPr lang="en-US" altLang="zh-CN"/>
          </a:p>
        </p:txBody>
      </p:sp>
      <p:sp>
        <p:nvSpPr>
          <p:cNvPr id="4" name="文本框 3"/>
          <p:cNvSpPr txBox="1"/>
          <p:nvPr/>
        </p:nvSpPr>
        <p:spPr>
          <a:xfrm>
            <a:off x="27940" y="2269490"/>
            <a:ext cx="12136755" cy="1753235"/>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lang="en-US" altLang="zh-CN" sz="3600">
                <a:solidFill>
                  <a:schemeClr val="bg1"/>
                </a:solidFill>
              </a:rPr>
              <a:t>v-if (v-else</a:t>
            </a:r>
            <a:r>
              <a:rPr lang="zh-CN" altLang="zh-CN" sz="3600">
                <a:solidFill>
                  <a:schemeClr val="bg1"/>
                </a:solidFill>
              </a:rPr>
              <a:t>、</a:t>
            </a:r>
            <a:r>
              <a:rPr lang="en-US" altLang="zh-CN" sz="3600">
                <a:solidFill>
                  <a:schemeClr val="bg1"/>
                </a:solidFill>
              </a:rPr>
              <a:t>v-else-if, key)</a:t>
            </a:r>
            <a:endParaRPr lang="en-US" altLang="zh-CN" sz="3600">
              <a:solidFill>
                <a:schemeClr val="bg1"/>
              </a:solidFill>
            </a:endParaRPr>
          </a:p>
          <a:p>
            <a:pPr algn="l"/>
            <a:r>
              <a:rPr lang="en-US" altLang="zh-CN" sz="3600">
                <a:solidFill>
                  <a:schemeClr val="bg1"/>
                </a:solidFill>
              </a:rPr>
              <a:t>2</a:t>
            </a:r>
            <a:r>
              <a:rPr lang="zh-CN" altLang="en-US" sz="3600">
                <a:solidFill>
                  <a:schemeClr val="bg1"/>
                </a:solidFill>
              </a:rPr>
              <a:t>、</a:t>
            </a:r>
            <a:r>
              <a:rPr lang="en-US" altLang="zh-CN" sz="3600">
                <a:solidFill>
                  <a:schemeClr val="bg1"/>
                </a:solidFill>
              </a:rPr>
              <a:t>v-show</a:t>
            </a:r>
            <a:endParaRPr lang="en-US" altLang="zh-CN" sz="3600">
              <a:solidFill>
                <a:schemeClr val="bg1"/>
              </a:solidFill>
            </a:endParaRPr>
          </a:p>
          <a:p>
            <a:pPr algn="l"/>
            <a:r>
              <a:rPr lang="en-US" altLang="zh-CN" sz="3600">
                <a:solidFill>
                  <a:schemeClr val="bg1"/>
                </a:solidFill>
              </a:rPr>
              <a:t>3</a:t>
            </a:r>
            <a:r>
              <a:rPr lang="zh-CN" altLang="en-US" sz="3600">
                <a:solidFill>
                  <a:schemeClr val="bg1"/>
                </a:solidFill>
              </a:rPr>
              <a:t>、</a:t>
            </a:r>
            <a:r>
              <a:rPr lang="en-US" altLang="zh-CN" sz="3600">
                <a:solidFill>
                  <a:schemeClr val="bg1"/>
                </a:solidFill>
              </a:rPr>
              <a:t>v-if vs v-show</a:t>
            </a:r>
            <a:endParaRPr lang="en-US" altLang="zh-CN" sz="3600">
              <a:solidFill>
                <a:schemeClr val="bg1"/>
              </a:solidFill>
            </a:endParaRPr>
          </a:p>
        </p:txBody>
      </p:sp>
      <p:pic>
        <p:nvPicPr>
          <p:cNvPr id="3" name="图片 2"/>
          <p:cNvPicPr>
            <a:picLocks noChangeAspect="1"/>
          </p:cNvPicPr>
          <p:nvPr/>
        </p:nvPicPr>
        <p:blipFill>
          <a:blip r:embed="rId1"/>
          <a:stretch>
            <a:fillRect/>
          </a:stretch>
        </p:blipFill>
        <p:spPr>
          <a:xfrm>
            <a:off x="8286750" y="2533650"/>
            <a:ext cx="3714115" cy="4209415"/>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454785"/>
            <a:ext cx="5462905" cy="530542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dirty="0"/>
              <a:t>v-if VS v-show</a:t>
            </a:r>
            <a:endParaRPr lang="en-US" dirty="0"/>
          </a:p>
        </p:txBody>
      </p:sp>
      <p:sp>
        <p:nvSpPr>
          <p:cNvPr id="6" name="文本框 5"/>
          <p:cNvSpPr txBox="1"/>
          <p:nvPr/>
        </p:nvSpPr>
        <p:spPr>
          <a:xfrm>
            <a:off x="883285" y="1519555"/>
            <a:ext cx="3625215"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424815" y="214820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“real” conditional rendering</a:t>
            </a:r>
            <a:endParaRPr sz="2000"/>
          </a:p>
        </p:txBody>
      </p:sp>
      <p:sp>
        <p:nvSpPr>
          <p:cNvPr id="7" name="文本占位符 11"/>
          <p:cNvSpPr>
            <a:spLocks noGrp="1"/>
          </p:cNvSpPr>
          <p:nvPr/>
        </p:nvSpPr>
        <p:spPr>
          <a:xfrm>
            <a:off x="426720" y="2577465"/>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because it ensures that event listeners and child components inside the conditional block are properly destroyed and re-created during toggles.</a:t>
            </a:r>
            <a:endParaRPr lang="en-US" sz="1600">
              <a:solidFill>
                <a:schemeClr val="bg1">
                  <a:lumMod val="65000"/>
                </a:schemeClr>
              </a:solidFill>
            </a:endParaRPr>
          </a:p>
        </p:txBody>
      </p:sp>
      <p:sp>
        <p:nvSpPr>
          <p:cNvPr id="9" name="文本占位符 11"/>
          <p:cNvSpPr>
            <a:spLocks noGrp="1"/>
          </p:cNvSpPr>
          <p:nvPr/>
        </p:nvSpPr>
        <p:spPr>
          <a:xfrm>
            <a:off x="424815" y="378904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0" name="文本占位符 11"/>
          <p:cNvSpPr>
            <a:spLocks noGrp="1"/>
          </p:cNvSpPr>
          <p:nvPr/>
        </p:nvSpPr>
        <p:spPr>
          <a:xfrm>
            <a:off x="424815" y="4235450"/>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3" name="矩形 12"/>
          <p:cNvSpPr/>
          <p:nvPr/>
        </p:nvSpPr>
        <p:spPr>
          <a:xfrm>
            <a:off x="6053455" y="1463040"/>
            <a:ext cx="5866130" cy="529653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4" name="文本框 13"/>
          <p:cNvSpPr txBox="1"/>
          <p:nvPr/>
        </p:nvSpPr>
        <p:spPr>
          <a:xfrm>
            <a:off x="6612890" y="1527810"/>
            <a:ext cx="3625215"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15" name="文本占位符 11"/>
          <p:cNvSpPr>
            <a:spLocks noGrp="1"/>
          </p:cNvSpPr>
          <p:nvPr/>
        </p:nvSpPr>
        <p:spPr>
          <a:xfrm>
            <a:off x="6154420" y="2156460"/>
            <a:ext cx="535432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In comparison, v-show is much simpler</a:t>
            </a:r>
            <a:endParaRPr sz="2000"/>
          </a:p>
        </p:txBody>
      </p:sp>
      <p:sp>
        <p:nvSpPr>
          <p:cNvPr id="16" name="文本占位符 11"/>
          <p:cNvSpPr>
            <a:spLocks noGrp="1"/>
          </p:cNvSpPr>
          <p:nvPr/>
        </p:nvSpPr>
        <p:spPr>
          <a:xfrm>
            <a:off x="6156325" y="2585720"/>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the element is always rendered regardless of initial condition, with CSS-based toggling.</a:t>
            </a:r>
            <a:endParaRPr lang="en-US" sz="1600">
              <a:solidFill>
                <a:schemeClr val="bg1">
                  <a:lumMod val="65000"/>
                </a:schemeClr>
              </a:solidFill>
            </a:endParaRPr>
          </a:p>
        </p:txBody>
      </p:sp>
      <p:sp>
        <p:nvSpPr>
          <p:cNvPr id="17" name="文本占位符 11"/>
          <p:cNvSpPr>
            <a:spLocks noGrp="1"/>
          </p:cNvSpPr>
          <p:nvPr/>
        </p:nvSpPr>
        <p:spPr>
          <a:xfrm>
            <a:off x="6154420" y="3797300"/>
            <a:ext cx="555498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doesn’t support the &lt;template&gt; element</a:t>
            </a:r>
            <a:endParaRPr sz="2000"/>
          </a:p>
        </p:txBody>
      </p:sp>
      <p:sp>
        <p:nvSpPr>
          <p:cNvPr id="19" name="文本占位符 11"/>
          <p:cNvSpPr>
            <a:spLocks noGrp="1"/>
          </p:cNvSpPr>
          <p:nvPr/>
        </p:nvSpPr>
        <p:spPr>
          <a:xfrm>
            <a:off x="424815"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has higher toggle costs</a:t>
            </a:r>
            <a:endParaRPr sz="2000"/>
          </a:p>
        </p:txBody>
      </p:sp>
      <p:sp>
        <p:nvSpPr>
          <p:cNvPr id="20" name="文本占位符 11"/>
          <p:cNvSpPr>
            <a:spLocks noGrp="1"/>
          </p:cNvSpPr>
          <p:nvPr/>
        </p:nvSpPr>
        <p:spPr>
          <a:xfrm>
            <a:off x="6169660"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has higher initial render costs</a:t>
            </a:r>
            <a:endParaRPr sz="2000"/>
          </a:p>
        </p:txBody>
      </p:sp>
      <p:sp>
        <p:nvSpPr>
          <p:cNvPr id="21" name="文本占位符 11"/>
          <p:cNvSpPr>
            <a:spLocks noGrp="1"/>
          </p:cNvSpPr>
          <p:nvPr/>
        </p:nvSpPr>
        <p:spPr>
          <a:xfrm>
            <a:off x="6156325" y="602551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v-show if you need to toggle something very often</a:t>
            </a:r>
            <a:endParaRPr sz="2000" u="sng"/>
          </a:p>
        </p:txBody>
      </p:sp>
      <p:sp>
        <p:nvSpPr>
          <p:cNvPr id="22" name="文本占位符 11"/>
          <p:cNvSpPr>
            <a:spLocks noGrp="1"/>
          </p:cNvSpPr>
          <p:nvPr/>
        </p:nvSpPr>
        <p:spPr>
          <a:xfrm>
            <a:off x="380365" y="600900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v-if if the condition is unlikely to change at runtime</a:t>
            </a:r>
            <a:endParaRPr sz="2000" u="sng"/>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列表渲染</a:t>
            </a:r>
            <a:br>
              <a:rPr lang="zh-CN" altLang="en-US"/>
            </a:br>
            <a:r>
              <a:rPr lang="en-US" altLang="zh-CN"/>
              <a:t>List Rendering</a:t>
            </a:r>
            <a:endParaRPr lang="en-US" altLang="zh-CN"/>
          </a:p>
        </p:txBody>
      </p:sp>
      <p:sp>
        <p:nvSpPr>
          <p:cNvPr id="4" name="文本框 3"/>
          <p:cNvSpPr txBox="1"/>
          <p:nvPr/>
        </p:nvSpPr>
        <p:spPr>
          <a:xfrm>
            <a:off x="27940" y="2269490"/>
            <a:ext cx="12136755" cy="341503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a:t>
            </a:r>
            <a:r>
              <a:rPr altLang="zh-CN" sz="3600">
                <a:solidFill>
                  <a:schemeClr val="bg1"/>
                </a:solidFill>
              </a:rPr>
              <a:t>Mapping an Array to Elements with v-for</a:t>
            </a:r>
            <a:endParaRPr altLang="zh-CN" sz="3600">
              <a:solidFill>
                <a:schemeClr val="bg1"/>
              </a:solidFill>
            </a:endParaRPr>
          </a:p>
          <a:p>
            <a:pPr algn="l"/>
            <a:r>
              <a:rPr lang="en-US" altLang="zh-CN" sz="3600">
                <a:solidFill>
                  <a:schemeClr val="bg1"/>
                </a:solidFill>
              </a:rPr>
              <a:t>2</a:t>
            </a:r>
            <a:r>
              <a:rPr lang="zh-CN" altLang="en-US" sz="3600">
                <a:solidFill>
                  <a:schemeClr val="bg1"/>
                </a:solidFill>
              </a:rPr>
              <a:t>、</a:t>
            </a:r>
            <a:r>
              <a:rPr lang="en-US" altLang="zh-CN" sz="3600">
                <a:solidFill>
                  <a:schemeClr val="bg1"/>
                </a:solidFill>
              </a:rPr>
              <a:t>v-for with an Object</a:t>
            </a:r>
            <a:endParaRPr lang="en-US" altLang="zh-CN" sz="3600">
              <a:solidFill>
                <a:schemeClr val="bg1"/>
              </a:solidFill>
            </a:endParaRPr>
          </a:p>
          <a:p>
            <a:pPr algn="l"/>
            <a:r>
              <a:rPr lang="en-US" altLang="zh-CN" sz="3600">
                <a:solidFill>
                  <a:schemeClr val="bg1"/>
                </a:solidFill>
              </a:rPr>
              <a:t>3</a:t>
            </a:r>
            <a:r>
              <a:rPr lang="zh-CN" altLang="en-US" sz="3600">
                <a:solidFill>
                  <a:schemeClr val="bg1"/>
                </a:solidFill>
              </a:rPr>
              <a:t>、</a:t>
            </a:r>
            <a:r>
              <a:rPr lang="en-US" altLang="zh-CN" sz="3600">
                <a:solidFill>
                  <a:schemeClr val="bg1"/>
                </a:solidFill>
              </a:rPr>
              <a:t>Array Change Detection</a:t>
            </a:r>
            <a:endParaRPr lang="en-US" altLang="zh-CN" sz="3600">
              <a:solidFill>
                <a:schemeClr val="bg1"/>
              </a:solidFill>
            </a:endParaRPr>
          </a:p>
          <a:p>
            <a:pPr algn="l"/>
            <a:r>
              <a:rPr lang="en-US" altLang="zh-CN" sz="3600">
                <a:solidFill>
                  <a:schemeClr val="bg1"/>
                </a:solidFill>
              </a:rPr>
              <a:t>4</a:t>
            </a:r>
            <a:r>
              <a:rPr lang="zh-CN" altLang="zh-CN" sz="3600">
                <a:solidFill>
                  <a:schemeClr val="bg1"/>
                </a:solidFill>
              </a:rPr>
              <a:t>、Object Change Detection Caveats</a:t>
            </a:r>
            <a:endParaRPr lang="zh-CN" altLang="zh-CN" sz="3600">
              <a:solidFill>
                <a:schemeClr val="bg1"/>
              </a:solidFill>
            </a:endParaRPr>
          </a:p>
          <a:p>
            <a:pPr algn="l"/>
            <a:r>
              <a:rPr lang="en-US" altLang="zh-CN" sz="3600">
                <a:solidFill>
                  <a:schemeClr val="bg1"/>
                </a:solidFill>
              </a:rPr>
              <a:t>5</a:t>
            </a:r>
            <a:r>
              <a:rPr lang="zh-CN" altLang="zh-CN" sz="3600">
                <a:solidFill>
                  <a:schemeClr val="bg1"/>
                </a:solidFill>
              </a:rPr>
              <a:t>、v-for with a Range</a:t>
            </a:r>
            <a:endParaRPr lang="zh-CN" altLang="zh-CN" sz="3600">
              <a:solidFill>
                <a:schemeClr val="bg1"/>
              </a:solidFill>
            </a:endParaRPr>
          </a:p>
          <a:p>
            <a:pPr algn="l"/>
            <a:r>
              <a:rPr lang="en-US" altLang="zh-CN" sz="3600">
                <a:solidFill>
                  <a:schemeClr val="bg1"/>
                </a:solidFill>
              </a:rPr>
              <a:t>6</a:t>
            </a:r>
            <a:r>
              <a:rPr lang="zh-CN" altLang="zh-CN" sz="3600">
                <a:solidFill>
                  <a:schemeClr val="bg1"/>
                </a:solidFill>
              </a:rPr>
              <a:t>、</a:t>
            </a:r>
            <a:r>
              <a:rPr lang="en-US" altLang="zh-CN" sz="3600">
                <a:solidFill>
                  <a:schemeClr val="bg1"/>
                </a:solidFill>
              </a:rPr>
              <a:t>v-for with v-if</a:t>
            </a:r>
            <a:endParaRPr lang="en-US" altLang="zh-CN" sz="3600">
              <a:solidFill>
                <a:schemeClr val="bg1"/>
              </a:solidFill>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9185910" y="60960"/>
            <a:ext cx="3004820" cy="708025"/>
          </a:xfrm>
        </p:spPr>
        <p:txBody>
          <a:bodyPr/>
          <a:p>
            <a:r>
              <a:rPr lang="zh-CN" altLang="en-US" sz="2400"/>
              <a:t>列表渲染</a:t>
            </a:r>
            <a:br>
              <a:rPr lang="zh-CN" altLang="en-US" sz="2400"/>
            </a:br>
            <a:r>
              <a:rPr lang="en-US" altLang="zh-CN" sz="2400"/>
              <a:t>List Rendering</a:t>
            </a:r>
            <a:endParaRPr lang="en-US" altLang="zh-CN" sz="2400"/>
          </a:p>
        </p:txBody>
      </p:sp>
      <p:sp>
        <p:nvSpPr>
          <p:cNvPr id="4" name="文本框 3"/>
          <p:cNvSpPr txBox="1"/>
          <p:nvPr/>
        </p:nvSpPr>
        <p:spPr>
          <a:xfrm>
            <a:off x="1869440" y="768985"/>
            <a:ext cx="8766810" cy="645160"/>
          </a:xfrm>
          <a:prstGeom prst="rect">
            <a:avLst/>
          </a:prstGeom>
          <a:noFill/>
        </p:spPr>
        <p:txBody>
          <a:bodyPr wrap="square" rtlCol="0">
            <a:spAutoFit/>
          </a:bodyPr>
          <a:p>
            <a:pPr algn="ctr"/>
            <a:r>
              <a:rPr lang="en-US" altLang="zh-CN" sz="3600">
                <a:solidFill>
                  <a:schemeClr val="bg1"/>
                </a:solidFill>
              </a:rPr>
              <a:t>Array Change Detection</a:t>
            </a:r>
            <a:endParaRPr lang="en-US" altLang="zh-CN" sz="3600">
              <a:solidFill>
                <a:schemeClr val="bg1"/>
              </a:solidFill>
            </a:endParaRPr>
          </a:p>
        </p:txBody>
      </p:sp>
      <p:sp>
        <p:nvSpPr>
          <p:cNvPr id="5" name="文本框 4"/>
          <p:cNvSpPr txBox="1"/>
          <p:nvPr/>
        </p:nvSpPr>
        <p:spPr>
          <a:xfrm>
            <a:off x="636905" y="2799715"/>
            <a:ext cx="1372870" cy="3709035"/>
          </a:xfrm>
          <a:prstGeom prst="rect">
            <a:avLst/>
          </a:prstGeom>
          <a:noFill/>
        </p:spPr>
        <p:txBody>
          <a:bodyPr wrap="square" rtlCol="0">
            <a:spAutoFit/>
          </a:bodyPr>
          <a:p>
            <a:pPr algn="l">
              <a:lnSpc>
                <a:spcPct val="140000"/>
              </a:lnSpc>
            </a:pPr>
            <a:r>
              <a:rPr lang="zh-CN" altLang="en-US" sz="2400">
                <a:solidFill>
                  <a:schemeClr val="bg1"/>
                </a:solidFill>
              </a:rPr>
              <a:t>push()</a:t>
            </a:r>
            <a:endParaRPr lang="zh-CN" altLang="en-US" sz="2400">
              <a:solidFill>
                <a:schemeClr val="bg1"/>
              </a:solidFill>
            </a:endParaRPr>
          </a:p>
          <a:p>
            <a:pPr algn="l">
              <a:lnSpc>
                <a:spcPct val="140000"/>
              </a:lnSpc>
            </a:pPr>
            <a:r>
              <a:rPr lang="zh-CN" altLang="en-US" sz="2400">
                <a:solidFill>
                  <a:schemeClr val="bg1"/>
                </a:solidFill>
              </a:rPr>
              <a:t>pop()</a:t>
            </a:r>
            <a:endParaRPr lang="zh-CN" altLang="en-US" sz="2400">
              <a:solidFill>
                <a:schemeClr val="bg1"/>
              </a:solidFill>
            </a:endParaRPr>
          </a:p>
          <a:p>
            <a:pPr algn="l">
              <a:lnSpc>
                <a:spcPct val="140000"/>
              </a:lnSpc>
            </a:pPr>
            <a:r>
              <a:rPr lang="zh-CN" altLang="en-US" sz="2400">
                <a:solidFill>
                  <a:schemeClr val="bg1"/>
                </a:solidFill>
              </a:rPr>
              <a:t>shift()</a:t>
            </a:r>
            <a:endParaRPr lang="zh-CN" altLang="en-US" sz="2400">
              <a:solidFill>
                <a:schemeClr val="bg1"/>
              </a:solidFill>
            </a:endParaRPr>
          </a:p>
          <a:p>
            <a:pPr algn="l">
              <a:lnSpc>
                <a:spcPct val="140000"/>
              </a:lnSpc>
            </a:pPr>
            <a:r>
              <a:rPr lang="zh-CN" altLang="en-US" sz="2400">
                <a:solidFill>
                  <a:schemeClr val="bg1"/>
                </a:solidFill>
              </a:rPr>
              <a:t>unshift()</a:t>
            </a:r>
            <a:endParaRPr lang="zh-CN" altLang="en-US" sz="2400">
              <a:solidFill>
                <a:schemeClr val="bg1"/>
              </a:solidFill>
            </a:endParaRPr>
          </a:p>
          <a:p>
            <a:pPr algn="l">
              <a:lnSpc>
                <a:spcPct val="140000"/>
              </a:lnSpc>
            </a:pPr>
            <a:r>
              <a:rPr lang="zh-CN" altLang="en-US" sz="2400">
                <a:solidFill>
                  <a:schemeClr val="bg1"/>
                </a:solidFill>
              </a:rPr>
              <a:t>splice()</a:t>
            </a:r>
            <a:endParaRPr lang="zh-CN" altLang="en-US" sz="2400">
              <a:solidFill>
                <a:schemeClr val="bg1"/>
              </a:solidFill>
            </a:endParaRPr>
          </a:p>
          <a:p>
            <a:pPr algn="l">
              <a:lnSpc>
                <a:spcPct val="140000"/>
              </a:lnSpc>
            </a:pPr>
            <a:r>
              <a:rPr lang="zh-CN" altLang="en-US" sz="2400">
                <a:solidFill>
                  <a:schemeClr val="bg1"/>
                </a:solidFill>
              </a:rPr>
              <a:t>sort()</a:t>
            </a:r>
            <a:endParaRPr lang="zh-CN" altLang="en-US" sz="2400">
              <a:solidFill>
                <a:schemeClr val="bg1"/>
              </a:solidFill>
            </a:endParaRPr>
          </a:p>
          <a:p>
            <a:pPr algn="l">
              <a:lnSpc>
                <a:spcPct val="140000"/>
              </a:lnSpc>
            </a:pPr>
            <a:r>
              <a:rPr lang="zh-CN" altLang="en-US" sz="2400">
                <a:solidFill>
                  <a:schemeClr val="bg1"/>
                </a:solidFill>
              </a:rPr>
              <a:t>reverse()</a:t>
            </a:r>
            <a:endParaRPr lang="zh-CN" altLang="en-US" sz="2400">
              <a:solidFill>
                <a:schemeClr val="bg1"/>
              </a:solidFill>
            </a:endParaRPr>
          </a:p>
        </p:txBody>
      </p:sp>
      <p:sp>
        <p:nvSpPr>
          <p:cNvPr id="6" name="文本框 5"/>
          <p:cNvSpPr txBox="1"/>
          <p:nvPr/>
        </p:nvSpPr>
        <p:spPr>
          <a:xfrm>
            <a:off x="636905" y="2254885"/>
            <a:ext cx="2910205" cy="460375"/>
          </a:xfrm>
          <a:prstGeom prst="rect">
            <a:avLst/>
          </a:prstGeom>
          <a:noFill/>
        </p:spPr>
        <p:txBody>
          <a:bodyPr wrap="none" rtlCol="0">
            <a:spAutoFit/>
          </a:bodyPr>
          <a:p>
            <a:r>
              <a:rPr lang="en-US" altLang="zh-CN" sz="2400"/>
              <a:t>Mutation Methods</a:t>
            </a:r>
            <a:r>
              <a:rPr lang="zh-CN" altLang="en-US" sz="2400"/>
              <a:t>：</a:t>
            </a:r>
            <a:endParaRPr lang="zh-CN" altLang="en-US" sz="2400"/>
          </a:p>
        </p:txBody>
      </p:sp>
      <p:sp>
        <p:nvSpPr>
          <p:cNvPr id="7" name="文本框 6"/>
          <p:cNvSpPr txBox="1"/>
          <p:nvPr/>
        </p:nvSpPr>
        <p:spPr>
          <a:xfrm>
            <a:off x="5083175" y="2780030"/>
            <a:ext cx="1372870" cy="1641475"/>
          </a:xfrm>
          <a:prstGeom prst="rect">
            <a:avLst/>
          </a:prstGeom>
          <a:noFill/>
        </p:spPr>
        <p:txBody>
          <a:bodyPr wrap="square" rtlCol="0">
            <a:spAutoFit/>
          </a:bodyPr>
          <a:p>
            <a:pPr algn="l">
              <a:lnSpc>
                <a:spcPct val="140000"/>
              </a:lnSpc>
            </a:pPr>
            <a:r>
              <a:rPr lang="en-US" altLang="zh-CN" sz="2400">
                <a:solidFill>
                  <a:schemeClr val="bg1"/>
                </a:solidFill>
              </a:rPr>
              <a:t>filter</a:t>
            </a:r>
            <a:r>
              <a:rPr lang="zh-CN" altLang="en-US" sz="2400">
                <a:solidFill>
                  <a:schemeClr val="bg1"/>
                </a:solidFill>
              </a:rPr>
              <a:t>()</a:t>
            </a:r>
            <a:endParaRPr lang="zh-CN" altLang="en-US" sz="2400">
              <a:solidFill>
                <a:schemeClr val="bg1"/>
              </a:solidFill>
            </a:endParaRPr>
          </a:p>
          <a:p>
            <a:pPr algn="l">
              <a:lnSpc>
                <a:spcPct val="140000"/>
              </a:lnSpc>
            </a:pPr>
            <a:r>
              <a:rPr lang="en-US" altLang="zh-CN" sz="2400">
                <a:solidFill>
                  <a:schemeClr val="bg1"/>
                </a:solidFill>
              </a:rPr>
              <a:t>concat</a:t>
            </a:r>
            <a:r>
              <a:rPr lang="zh-CN" altLang="en-US" sz="2400">
                <a:solidFill>
                  <a:schemeClr val="bg1"/>
                </a:solidFill>
              </a:rPr>
              <a:t>()</a:t>
            </a:r>
            <a:endParaRPr lang="zh-CN" altLang="en-US" sz="2400">
              <a:solidFill>
                <a:schemeClr val="bg1"/>
              </a:solidFill>
            </a:endParaRPr>
          </a:p>
          <a:p>
            <a:pPr algn="l">
              <a:lnSpc>
                <a:spcPct val="140000"/>
              </a:lnSpc>
            </a:pPr>
            <a:r>
              <a:rPr lang="zh-CN" altLang="en-US" sz="2400">
                <a:solidFill>
                  <a:schemeClr val="bg1"/>
                </a:solidFill>
              </a:rPr>
              <a:t>s</a:t>
            </a:r>
            <a:r>
              <a:rPr lang="en-US" altLang="zh-CN" sz="2400">
                <a:solidFill>
                  <a:schemeClr val="bg1"/>
                </a:solidFill>
              </a:rPr>
              <a:t>lice</a:t>
            </a:r>
            <a:r>
              <a:rPr lang="zh-CN" altLang="en-US" sz="2400">
                <a:solidFill>
                  <a:schemeClr val="bg1"/>
                </a:solidFill>
              </a:rPr>
              <a:t>()</a:t>
            </a:r>
            <a:endParaRPr lang="zh-CN" altLang="en-US" sz="2400">
              <a:solidFill>
                <a:schemeClr val="bg1"/>
              </a:solidFill>
            </a:endParaRPr>
          </a:p>
        </p:txBody>
      </p:sp>
      <p:sp>
        <p:nvSpPr>
          <p:cNvPr id="8" name="文本框 7"/>
          <p:cNvSpPr txBox="1"/>
          <p:nvPr/>
        </p:nvSpPr>
        <p:spPr>
          <a:xfrm>
            <a:off x="5083175" y="2235200"/>
            <a:ext cx="3571240" cy="460375"/>
          </a:xfrm>
          <a:prstGeom prst="rect">
            <a:avLst/>
          </a:prstGeom>
          <a:noFill/>
        </p:spPr>
        <p:txBody>
          <a:bodyPr wrap="none" rtlCol="0">
            <a:spAutoFit/>
          </a:bodyPr>
          <a:p>
            <a:r>
              <a:rPr lang="en-US" altLang="zh-CN" sz="2400"/>
              <a:t>Non-Mutation Methods</a:t>
            </a:r>
            <a:r>
              <a:rPr lang="zh-CN" altLang="en-US" sz="2400"/>
              <a:t>：</a:t>
            </a:r>
            <a:endParaRPr lang="zh-CN" altLang="en-US" sz="2400"/>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9185910" y="60960"/>
            <a:ext cx="3004820" cy="708025"/>
          </a:xfrm>
        </p:spPr>
        <p:txBody>
          <a:bodyPr/>
          <a:p>
            <a:r>
              <a:rPr lang="zh-CN" altLang="en-US" sz="2400"/>
              <a:t>列表渲染</a:t>
            </a:r>
            <a:br>
              <a:rPr lang="zh-CN" altLang="en-US" sz="2400"/>
            </a:br>
            <a:r>
              <a:rPr lang="en-US" altLang="zh-CN" sz="2400"/>
              <a:t>List Rendering</a:t>
            </a:r>
            <a:endParaRPr lang="en-US" altLang="zh-CN" sz="2400"/>
          </a:p>
        </p:txBody>
      </p:sp>
      <p:sp>
        <p:nvSpPr>
          <p:cNvPr id="4" name="文本框 3"/>
          <p:cNvSpPr txBox="1"/>
          <p:nvPr/>
        </p:nvSpPr>
        <p:spPr>
          <a:xfrm>
            <a:off x="1869440" y="768985"/>
            <a:ext cx="8766810" cy="645160"/>
          </a:xfrm>
          <a:prstGeom prst="rect">
            <a:avLst/>
          </a:prstGeom>
          <a:noFill/>
        </p:spPr>
        <p:txBody>
          <a:bodyPr wrap="square" rtlCol="0">
            <a:spAutoFit/>
          </a:bodyPr>
          <a:p>
            <a:pPr algn="ctr"/>
            <a:r>
              <a:rPr lang="en-US" altLang="zh-CN" sz="3600">
                <a:solidFill>
                  <a:schemeClr val="bg1"/>
                </a:solidFill>
              </a:rPr>
              <a:t>Array Change Detection</a:t>
            </a:r>
            <a:endParaRPr lang="en-US" altLang="zh-CN" sz="3600">
              <a:solidFill>
                <a:schemeClr val="bg1"/>
              </a:solidFill>
            </a:endParaRPr>
          </a:p>
        </p:txBody>
      </p:sp>
      <p:sp>
        <p:nvSpPr>
          <p:cNvPr id="5" name="文本框 4"/>
          <p:cNvSpPr txBox="1"/>
          <p:nvPr/>
        </p:nvSpPr>
        <p:spPr>
          <a:xfrm>
            <a:off x="636905" y="2080260"/>
            <a:ext cx="10963275" cy="1383665"/>
          </a:xfrm>
          <a:prstGeom prst="rect">
            <a:avLst/>
          </a:prstGeom>
          <a:noFill/>
        </p:spPr>
        <p:txBody>
          <a:bodyPr wrap="square" rtlCol="0">
            <a:spAutoFit/>
          </a:bodyPr>
          <a:p>
            <a:pPr algn="l">
              <a:lnSpc>
                <a:spcPct val="140000"/>
              </a:lnSpc>
            </a:pPr>
            <a:r>
              <a:rPr lang="en-US" altLang="zh-CN" sz="2000">
                <a:solidFill>
                  <a:schemeClr val="bg1"/>
                </a:solidFill>
              </a:rPr>
              <a:t>Due to limitations in Javascript, Vue cannot detect the following changes to an array:</a:t>
            </a:r>
            <a:endParaRPr lang="en-US" altLang="zh-CN" sz="2000">
              <a:solidFill>
                <a:schemeClr val="bg1"/>
              </a:solidFill>
            </a:endParaRPr>
          </a:p>
          <a:p>
            <a:pPr algn="l">
              <a:lnSpc>
                <a:spcPct val="140000"/>
              </a:lnSpc>
            </a:pPr>
            <a:r>
              <a:rPr lang="en-US" altLang="zh-CN" sz="2000">
                <a:solidFill>
                  <a:schemeClr val="bg1"/>
                </a:solidFill>
              </a:rPr>
              <a:t>1</a:t>
            </a:r>
            <a:r>
              <a:rPr lang="zh-CN" altLang="zh-CN" sz="2000">
                <a:solidFill>
                  <a:schemeClr val="bg1"/>
                </a:solidFill>
              </a:rPr>
              <a:t>、</a:t>
            </a:r>
            <a:r>
              <a:rPr lang="en-US" altLang="zh-CN" sz="2000">
                <a:solidFill>
                  <a:schemeClr val="bg1"/>
                </a:solidFill>
              </a:rPr>
              <a:t>vm.items[indexOfItem] = newValue </a:t>
            </a:r>
            <a:r>
              <a:rPr lang="en-US" altLang="zh-CN" sz="2000">
                <a:solidFill>
                  <a:schemeClr val="bg1">
                    <a:lumMod val="85000"/>
                  </a:schemeClr>
                </a:solidFill>
              </a:rPr>
              <a:t>// When you directly set an item with the index</a:t>
            </a:r>
            <a:endParaRPr lang="en-US" altLang="zh-CN" sz="2000">
              <a:solidFill>
                <a:schemeClr val="bg1"/>
              </a:solidFill>
            </a:endParaRPr>
          </a:p>
          <a:p>
            <a:pPr algn="l">
              <a:lnSpc>
                <a:spcPct val="140000"/>
              </a:lnSpc>
            </a:pPr>
            <a:r>
              <a:rPr lang="en-US" altLang="zh-CN" sz="2000">
                <a:solidFill>
                  <a:schemeClr val="bg1"/>
                </a:solidFill>
              </a:rPr>
              <a:t>2</a:t>
            </a:r>
            <a:r>
              <a:rPr lang="zh-CN" altLang="zh-CN" sz="2000">
                <a:solidFill>
                  <a:schemeClr val="bg1"/>
                </a:solidFill>
              </a:rPr>
              <a:t>、</a:t>
            </a:r>
            <a:r>
              <a:rPr lang="en-US" altLang="zh-CN" sz="2000">
                <a:solidFill>
                  <a:schemeClr val="bg1"/>
                </a:solidFill>
              </a:rPr>
              <a:t>vm.items.length = newLength  </a:t>
            </a:r>
            <a:r>
              <a:rPr lang="en-US" altLang="zh-CN" sz="2000">
                <a:solidFill>
                  <a:schemeClr val="bg1">
                    <a:lumMod val="75000"/>
                  </a:schemeClr>
                </a:solidFill>
              </a:rPr>
              <a:t> </a:t>
            </a:r>
            <a:r>
              <a:rPr lang="en-US" altLang="zh-CN" sz="2000">
                <a:solidFill>
                  <a:schemeClr val="bg1">
                    <a:lumMod val="85000"/>
                  </a:schemeClr>
                </a:solidFill>
              </a:rPr>
              <a:t>// When you modify the length of item array</a:t>
            </a:r>
            <a:endParaRPr lang="en-US" altLang="zh-CN" sz="2000">
              <a:solidFill>
                <a:schemeClr val="bg1">
                  <a:lumMod val="85000"/>
                </a:schemeClr>
              </a:solidFill>
            </a:endParaRPr>
          </a:p>
        </p:txBody>
      </p:sp>
      <p:sp>
        <p:nvSpPr>
          <p:cNvPr id="6" name="文本框 5"/>
          <p:cNvSpPr txBox="1"/>
          <p:nvPr/>
        </p:nvSpPr>
        <p:spPr>
          <a:xfrm>
            <a:off x="636905" y="1619885"/>
            <a:ext cx="1605915" cy="460375"/>
          </a:xfrm>
          <a:prstGeom prst="rect">
            <a:avLst/>
          </a:prstGeom>
          <a:noFill/>
        </p:spPr>
        <p:txBody>
          <a:bodyPr wrap="none" rtlCol="0">
            <a:spAutoFit/>
          </a:bodyPr>
          <a:p>
            <a:r>
              <a:rPr lang="en-US" altLang="zh-CN" sz="2400"/>
              <a:t>Caveats</a:t>
            </a:r>
            <a:r>
              <a:rPr lang="zh-CN" altLang="en-US" sz="2400"/>
              <a:t>：</a:t>
            </a:r>
            <a:endParaRPr lang="zh-CN" altLang="en-US" sz="2400"/>
          </a:p>
        </p:txBody>
      </p:sp>
      <p:sp>
        <p:nvSpPr>
          <p:cNvPr id="3" name="文本框 2"/>
          <p:cNvSpPr txBox="1"/>
          <p:nvPr/>
        </p:nvSpPr>
        <p:spPr>
          <a:xfrm>
            <a:off x="636905" y="3656965"/>
            <a:ext cx="1741805" cy="460375"/>
          </a:xfrm>
          <a:prstGeom prst="rect">
            <a:avLst/>
          </a:prstGeom>
          <a:noFill/>
        </p:spPr>
        <p:txBody>
          <a:bodyPr wrap="none" rtlCol="0">
            <a:spAutoFit/>
          </a:bodyPr>
          <a:p>
            <a:r>
              <a:rPr lang="en-US" altLang="zh-CN" sz="2400"/>
              <a:t>Solutions</a:t>
            </a:r>
            <a:r>
              <a:rPr lang="zh-CN" altLang="en-US" sz="2400"/>
              <a:t>：</a:t>
            </a:r>
            <a:endParaRPr lang="zh-CN" altLang="en-US" sz="2400"/>
          </a:p>
        </p:txBody>
      </p:sp>
      <p:sp>
        <p:nvSpPr>
          <p:cNvPr id="9" name="文本框 8"/>
          <p:cNvSpPr txBox="1"/>
          <p:nvPr/>
        </p:nvSpPr>
        <p:spPr>
          <a:xfrm>
            <a:off x="636905" y="4138930"/>
            <a:ext cx="10963275" cy="2245360"/>
          </a:xfrm>
          <a:prstGeom prst="rect">
            <a:avLst/>
          </a:prstGeom>
          <a:noFill/>
        </p:spPr>
        <p:txBody>
          <a:bodyPr wrap="square" rtlCol="0">
            <a:spAutoFit/>
          </a:bodyPr>
          <a:p>
            <a:pPr algn="l">
              <a:lnSpc>
                <a:spcPct val="140000"/>
              </a:lnSpc>
            </a:pPr>
            <a:r>
              <a:rPr lang="en-US" altLang="zh-CN" sz="2000">
                <a:solidFill>
                  <a:schemeClr val="bg1"/>
                </a:solidFill>
              </a:rPr>
              <a:t>caveat 1</a:t>
            </a:r>
            <a:r>
              <a:rPr lang="zh-CN" altLang="zh-CN" sz="2000">
                <a:solidFill>
                  <a:schemeClr val="bg1"/>
                </a:solidFill>
              </a:rPr>
              <a:t>：</a:t>
            </a:r>
            <a:endParaRPr lang="en-US" altLang="zh-CN" sz="2000">
              <a:solidFill>
                <a:schemeClr val="bg1"/>
              </a:solidFill>
            </a:endParaRPr>
          </a:p>
          <a:p>
            <a:pPr algn="l">
              <a:lnSpc>
                <a:spcPct val="140000"/>
              </a:lnSpc>
            </a:pPr>
            <a:r>
              <a:rPr lang="en-US" altLang="zh-CN" sz="2000">
                <a:solidFill>
                  <a:schemeClr val="bg1"/>
                </a:solidFill>
              </a:rPr>
              <a:t>Vue.set(vm.items, indexOfItem, newValue)   </a:t>
            </a:r>
            <a:r>
              <a:rPr lang="en-US" altLang="zh-CN" sz="2000">
                <a:solidFill>
                  <a:schemeClr val="bg1"/>
                </a:solidFill>
                <a:sym typeface="+mn-ea"/>
              </a:rPr>
              <a:t>// Vue.set</a:t>
            </a:r>
            <a:endParaRPr lang="en-US" altLang="zh-CN" sz="2000">
              <a:solidFill>
                <a:schemeClr val="bg1"/>
              </a:solidFill>
            </a:endParaRPr>
          </a:p>
          <a:p>
            <a:pPr algn="l">
              <a:lnSpc>
                <a:spcPct val="140000"/>
              </a:lnSpc>
            </a:pPr>
            <a:r>
              <a:rPr lang="en-US" altLang="zh-CN" sz="2000">
                <a:solidFill>
                  <a:schemeClr val="bg1"/>
                </a:solidFill>
              </a:rPr>
              <a:t>vm.items.splice(indexOfItem, 1, newValue)   </a:t>
            </a:r>
            <a:r>
              <a:rPr lang="en-US" altLang="zh-CN" sz="2000">
                <a:solidFill>
                  <a:schemeClr val="bg1"/>
                </a:solidFill>
                <a:sym typeface="+mn-ea"/>
              </a:rPr>
              <a:t>// Array.prototype.splice</a:t>
            </a:r>
            <a:endParaRPr lang="en-US" altLang="zh-CN" sz="2000">
              <a:solidFill>
                <a:schemeClr val="bg1"/>
              </a:solidFill>
            </a:endParaRPr>
          </a:p>
          <a:p>
            <a:pPr algn="l">
              <a:lnSpc>
                <a:spcPct val="140000"/>
              </a:lnSpc>
            </a:pPr>
            <a:r>
              <a:rPr lang="en-US" altLang="zh-CN" sz="2000">
                <a:solidFill>
                  <a:schemeClr val="bg1"/>
                </a:solidFill>
              </a:rPr>
              <a:t>caveat 2:</a:t>
            </a:r>
            <a:endParaRPr lang="en-US" altLang="zh-CN" sz="2000">
              <a:solidFill>
                <a:schemeClr val="bg1"/>
              </a:solidFill>
            </a:endParaRPr>
          </a:p>
          <a:p>
            <a:pPr algn="l">
              <a:lnSpc>
                <a:spcPct val="140000"/>
              </a:lnSpc>
            </a:pPr>
            <a:r>
              <a:rPr lang="en-US" altLang="zh-CN" sz="2000">
                <a:solidFill>
                  <a:schemeClr val="bg1"/>
                </a:solidFill>
              </a:rPr>
              <a:t>vm.items.splice(newLength)</a:t>
            </a:r>
            <a:endParaRPr lang="en-US" altLang="zh-CN" sz="2000">
              <a:solidFill>
                <a:schemeClr val="bg1"/>
              </a:solidFill>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9185910" y="60960"/>
            <a:ext cx="3004820" cy="708025"/>
          </a:xfrm>
        </p:spPr>
        <p:txBody>
          <a:bodyPr/>
          <a:p>
            <a:r>
              <a:rPr lang="zh-CN" altLang="en-US" sz="2400"/>
              <a:t>列表渲染</a:t>
            </a:r>
            <a:br>
              <a:rPr lang="zh-CN" altLang="en-US" sz="2400"/>
            </a:br>
            <a:r>
              <a:rPr lang="en-US" altLang="zh-CN" sz="2400"/>
              <a:t>List Rendering</a:t>
            </a:r>
            <a:endParaRPr lang="en-US" altLang="zh-CN" sz="2400"/>
          </a:p>
        </p:txBody>
      </p:sp>
      <p:sp>
        <p:nvSpPr>
          <p:cNvPr id="4" name="文本框 3"/>
          <p:cNvSpPr txBox="1"/>
          <p:nvPr/>
        </p:nvSpPr>
        <p:spPr>
          <a:xfrm>
            <a:off x="1869440" y="768985"/>
            <a:ext cx="8766810" cy="645160"/>
          </a:xfrm>
          <a:prstGeom prst="rect">
            <a:avLst/>
          </a:prstGeom>
          <a:noFill/>
        </p:spPr>
        <p:txBody>
          <a:bodyPr wrap="square" rtlCol="0">
            <a:spAutoFit/>
          </a:bodyPr>
          <a:p>
            <a:pPr algn="ctr"/>
            <a:r>
              <a:rPr lang="en-US" altLang="zh-CN" sz="3600">
                <a:solidFill>
                  <a:schemeClr val="bg1"/>
                </a:solidFill>
              </a:rPr>
              <a:t>Object Change Detection Caveats</a:t>
            </a:r>
            <a:endParaRPr lang="en-US" altLang="zh-CN" sz="3600">
              <a:solidFill>
                <a:schemeClr val="bg1"/>
              </a:solidFill>
            </a:endParaRPr>
          </a:p>
        </p:txBody>
      </p:sp>
      <p:sp>
        <p:nvSpPr>
          <p:cNvPr id="5" name="文本框 4"/>
          <p:cNvSpPr txBox="1"/>
          <p:nvPr/>
        </p:nvSpPr>
        <p:spPr>
          <a:xfrm>
            <a:off x="308610" y="1541145"/>
            <a:ext cx="11416030" cy="1124585"/>
          </a:xfrm>
          <a:prstGeom prst="rect">
            <a:avLst/>
          </a:prstGeom>
          <a:noFill/>
        </p:spPr>
        <p:txBody>
          <a:bodyPr wrap="square" rtlCol="0">
            <a:spAutoFit/>
          </a:bodyPr>
          <a:p>
            <a:pPr algn="l">
              <a:lnSpc>
                <a:spcPct val="140000"/>
              </a:lnSpc>
            </a:pPr>
            <a:r>
              <a:rPr lang="en-US" altLang="zh-CN" sz="2400">
                <a:solidFill>
                  <a:schemeClr val="bg1"/>
                </a:solidFill>
              </a:rPr>
              <a:t>Again due to limitations of modern JavaScript, Vue cannot detect property addition or deletion. </a:t>
            </a:r>
            <a:endParaRPr lang="en-US" altLang="zh-CN" sz="2400">
              <a:solidFill>
                <a:schemeClr val="bg1"/>
              </a:solidFill>
            </a:endParaRPr>
          </a:p>
        </p:txBody>
      </p:sp>
      <p:sp>
        <p:nvSpPr>
          <p:cNvPr id="3" name="文本框 2"/>
          <p:cNvSpPr txBox="1"/>
          <p:nvPr/>
        </p:nvSpPr>
        <p:spPr>
          <a:xfrm>
            <a:off x="308610" y="2980055"/>
            <a:ext cx="4343400" cy="2584450"/>
          </a:xfrm>
          <a:prstGeom prst="rect">
            <a:avLst/>
          </a:prstGeom>
          <a:noFill/>
        </p:spPr>
        <p:txBody>
          <a:bodyPr wrap="square" rtlCol="0">
            <a:spAutoFit/>
          </a:bodyPr>
          <a:p>
            <a:pPr algn="l"/>
            <a:r>
              <a:rPr lang="zh-CN" altLang="en-US"/>
              <a:t>var vm = new Vue({</a:t>
            </a:r>
            <a:endParaRPr lang="zh-CN" altLang="en-US"/>
          </a:p>
          <a:p>
            <a:pPr algn="l"/>
            <a:r>
              <a:rPr lang="zh-CN" altLang="en-US"/>
              <a:t>  data: {</a:t>
            </a:r>
            <a:endParaRPr lang="zh-CN" altLang="en-US"/>
          </a:p>
          <a:p>
            <a:pPr algn="l"/>
            <a:r>
              <a:rPr lang="zh-CN" altLang="en-US"/>
              <a:t>    a: 1</a:t>
            </a:r>
            <a:endParaRPr lang="zh-CN" altLang="en-US"/>
          </a:p>
          <a:p>
            <a:pPr algn="l"/>
            <a:r>
              <a:rPr lang="zh-CN" altLang="en-US"/>
              <a:t>  }</a:t>
            </a:r>
            <a:endParaRPr lang="zh-CN" altLang="en-US"/>
          </a:p>
          <a:p>
            <a:pPr algn="l"/>
            <a:r>
              <a:rPr lang="zh-CN" altLang="en-US"/>
              <a:t>})</a:t>
            </a:r>
            <a:endParaRPr lang="zh-CN" altLang="en-US"/>
          </a:p>
          <a:p>
            <a:pPr algn="l"/>
            <a:r>
              <a:rPr lang="zh-CN" altLang="en-US"/>
              <a:t>// `vm.a` is now reactive</a:t>
            </a:r>
            <a:endParaRPr lang="zh-CN" altLang="en-US"/>
          </a:p>
          <a:p>
            <a:pPr algn="l"/>
            <a:endParaRPr lang="zh-CN" altLang="en-US"/>
          </a:p>
          <a:p>
            <a:pPr algn="l"/>
            <a:r>
              <a:rPr lang="zh-CN" altLang="en-US"/>
              <a:t>vm.b = 2</a:t>
            </a:r>
            <a:endParaRPr lang="zh-CN" altLang="en-US"/>
          </a:p>
          <a:p>
            <a:pPr algn="l"/>
            <a:r>
              <a:rPr lang="zh-CN" altLang="en-US"/>
              <a:t>// `vm.b` is NOT reactive</a:t>
            </a:r>
            <a:endParaRPr lang="zh-CN" altLang="en-US"/>
          </a:p>
        </p:txBody>
      </p:sp>
      <p:sp>
        <p:nvSpPr>
          <p:cNvPr id="9" name="文本框 8"/>
          <p:cNvSpPr txBox="1"/>
          <p:nvPr/>
        </p:nvSpPr>
        <p:spPr>
          <a:xfrm>
            <a:off x="6464300" y="3013710"/>
            <a:ext cx="4343400" cy="2584450"/>
          </a:xfrm>
          <a:prstGeom prst="rect">
            <a:avLst/>
          </a:prstGeom>
          <a:noFill/>
        </p:spPr>
        <p:txBody>
          <a:bodyPr wrap="square" rtlCol="0">
            <a:spAutoFit/>
          </a:bodyPr>
          <a:p>
            <a:pPr algn="l"/>
            <a:r>
              <a:rPr lang="zh-CN" altLang="en-US"/>
              <a:t>var vm = new Vue({</a:t>
            </a:r>
            <a:endParaRPr lang="zh-CN" altLang="en-US"/>
          </a:p>
          <a:p>
            <a:pPr algn="l"/>
            <a:r>
              <a:rPr lang="zh-CN" altLang="en-US"/>
              <a:t>  data: {</a:t>
            </a:r>
            <a:endParaRPr lang="zh-CN" altLang="en-US"/>
          </a:p>
          <a:p>
            <a:pPr algn="l"/>
            <a:r>
              <a:rPr lang="zh-CN" altLang="en-US"/>
              <a:t>    userProfile: {</a:t>
            </a:r>
            <a:endParaRPr lang="zh-CN" altLang="en-US"/>
          </a:p>
          <a:p>
            <a:pPr algn="l"/>
            <a:r>
              <a:rPr lang="zh-CN" altLang="en-US"/>
              <a:t>      name: 'Anika'</a:t>
            </a:r>
            <a:endParaRPr lang="zh-CN" altLang="en-US"/>
          </a:p>
          <a:p>
            <a:pPr algn="l"/>
            <a:r>
              <a:rPr lang="zh-CN" altLang="en-US"/>
              <a:t>    }</a:t>
            </a:r>
            <a:endParaRPr lang="zh-CN" altLang="en-US"/>
          </a:p>
          <a:p>
            <a:pPr algn="l"/>
            <a:r>
              <a:rPr lang="zh-CN" altLang="en-US"/>
              <a:t>  }</a:t>
            </a:r>
            <a:endParaRPr lang="zh-CN" altLang="en-US"/>
          </a:p>
          <a:p>
            <a:pPr algn="l"/>
            <a:r>
              <a:rPr lang="zh-CN" altLang="en-US"/>
              <a:t>})</a:t>
            </a:r>
            <a:endParaRPr lang="zh-CN" altLang="en-US"/>
          </a:p>
          <a:p>
            <a:pPr algn="l"/>
            <a:endParaRPr lang="zh-CN" altLang="en-US"/>
          </a:p>
          <a:p>
            <a:pPr algn="l"/>
            <a:r>
              <a:rPr lang="zh-CN" altLang="en-US"/>
              <a:t>Vue.set(vm.userProfile, 'age', 27)</a:t>
            </a:r>
            <a:endParaRPr lang="zh-CN" altLang="en-US"/>
          </a:p>
        </p:txBody>
      </p:sp>
      <p:sp>
        <p:nvSpPr>
          <p:cNvPr id="10" name="文本框 9"/>
          <p:cNvSpPr txBox="1"/>
          <p:nvPr/>
        </p:nvSpPr>
        <p:spPr>
          <a:xfrm>
            <a:off x="652145" y="5746750"/>
            <a:ext cx="10728960" cy="922020"/>
          </a:xfrm>
          <a:prstGeom prst="rect">
            <a:avLst/>
          </a:prstGeom>
          <a:noFill/>
        </p:spPr>
        <p:txBody>
          <a:bodyPr wrap="square" rtlCol="0">
            <a:spAutoFit/>
          </a:bodyPr>
          <a:p>
            <a:r>
              <a:rPr lang="zh-CN" altLang="en-US">
                <a:solidFill>
                  <a:schemeClr val="bg1"/>
                </a:solidFill>
              </a:rPr>
              <a:t>Vue does not allow dynamically adding new root-level reactive properties to an already created instance. However, it’s possible to add reactive properties to a nested object using the Vue.set(object, key, value) method</a:t>
            </a:r>
            <a:endParaRPr lang="zh-CN" altLang="en-US">
              <a:solidFill>
                <a:schemeClr val="bg1"/>
              </a:solidFill>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9185910" y="60960"/>
            <a:ext cx="3004820" cy="708025"/>
          </a:xfrm>
        </p:spPr>
        <p:txBody>
          <a:bodyPr/>
          <a:p>
            <a:r>
              <a:rPr lang="zh-CN" altLang="en-US" sz="2400"/>
              <a:t>列表渲染</a:t>
            </a:r>
            <a:br>
              <a:rPr lang="zh-CN" altLang="en-US" sz="2400"/>
            </a:br>
            <a:r>
              <a:rPr lang="en-US" altLang="zh-CN" sz="2400"/>
              <a:t>List Rendering</a:t>
            </a:r>
            <a:endParaRPr lang="en-US" altLang="zh-CN" sz="2400"/>
          </a:p>
        </p:txBody>
      </p:sp>
      <p:sp>
        <p:nvSpPr>
          <p:cNvPr id="4" name="文本框 3"/>
          <p:cNvSpPr txBox="1"/>
          <p:nvPr/>
        </p:nvSpPr>
        <p:spPr>
          <a:xfrm>
            <a:off x="1869440" y="768985"/>
            <a:ext cx="8766810" cy="645160"/>
          </a:xfrm>
          <a:prstGeom prst="rect">
            <a:avLst/>
          </a:prstGeom>
          <a:noFill/>
        </p:spPr>
        <p:txBody>
          <a:bodyPr wrap="square" rtlCol="0">
            <a:spAutoFit/>
          </a:bodyPr>
          <a:p>
            <a:pPr algn="ctr"/>
            <a:r>
              <a:rPr lang="en-US" altLang="zh-CN" sz="3600">
                <a:solidFill>
                  <a:schemeClr val="bg1"/>
                </a:solidFill>
              </a:rPr>
              <a:t>Object Change Detection Caveats</a:t>
            </a:r>
            <a:endParaRPr lang="en-US" altLang="zh-CN" sz="3600">
              <a:solidFill>
                <a:schemeClr val="bg1"/>
              </a:solidFill>
            </a:endParaRPr>
          </a:p>
        </p:txBody>
      </p:sp>
      <p:sp>
        <p:nvSpPr>
          <p:cNvPr id="5" name="文本框 4"/>
          <p:cNvSpPr txBox="1"/>
          <p:nvPr/>
        </p:nvSpPr>
        <p:spPr>
          <a:xfrm>
            <a:off x="308610" y="1541145"/>
            <a:ext cx="11416030" cy="1641475"/>
          </a:xfrm>
          <a:prstGeom prst="rect">
            <a:avLst/>
          </a:prstGeom>
          <a:noFill/>
        </p:spPr>
        <p:txBody>
          <a:bodyPr wrap="square" rtlCol="0">
            <a:spAutoFit/>
          </a:bodyPr>
          <a:p>
            <a:pPr algn="l">
              <a:lnSpc>
                <a:spcPct val="140000"/>
              </a:lnSpc>
            </a:pPr>
            <a:r>
              <a:rPr lang="en-US" altLang="zh-CN" sz="2400">
                <a:solidFill>
                  <a:schemeClr val="bg1"/>
                </a:solidFill>
              </a:rPr>
              <a:t>Sometimes you may want to assign a number of new properties to an existing object, for example using Object.assign() or _.extend(). In such cases, you should create a fresh object with properties from both objects. So instead of:</a:t>
            </a:r>
            <a:endParaRPr lang="en-US" altLang="zh-CN" sz="2400">
              <a:solidFill>
                <a:schemeClr val="bg1"/>
              </a:solidFill>
            </a:endParaRPr>
          </a:p>
        </p:txBody>
      </p:sp>
      <p:sp>
        <p:nvSpPr>
          <p:cNvPr id="3" name="文本框 2"/>
          <p:cNvSpPr txBox="1"/>
          <p:nvPr/>
        </p:nvSpPr>
        <p:spPr>
          <a:xfrm>
            <a:off x="422275" y="3456305"/>
            <a:ext cx="4343400" cy="1198880"/>
          </a:xfrm>
          <a:prstGeom prst="rect">
            <a:avLst/>
          </a:prstGeom>
          <a:noFill/>
        </p:spPr>
        <p:txBody>
          <a:bodyPr wrap="square" rtlCol="0">
            <a:spAutoFit/>
          </a:bodyPr>
          <a:p>
            <a:pPr algn="l"/>
            <a:r>
              <a:rPr lang="zh-CN" altLang="en-US"/>
              <a:t>Object.assign(vm.userProfile, {</a:t>
            </a:r>
            <a:endParaRPr lang="zh-CN" altLang="en-US"/>
          </a:p>
          <a:p>
            <a:pPr algn="l"/>
            <a:r>
              <a:rPr lang="zh-CN" altLang="en-US"/>
              <a:t>  age: 27,</a:t>
            </a:r>
            <a:endParaRPr lang="zh-CN" altLang="en-US"/>
          </a:p>
          <a:p>
            <a:pPr algn="l"/>
            <a:r>
              <a:rPr lang="zh-CN" altLang="en-US"/>
              <a:t>  favoriteColor: 'Vue Green'</a:t>
            </a:r>
            <a:endParaRPr lang="zh-CN" altLang="en-US"/>
          </a:p>
          <a:p>
            <a:pPr algn="l"/>
            <a:r>
              <a:rPr lang="zh-CN" altLang="en-US"/>
              <a:t>})</a:t>
            </a:r>
            <a:endParaRPr lang="zh-CN" altLang="en-US"/>
          </a:p>
        </p:txBody>
      </p:sp>
      <p:sp>
        <p:nvSpPr>
          <p:cNvPr id="10" name="文本框 9"/>
          <p:cNvSpPr txBox="1"/>
          <p:nvPr/>
        </p:nvSpPr>
        <p:spPr>
          <a:xfrm>
            <a:off x="308610" y="4953635"/>
            <a:ext cx="10728960" cy="1753235"/>
          </a:xfrm>
          <a:prstGeom prst="rect">
            <a:avLst/>
          </a:prstGeom>
          <a:noFill/>
        </p:spPr>
        <p:txBody>
          <a:bodyPr wrap="square" rtlCol="0">
            <a:spAutoFit/>
          </a:bodyPr>
          <a:p>
            <a:r>
              <a:rPr lang="zh-CN" altLang="en-US">
                <a:solidFill>
                  <a:schemeClr val="bg1"/>
                </a:solidFill>
              </a:rPr>
              <a:t>You would add new, reactive properties with:</a:t>
            </a:r>
            <a:endParaRPr lang="zh-CN" altLang="en-US">
              <a:solidFill>
                <a:schemeClr val="bg1"/>
              </a:solidFill>
            </a:endParaRPr>
          </a:p>
          <a:p>
            <a:endParaRPr lang="zh-CN" altLang="en-US">
              <a:solidFill>
                <a:schemeClr val="bg1"/>
              </a:solidFill>
            </a:endParaRPr>
          </a:p>
          <a:p>
            <a:r>
              <a:rPr lang="zh-CN" altLang="en-US">
                <a:solidFill>
                  <a:schemeClr val="tx1">
                    <a:lumMod val="95000"/>
                    <a:lumOff val="5000"/>
                  </a:schemeClr>
                </a:solidFill>
              </a:rPr>
              <a:t>vm.userProfile = Object.assign({}, vm.userProfile, {</a:t>
            </a:r>
            <a:endParaRPr lang="zh-CN" altLang="en-US">
              <a:solidFill>
                <a:schemeClr val="tx1">
                  <a:lumMod val="95000"/>
                  <a:lumOff val="5000"/>
                </a:schemeClr>
              </a:solidFill>
            </a:endParaRPr>
          </a:p>
          <a:p>
            <a:r>
              <a:rPr lang="zh-CN" altLang="en-US">
                <a:solidFill>
                  <a:schemeClr val="tx1">
                    <a:lumMod val="95000"/>
                    <a:lumOff val="5000"/>
                  </a:schemeClr>
                </a:solidFill>
              </a:rPr>
              <a:t>  age: 27,</a:t>
            </a:r>
            <a:endParaRPr lang="zh-CN" altLang="en-US">
              <a:solidFill>
                <a:schemeClr val="tx1">
                  <a:lumMod val="95000"/>
                  <a:lumOff val="5000"/>
                </a:schemeClr>
              </a:solidFill>
            </a:endParaRPr>
          </a:p>
          <a:p>
            <a:r>
              <a:rPr lang="zh-CN" altLang="en-US">
                <a:solidFill>
                  <a:schemeClr val="tx1">
                    <a:lumMod val="95000"/>
                    <a:lumOff val="5000"/>
                  </a:schemeClr>
                </a:solidFill>
              </a:rPr>
              <a:t>  favoriteColor: 'Vue Green'</a:t>
            </a:r>
            <a:endParaRPr lang="zh-CN" altLang="en-US">
              <a:solidFill>
                <a:schemeClr val="tx1">
                  <a:lumMod val="95000"/>
                  <a:lumOff val="5000"/>
                </a:schemeClr>
              </a:solidFill>
            </a:endParaRPr>
          </a:p>
          <a:p>
            <a:r>
              <a:rPr lang="zh-CN" altLang="en-US">
                <a:solidFill>
                  <a:schemeClr val="tx1">
                    <a:lumMod val="95000"/>
                    <a:lumOff val="5000"/>
                  </a:schemeClr>
                </a:solidFill>
              </a:rPr>
              <a:t>})</a:t>
            </a:r>
            <a:endParaRPr lang="zh-CN" altLang="en-US">
              <a:solidFill>
                <a:schemeClr val="tx1">
                  <a:lumMod val="95000"/>
                  <a:lumOff val="5000"/>
                </a:schemeClr>
              </a:solidFill>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9185910" y="60960"/>
            <a:ext cx="3004820" cy="708025"/>
          </a:xfrm>
        </p:spPr>
        <p:txBody>
          <a:bodyPr/>
          <a:p>
            <a:r>
              <a:rPr lang="zh-CN" altLang="en-US" sz="2400"/>
              <a:t>列表渲染</a:t>
            </a:r>
            <a:br>
              <a:rPr lang="zh-CN" altLang="en-US" sz="2400"/>
            </a:br>
            <a:r>
              <a:rPr lang="en-US" altLang="zh-CN" sz="2400"/>
              <a:t>List Rendering</a:t>
            </a:r>
            <a:endParaRPr lang="en-US" altLang="zh-CN" sz="2400"/>
          </a:p>
        </p:txBody>
      </p:sp>
      <p:sp>
        <p:nvSpPr>
          <p:cNvPr id="4" name="文本框 3"/>
          <p:cNvSpPr txBox="1"/>
          <p:nvPr/>
        </p:nvSpPr>
        <p:spPr>
          <a:xfrm>
            <a:off x="1869440" y="768985"/>
            <a:ext cx="8766810" cy="645160"/>
          </a:xfrm>
          <a:prstGeom prst="rect">
            <a:avLst/>
          </a:prstGeom>
          <a:noFill/>
        </p:spPr>
        <p:txBody>
          <a:bodyPr wrap="square" rtlCol="0">
            <a:spAutoFit/>
          </a:bodyPr>
          <a:p>
            <a:pPr algn="ctr"/>
            <a:r>
              <a:rPr lang="en-US" altLang="zh-CN" sz="3600">
                <a:solidFill>
                  <a:schemeClr val="bg1"/>
                </a:solidFill>
              </a:rPr>
              <a:t>v-for with a Range</a:t>
            </a:r>
            <a:endParaRPr lang="en-US" altLang="zh-CN" sz="3600">
              <a:solidFill>
                <a:schemeClr val="bg1"/>
              </a:solidFill>
            </a:endParaRPr>
          </a:p>
        </p:txBody>
      </p:sp>
      <p:sp>
        <p:nvSpPr>
          <p:cNvPr id="3" name="文本框 2"/>
          <p:cNvSpPr txBox="1"/>
          <p:nvPr/>
        </p:nvSpPr>
        <p:spPr>
          <a:xfrm>
            <a:off x="592455" y="2164080"/>
            <a:ext cx="6134100" cy="1814830"/>
          </a:xfrm>
          <a:prstGeom prst="rect">
            <a:avLst/>
          </a:prstGeom>
          <a:noFill/>
        </p:spPr>
        <p:txBody>
          <a:bodyPr wrap="square" rtlCol="0">
            <a:spAutoFit/>
          </a:bodyPr>
          <a:p>
            <a:pPr algn="l"/>
            <a:r>
              <a:rPr lang="zh-CN" altLang="en-US" sz="2800"/>
              <a:t>&lt;div&gt;</a:t>
            </a:r>
            <a:endParaRPr lang="zh-CN" altLang="en-US" sz="2800"/>
          </a:p>
          <a:p>
            <a:pPr algn="l"/>
            <a:r>
              <a:rPr lang="zh-CN" altLang="en-US" sz="2800"/>
              <a:t>  &lt;span v-for="n in 10"&gt;{{ n }} &lt;/span&gt;</a:t>
            </a:r>
            <a:endParaRPr lang="zh-CN" altLang="en-US" sz="2800"/>
          </a:p>
          <a:p>
            <a:pPr algn="l"/>
            <a:r>
              <a:rPr lang="zh-CN" altLang="en-US" sz="2800"/>
              <a:t>&lt;/div&gt;</a:t>
            </a:r>
            <a:endParaRPr lang="zh-CN" altLang="en-US" sz="2800"/>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9185910" y="60960"/>
            <a:ext cx="3004820" cy="708025"/>
          </a:xfrm>
        </p:spPr>
        <p:txBody>
          <a:bodyPr/>
          <a:p>
            <a:r>
              <a:rPr lang="zh-CN" altLang="en-US" sz="2400"/>
              <a:t>列表渲染</a:t>
            </a:r>
            <a:br>
              <a:rPr lang="zh-CN" altLang="en-US" sz="2400"/>
            </a:br>
            <a:r>
              <a:rPr lang="en-US" altLang="zh-CN" sz="2400"/>
              <a:t>List Rendering</a:t>
            </a:r>
            <a:endParaRPr lang="en-US" altLang="zh-CN" sz="2400"/>
          </a:p>
        </p:txBody>
      </p:sp>
      <p:sp>
        <p:nvSpPr>
          <p:cNvPr id="4" name="文本框 3"/>
          <p:cNvSpPr txBox="1"/>
          <p:nvPr/>
        </p:nvSpPr>
        <p:spPr>
          <a:xfrm>
            <a:off x="1869440" y="768985"/>
            <a:ext cx="8766810" cy="645160"/>
          </a:xfrm>
          <a:prstGeom prst="rect">
            <a:avLst/>
          </a:prstGeom>
          <a:noFill/>
        </p:spPr>
        <p:txBody>
          <a:bodyPr wrap="square" rtlCol="0">
            <a:spAutoFit/>
          </a:bodyPr>
          <a:p>
            <a:pPr algn="ctr"/>
            <a:r>
              <a:rPr lang="en-US" altLang="zh-CN" sz="3600">
                <a:solidFill>
                  <a:schemeClr val="bg1"/>
                </a:solidFill>
              </a:rPr>
              <a:t>v-for with v-if</a:t>
            </a:r>
            <a:endParaRPr lang="en-US" altLang="zh-CN" sz="3600">
              <a:solidFill>
                <a:schemeClr val="bg1"/>
              </a:solidFill>
            </a:endParaRPr>
          </a:p>
        </p:txBody>
      </p:sp>
      <p:sp>
        <p:nvSpPr>
          <p:cNvPr id="3" name="文本框 2"/>
          <p:cNvSpPr txBox="1"/>
          <p:nvPr/>
        </p:nvSpPr>
        <p:spPr>
          <a:xfrm>
            <a:off x="592455" y="1710690"/>
            <a:ext cx="10861040" cy="460375"/>
          </a:xfrm>
          <a:prstGeom prst="rect">
            <a:avLst/>
          </a:prstGeom>
          <a:noFill/>
        </p:spPr>
        <p:txBody>
          <a:bodyPr wrap="square" rtlCol="0">
            <a:spAutoFit/>
          </a:bodyPr>
          <a:p>
            <a:pPr algn="l"/>
            <a:r>
              <a:rPr lang="en-US" altLang="zh-CN" sz="2400">
                <a:solidFill>
                  <a:schemeClr val="bg1"/>
                </a:solidFill>
              </a:rPr>
              <a:t>When they exist on the same node, v-for has a higher priority than v-if.</a:t>
            </a:r>
            <a:endParaRPr lang="en-US" altLang="zh-CN" sz="2400">
              <a:solidFill>
                <a:schemeClr val="bg1"/>
              </a:solidFill>
            </a:endParaRPr>
          </a:p>
        </p:txBody>
      </p:sp>
      <p:sp>
        <p:nvSpPr>
          <p:cNvPr id="5" name="文本框 4"/>
          <p:cNvSpPr txBox="1"/>
          <p:nvPr/>
        </p:nvSpPr>
        <p:spPr>
          <a:xfrm>
            <a:off x="592455" y="2708910"/>
            <a:ext cx="10747375" cy="1568450"/>
          </a:xfrm>
          <a:prstGeom prst="rect">
            <a:avLst/>
          </a:prstGeom>
          <a:noFill/>
        </p:spPr>
        <p:txBody>
          <a:bodyPr wrap="square" rtlCol="0">
            <a:spAutoFit/>
          </a:bodyPr>
          <a:p>
            <a:r>
              <a:rPr lang="zh-CN" altLang="en-US" sz="3200"/>
              <a:t>&lt;li v-for="todo in todos" v-if="!todo.isComplete"&gt;</a:t>
            </a:r>
            <a:endParaRPr lang="zh-CN" altLang="en-US" sz="3200"/>
          </a:p>
          <a:p>
            <a:r>
              <a:rPr lang="zh-CN" altLang="en-US" sz="3200"/>
              <a:t>  {{ todo }}</a:t>
            </a:r>
            <a:endParaRPr lang="zh-CN" altLang="en-US" sz="3200"/>
          </a:p>
          <a:p>
            <a:r>
              <a:rPr lang="zh-CN" altLang="en-US" sz="3200"/>
              <a:t>&lt;/li&gt;</a:t>
            </a:r>
            <a:endParaRPr lang="zh-CN" altLang="en-US" sz="32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92455" y="1710690"/>
            <a:ext cx="10861040" cy="1568450"/>
          </a:xfrm>
          <a:prstGeom prst="rect">
            <a:avLst/>
          </a:prstGeom>
          <a:noFill/>
        </p:spPr>
        <p:txBody>
          <a:bodyPr wrap="square" rtlCol="0">
            <a:spAutoFit/>
          </a:bodyPr>
          <a:p>
            <a:pPr algn="l"/>
            <a:r>
              <a:rPr lang="en-US" altLang="zh-CN" sz="2400">
                <a:solidFill>
                  <a:schemeClr val="bg1"/>
                </a:solidFill>
              </a:rPr>
              <a:t>Listening to Events &amp; Method Event Handlers</a:t>
            </a:r>
            <a:endParaRPr lang="en-US" altLang="zh-CN" sz="2400">
              <a:solidFill>
                <a:schemeClr val="bg1"/>
              </a:solidFill>
            </a:endParaRPr>
          </a:p>
          <a:p>
            <a:pPr algn="l"/>
            <a:r>
              <a:rPr lang="en-US" altLang="zh-CN" sz="2400">
                <a:solidFill>
                  <a:schemeClr val="bg1"/>
                </a:solidFill>
              </a:rPr>
              <a:t>Event Modifiers</a:t>
            </a:r>
            <a:endParaRPr lang="en-US" altLang="zh-CN" sz="2400">
              <a:solidFill>
                <a:schemeClr val="bg1"/>
              </a:solidFill>
            </a:endParaRPr>
          </a:p>
          <a:p>
            <a:pPr algn="l"/>
            <a:r>
              <a:rPr lang="en-US" altLang="zh-CN" sz="2400">
                <a:solidFill>
                  <a:schemeClr val="bg1"/>
                </a:solidFill>
              </a:rPr>
              <a:t>Key Modifiers</a:t>
            </a:r>
            <a:endParaRPr lang="en-US" altLang="zh-CN" sz="2400">
              <a:solidFill>
                <a:schemeClr val="bg1"/>
              </a:solidFill>
            </a:endParaRPr>
          </a:p>
          <a:p>
            <a:pPr algn="l"/>
            <a:r>
              <a:rPr lang="en-US" altLang="zh-CN" sz="2400">
                <a:solidFill>
                  <a:schemeClr val="bg1"/>
                </a:solidFill>
              </a:rPr>
              <a:t>System Modifier Keys</a:t>
            </a:r>
            <a:endParaRPr lang="en-US" altLang="zh-CN" sz="2400">
              <a:solidFill>
                <a:schemeClr val="bg1"/>
              </a:solidFill>
            </a:endParaRPr>
          </a:p>
        </p:txBody>
      </p:sp>
      <p:sp>
        <p:nvSpPr>
          <p:cNvPr id="6" name="标题 5"/>
          <p:cNvSpPr/>
          <p:nvPr>
            <p:ph type="ctrTitle"/>
          </p:nvPr>
        </p:nvSpPr>
        <p:spPr/>
        <p:txBody>
          <a:bodyPr/>
          <a:p>
            <a:r>
              <a:rPr lang="en-US" altLang="zh-CN"/>
              <a:t>Event Handling</a:t>
            </a:r>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4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6014</Words>
  <Application>WPS 演示</Application>
  <PresentationFormat>宽屏</PresentationFormat>
  <Paragraphs>425</Paragraphs>
  <Slides>40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40</vt:i4>
      </vt:variant>
    </vt:vector>
  </HeadingPairs>
  <TitlesOfParts>
    <vt:vector size="51" baseType="lpstr">
      <vt:lpstr>Arial</vt:lpstr>
      <vt:lpstr>宋体</vt:lpstr>
      <vt:lpstr>Wingdings</vt:lpstr>
      <vt:lpstr>微软雅黑 Light</vt:lpstr>
      <vt:lpstr>微软雅黑</vt:lpstr>
      <vt:lpstr>黑体</vt:lpstr>
      <vt:lpstr>时尚中黑简体</vt:lpstr>
      <vt:lpstr>Calibri</vt:lpstr>
      <vt:lpstr>Arial Unicode MS</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数据属性</vt:lpstr>
      <vt:lpstr>数据属性</vt:lpstr>
      <vt:lpstr>数据属性 Data Properties</vt:lpstr>
      <vt:lpstr>数据属性</vt:lpstr>
      <vt:lpstr>方法 Methods</vt:lpstr>
      <vt:lpstr>计算属性</vt:lpstr>
      <vt:lpstr>计算属性 Computed Properties</vt:lpstr>
      <vt:lpstr>计算属性</vt:lpstr>
      <vt:lpstr>计算属性</vt:lpstr>
      <vt:lpstr>计算属性</vt:lpstr>
      <vt:lpstr>计算属性-应用场景</vt:lpstr>
      <vt:lpstr>方法 Methods</vt:lpstr>
      <vt:lpstr>观察者 Watchers</vt:lpstr>
      <vt:lpstr>观察者 Watchers</vt:lpstr>
      <vt:lpstr>条件渲染 Conditional Rendering</vt:lpstr>
      <vt:lpstr>v-if VS v-show</vt:lpstr>
      <vt:lpstr>列表渲染 List Rendering</vt:lpstr>
      <vt:lpstr>列表渲染 List Rendering</vt:lpstr>
      <vt:lpstr>列表渲染 List Rendering</vt:lpstr>
      <vt:lpstr>列表渲染 List Rendering</vt:lpstr>
      <vt:lpstr>列表渲染 List Rendering</vt:lpstr>
      <vt:lpstr>列表渲染 List Rendering</vt:lpstr>
      <vt:lpstr>列表渲染 List Rendering</vt:lpstr>
      <vt:lpstr>列表渲染 List Rendering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15063335956手机用户</cp:lastModifiedBy>
  <cp:revision>1067</cp:revision>
  <dcterms:created xsi:type="dcterms:W3CDTF">2017-08-03T09:01:00Z</dcterms:created>
  <dcterms:modified xsi:type="dcterms:W3CDTF">2018-05-24T10:49:53Z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