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604" r:id="rId22"/>
    <p:sldId id="606" r:id="rId23"/>
    <p:sldId id="607" r:id="rId24"/>
    <p:sldId id="678" r:id="rId25"/>
    <p:sldId id="259" r:id="rId26"/>
    <p:sldId id="284" r:id="rId27"/>
    <p:sldId id="285" r:id="rId28"/>
    <p:sldId id="474" r:id="rId29"/>
    <p:sldId id="605" r:id="rId30"/>
    <p:sldId id="473" r:id="rId31"/>
    <p:sldId id="286" r:id="rId32"/>
    <p:sldId id="311" r:id="rId33"/>
    <p:sldId id="475" r:id="rId34"/>
    <p:sldId id="476" r:id="rId35"/>
    <p:sldId id="288" r:id="rId36"/>
    <p:sldId id="287" r:id="rId37"/>
    <p:sldId id="290" r:id="rId38"/>
    <p:sldId id="28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88" r:id="rId53"/>
    <p:sldId id="390" r:id="rId54"/>
    <p:sldId id="391" r:id="rId55"/>
    <p:sldId id="392" r:id="rId56"/>
    <p:sldId id="394" r:id="rId57"/>
    <p:sldId id="395" r:id="rId58"/>
    <p:sldId id="396" r:id="rId59"/>
    <p:sldId id="397" r:id="rId60"/>
    <p:sldId id="398" r:id="rId61"/>
    <p:sldId id="399" r:id="rId62"/>
    <p:sldId id="400" r:id="rId63"/>
    <p:sldId id="401" r:id="rId64"/>
    <p:sldId id="402" r:id="rId65"/>
    <p:sldId id="439" r:id="rId66"/>
    <p:sldId id="455" r:id="rId67"/>
    <p:sldId id="456" r:id="rId68"/>
    <p:sldId id="260" r:id="rId69"/>
    <p:sldId id="261"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hyperlink" Target="https://cn.vuejs.org/v2/api/#&#25351;&#20196;" TargetMode="External"/><Relationship Id="rId3" Type="http://schemas.openxmlformats.org/officeDocument/2006/relationships/hyperlink" Target="https://vuejs.org/v2/api/#Directives"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7.xml"/><Relationship Id="rId2" Type="http://schemas.openxmlformats.org/officeDocument/2006/relationships/chart" Target="../charts/chart2.xml"/><Relationship Id="rId1" Type="http://schemas.openxmlformats.org/officeDocument/2006/relationships/chart" Target="../charts/chart1.xml"/></Relationships>
</file>

<file path=ppt/slides/_rels/slide75.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1" Type="http://schemas.openxmlformats.org/officeDocument/2006/relationships/slideLayout" Target="../slideLayouts/slideLayout18.xml"/><Relationship Id="rId20" Type="http://schemas.openxmlformats.org/officeDocument/2006/relationships/tags" Target="../tags/tag78.xml"/><Relationship Id="rId2" Type="http://schemas.openxmlformats.org/officeDocument/2006/relationships/image" Target="../media/image29.jpeg"/><Relationship Id="rId19" Type="http://schemas.openxmlformats.org/officeDocument/2006/relationships/image" Target="../media/image46.jpeg"/><Relationship Id="rId18" Type="http://schemas.openxmlformats.org/officeDocument/2006/relationships/image" Target="../media/image45.jpeg"/><Relationship Id="rId17" Type="http://schemas.openxmlformats.org/officeDocument/2006/relationships/image" Target="../media/image44.jpeg"/><Relationship Id="rId16" Type="http://schemas.openxmlformats.org/officeDocument/2006/relationships/image" Target="../media/image43.jpeg"/><Relationship Id="rId15" Type="http://schemas.openxmlformats.org/officeDocument/2006/relationships/image" Target="../media/image42.jpeg"/><Relationship Id="rId14" Type="http://schemas.openxmlformats.org/officeDocument/2006/relationships/image" Target="../media/image41.jpeg"/><Relationship Id="rId13" Type="http://schemas.openxmlformats.org/officeDocument/2006/relationships/image" Target="../media/image40.jpeg"/><Relationship Id="rId12" Type="http://schemas.openxmlformats.org/officeDocument/2006/relationships/image" Target="../media/image39.jpeg"/><Relationship Id="rId11" Type="http://schemas.openxmlformats.org/officeDocument/2006/relationships/image" Target="../media/image38.jpeg"/><Relationship Id="rId10" Type="http://schemas.openxmlformats.org/officeDocument/2006/relationships/image" Target="../media/image37.jpeg"/><Relationship Id="rId1" Type="http://schemas.openxmlformats.org/officeDocument/2006/relationships/image" Target="../media/image28.jpe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9.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1.xml"/><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288290" y="2835275"/>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4003040" y="2835275"/>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8155940" y="2835275"/>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a:t>
              </a:r>
              <a:r>
                <a:rPr lang="zh-CN" altLang="zh-CN" sz="2000">
                  <a:solidFill>
                    <a:schemeClr val="bg1"/>
                  </a:solidFill>
                </a:rPr>
                <a:t>式</a:t>
              </a:r>
              <a:endParaRPr lang="zh-CN" altLang="zh-CN" sz="20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双花括号</a:t>
            </a:r>
            <a:br>
              <a:rPr lang="zh-CN" altLang="en-US" sz="2800">
                <a:solidFill>
                  <a:schemeClr val="bg1"/>
                </a:solidFill>
              </a:rPr>
            </a:br>
            <a:r>
              <a:rPr lang="en-US" sz="2800">
                <a:solidFill>
                  <a:schemeClr val="bg1"/>
                </a:solidFill>
              </a:rPr>
              <a:t>{{ }}</a:t>
            </a:r>
            <a:endParaRPr lang="en-US" sz="2800">
              <a:solidFill>
                <a:schemeClr val="bg1"/>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zh-CN" altLang="en-US">
                <a:sym typeface="+mn-ea"/>
              </a:rPr>
              <a:t>双花括号</a:t>
            </a:r>
            <a:br>
              <a:rPr lang="zh-CN" altLang="en-US">
                <a:sym typeface="+mn-ea"/>
              </a:rPr>
            </a:br>
            <a:r>
              <a:rPr lang="en-US">
                <a:sym typeface="+mn-ea"/>
              </a:rPr>
              <a:t>{{ }}</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117590" y="2595245"/>
            <a:ext cx="5831840" cy="3909060"/>
          </a:xfrm>
        </p:spPr>
        <p:txBody>
          <a:bodyPr>
            <a:noAutofit/>
          </a:bodyPr>
          <a:p>
            <a:pPr marL="0" indent="0">
              <a:buNone/>
            </a:pPr>
            <a:r>
              <a:rPr lang="zh-CN" altLang="zh-CN" sz="2000">
                <a:solidFill>
                  <a:schemeClr val="bg1">
                    <a:lumMod val="75000"/>
                  </a:schemeClr>
                </a:solidFill>
              </a:rPr>
              <a:t>使用双大括号形式：</a:t>
            </a:r>
            <a:endParaRPr lang="zh-CN" altLang="zh-CN" sz="2000">
              <a:solidFill>
                <a:schemeClr val="bg1">
                  <a:lumMod val="75000"/>
                </a:schemeClr>
              </a:solidFill>
            </a:endParaRPr>
          </a:p>
          <a:p>
            <a:pPr marL="0" indent="0">
              <a:buNone/>
            </a:pPr>
            <a:r>
              <a:rPr lang="en-US" altLang="zh-CN">
                <a:solidFill>
                  <a:schemeClr val="bg1">
                    <a:lumMod val="75000"/>
                  </a:schemeClr>
                </a:solidFill>
              </a:rPr>
              <a:t>&lt;</a:t>
            </a:r>
            <a:r>
              <a:rPr lang="en-US" altLang="zh-CN">
                <a:solidFill>
                  <a:srgbClr val="2F7CC0"/>
                </a:solidFill>
              </a:rPr>
              <a:t>div</a:t>
            </a:r>
            <a:r>
              <a:rPr lang="en-US" altLang="zh-CN">
                <a:solidFill>
                  <a:schemeClr val="bg1">
                    <a:lumMod val="75000"/>
                  </a:schemeClr>
                </a:solidFill>
              </a:rPr>
              <a:t>&gt;</a:t>
            </a:r>
            <a:r>
              <a:rPr lang="en-US" altLang="zh-CN">
                <a:solidFill>
                  <a:schemeClr val="bg1">
                    <a:lumMod val="95000"/>
                  </a:schemeClr>
                </a:solidFill>
              </a:rPr>
              <a:t>{{ msg }}</a:t>
            </a:r>
            <a:r>
              <a:rPr lang="en-US" altLang="zh-CN">
                <a:solidFill>
                  <a:schemeClr val="bg1">
                    <a:lumMod val="75000"/>
                  </a:schemeClr>
                </a:solidFill>
              </a:rPr>
              <a:t>&lt;</a:t>
            </a:r>
            <a:r>
              <a:rPr lang="en-US" altLang="zh-CN">
                <a:solidFill>
                  <a:schemeClr val="bg1">
                    <a:lumMod val="95000"/>
                  </a:schemeClr>
                </a:solidFill>
              </a:rPr>
              <a:t>/</a:t>
            </a:r>
            <a:r>
              <a:rPr lang="en-US" altLang="zh-CN">
                <a:solidFill>
                  <a:srgbClr val="2F7CC0"/>
                </a:solidFill>
              </a:rPr>
              <a:t>div</a:t>
            </a:r>
            <a:r>
              <a:rPr lang="en-US" altLang="zh-CN">
                <a:solidFill>
                  <a:schemeClr val="bg1">
                    <a:lumMod val="75000"/>
                  </a:schemeClr>
                </a:solidFill>
              </a:rPr>
              <a:t>&gt;</a:t>
            </a:r>
            <a:endParaRPr lang="en-US" altLang="zh-CN">
              <a:solidFill>
                <a:schemeClr val="bg1">
                  <a:lumMod val="75000"/>
                </a:schemeClr>
              </a:solidFill>
            </a:endParaRPr>
          </a:p>
          <a:p>
            <a:pPr marL="0" indent="0">
              <a:buNone/>
            </a:pPr>
            <a:endParaRPr lang="en-US" altLang="zh-CN" sz="2000">
              <a:solidFill>
                <a:schemeClr val="bg1">
                  <a:lumMod val="75000"/>
                </a:schemeClr>
              </a:solidFill>
            </a:endParaRPr>
          </a:p>
          <a:p>
            <a:pPr marL="0" indent="0">
              <a:buNone/>
            </a:pPr>
            <a:r>
              <a:rPr lang="zh-CN" altLang="zh-CN">
                <a:solidFill>
                  <a:schemeClr val="bg1">
                    <a:lumMod val="75000"/>
                  </a:schemeClr>
                </a:solidFill>
              </a:rPr>
              <a:t>使用</a:t>
            </a:r>
            <a:r>
              <a:rPr lang="en-US" altLang="zh-CN">
                <a:solidFill>
                  <a:schemeClr val="bg1">
                    <a:lumMod val="75000"/>
                  </a:schemeClr>
                </a:solidFill>
              </a:rPr>
              <a:t>v-html</a:t>
            </a:r>
            <a:r>
              <a:rPr lang="zh-CN" altLang="zh-CN">
                <a:solidFill>
                  <a:schemeClr val="bg1">
                    <a:lumMod val="75000"/>
                  </a:schemeClr>
                </a:solidFill>
              </a:rPr>
              <a:t>指令形式：</a:t>
            </a:r>
            <a:endParaRPr lang="zh-CN" altLang="zh-CN">
              <a:solidFill>
                <a:schemeClr val="bg1">
                  <a:lumMod val="75000"/>
                </a:schemeClr>
              </a:solidFill>
            </a:endParaRPr>
          </a:p>
          <a:p>
            <a:pPr marL="0" indent="0">
              <a:buNone/>
            </a:pPr>
            <a:r>
              <a:rPr lang="en-US" altLang="zh-CN">
                <a:solidFill>
                  <a:schemeClr val="bg1">
                    <a:lumMod val="75000"/>
                  </a:schemeClr>
                </a:solidFill>
                <a:sym typeface="+mn-ea"/>
              </a:rPr>
              <a:t>&lt;</a:t>
            </a:r>
            <a:r>
              <a:rPr lang="en-US" altLang="zh-CN">
                <a:solidFill>
                  <a:srgbClr val="2F7CC0"/>
                </a:solidFill>
                <a:sym typeface="+mn-ea"/>
              </a:rPr>
              <a:t>div v-html=”msg”</a:t>
            </a:r>
            <a:r>
              <a:rPr lang="en-US" altLang="zh-CN">
                <a:solidFill>
                  <a:schemeClr val="bg1">
                    <a:lumMod val="75000"/>
                  </a:schemeClr>
                </a:solidFill>
                <a:sym typeface="+mn-ea"/>
              </a:rPr>
              <a:t>&gt;&lt;</a:t>
            </a:r>
            <a:r>
              <a:rPr lang="en-US" altLang="zh-CN">
                <a:solidFill>
                  <a:schemeClr val="bg1">
                    <a:lumMod val="95000"/>
                  </a:schemeClr>
                </a:solidFill>
                <a:sym typeface="+mn-ea"/>
              </a:rPr>
              <a:t>/</a:t>
            </a:r>
            <a:r>
              <a:rPr lang="en-US" altLang="zh-CN">
                <a:solidFill>
                  <a:srgbClr val="2F7CC0"/>
                </a:solidFill>
                <a:sym typeface="+mn-ea"/>
              </a:rPr>
              <a:t>div</a:t>
            </a:r>
            <a:r>
              <a:rPr lang="en-US" altLang="zh-CN">
                <a:solidFill>
                  <a:schemeClr val="bg1">
                    <a:lumMod val="75000"/>
                  </a:schemeClr>
                </a:solidFill>
                <a:sym typeface="+mn-ea"/>
              </a:rPr>
              <a:t>&gt;</a:t>
            </a:r>
            <a:endParaRPr lang="en-US" altLang="zh-CN">
              <a:solidFill>
                <a:schemeClr val="bg1">
                  <a:lumMod val="75000"/>
                </a:schemeClr>
              </a:solidFill>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3" name="文本框 2"/>
          <p:cNvSpPr txBox="1"/>
          <p:nvPr/>
        </p:nvSpPr>
        <p:spPr>
          <a:xfrm>
            <a:off x="6051550" y="2032635"/>
            <a:ext cx="5973445" cy="398780"/>
          </a:xfrm>
          <a:prstGeom prst="rect">
            <a:avLst/>
          </a:prstGeom>
          <a:noFill/>
        </p:spPr>
        <p:txBody>
          <a:bodyPr wrap="square" rtlCol="0">
            <a:spAutoFit/>
          </a:bodyPr>
          <a:p>
            <a:pPr algn="ctr"/>
            <a:r>
              <a:rPr lang="en-US" altLang="zh-CN" sz="2000">
                <a:solidFill>
                  <a:schemeClr val="bg1"/>
                </a:solidFill>
              </a:rPr>
              <a:t>HTML</a:t>
            </a:r>
            <a:endParaRPr lang="en-US" altLang="zh-CN">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'2018'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2743835"/>
            <a:ext cx="10772140" cy="39535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1105535" y="4637405"/>
            <a:ext cx="6000115" cy="494030"/>
          </a:xfrm>
        </p:spPr>
        <p:txBody>
          <a:bodyPr/>
          <a:p>
            <a:pPr marL="0" indent="0">
              <a:buNone/>
            </a:pPr>
            <a:r>
              <a:rPr lang="en-US" altLang="zh-CN" sz="1800">
                <a:sym typeface="+mn-ea"/>
              </a:rPr>
              <a:t>&lt;div v-html="content"&gt; ... &lt;/div&gt;</a:t>
            </a:r>
            <a:endParaRPr lang="en-US" altLang="zh-CN" sz="1800">
              <a:solidFill>
                <a:schemeClr val="bg1"/>
              </a:solidFill>
            </a:endParaRPr>
          </a:p>
          <a:p>
            <a:pPr marL="0" indent="0">
              <a:buNone/>
            </a:pPr>
            <a:endParaRPr lang="en-US" altLang="zh-CN" sz="1600">
              <a:solidFill>
                <a:schemeClr val="bg1"/>
              </a:solidFill>
            </a:endParaRPr>
          </a:p>
          <a:p>
            <a:pPr marL="0" indent="0">
              <a:buNone/>
            </a:pPr>
            <a:endParaRPr lang="en-US" altLang="zh-CN" sz="1800">
              <a:solidFill>
                <a:schemeClr val="bg1"/>
              </a:solidFill>
            </a:endParaRPr>
          </a:p>
        </p:txBody>
      </p:sp>
      <p:sp>
        <p:nvSpPr>
          <p:cNvPr id="14" name="文本占位符 11"/>
          <p:cNvSpPr>
            <a:spLocks noGrp="1"/>
          </p:cNvSpPr>
          <p:nvPr/>
        </p:nvSpPr>
        <p:spPr>
          <a:xfrm>
            <a:off x="1105535" y="3938905"/>
            <a:ext cx="7023735" cy="4648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&lt;form v-on:submit.prevent="onSubmit"&gt; ... &lt;/form&gt;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981710" y="376936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279380" y="6012180"/>
            <a:ext cx="1006475" cy="956310"/>
          </a:xfrm>
          <a:prstGeom prst="rect">
            <a:avLst/>
          </a:prstGeom>
        </p:spPr>
      </p:pic>
      <p:sp>
        <p:nvSpPr>
          <p:cNvPr id="3" name="文本框 2"/>
          <p:cNvSpPr txBox="1"/>
          <p:nvPr/>
        </p:nvSpPr>
        <p:spPr>
          <a:xfrm>
            <a:off x="1105535" y="5365750"/>
            <a:ext cx="4415155" cy="368300"/>
          </a:xfrm>
          <a:prstGeom prst="rect">
            <a:avLst/>
          </a:prstGeom>
          <a:noFill/>
        </p:spPr>
        <p:txBody>
          <a:bodyPr wrap="square" rtlCol="0">
            <a:spAutoFit/>
          </a:bodyPr>
          <a:p>
            <a:pPr algn="l"/>
            <a:r>
              <a:rPr lang="en-US" altLang="zh-CN">
                <a:solidFill>
                  <a:schemeClr val="bg1"/>
                </a:solidFill>
                <a:sym typeface="+mn-ea"/>
              </a:rPr>
              <a:t>&lt;a v-bind:href="url"&gt; ... &lt;/a&gt;</a:t>
            </a:r>
            <a:endParaRPr lang="zh-CN" altLang="en-US"/>
          </a:p>
        </p:txBody>
      </p:sp>
      <p:sp>
        <p:nvSpPr>
          <p:cNvPr id="135" name=" 135"/>
          <p:cNvSpPr/>
          <p:nvPr/>
        </p:nvSpPr>
        <p:spPr>
          <a:xfrm rot="14160000">
            <a:off x="1571625" y="3621405"/>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353185" y="3217545"/>
            <a:ext cx="589280" cy="337185"/>
          </a:xfrm>
          <a:prstGeom prst="rect">
            <a:avLst/>
          </a:prstGeom>
          <a:noFill/>
        </p:spPr>
        <p:txBody>
          <a:bodyPr wrap="none" rtlCol="0">
            <a:spAutoFit/>
          </a:bodyPr>
          <a:p>
            <a:r>
              <a:rPr lang="zh-CN" altLang="en-US" sz="1600">
                <a:solidFill>
                  <a:schemeClr val="bg1"/>
                </a:solidFill>
              </a:rPr>
              <a:t>名称</a:t>
            </a:r>
            <a:endParaRPr lang="zh-CN" altLang="en-US" sz="1600">
              <a:solidFill>
                <a:schemeClr val="bg1"/>
              </a:solidFill>
            </a:endParaRPr>
          </a:p>
        </p:txBody>
      </p:sp>
      <p:sp>
        <p:nvSpPr>
          <p:cNvPr id="7" name=" 135"/>
          <p:cNvSpPr/>
          <p:nvPr/>
        </p:nvSpPr>
        <p:spPr>
          <a:xfrm rot="15900000">
            <a:off x="2343150"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343785" y="3096260"/>
            <a:ext cx="589280" cy="337185"/>
          </a:xfrm>
          <a:prstGeom prst="rect">
            <a:avLst/>
          </a:prstGeom>
          <a:noFill/>
        </p:spPr>
        <p:txBody>
          <a:bodyPr wrap="none" rtlCol="0">
            <a:spAutoFit/>
          </a:bodyPr>
          <a:p>
            <a:r>
              <a:rPr lang="zh-CN" altLang="en-US" sz="1600">
                <a:solidFill>
                  <a:schemeClr val="bg1"/>
                </a:solidFill>
              </a:rPr>
              <a:t>参数</a:t>
            </a:r>
            <a:endParaRPr lang="zh-CN" altLang="en-US" sz="1600">
              <a:solidFill>
                <a:schemeClr val="bg1"/>
              </a:solidFill>
            </a:endParaRPr>
          </a:p>
        </p:txBody>
      </p:sp>
      <p:sp>
        <p:nvSpPr>
          <p:cNvPr id="11" name=" 135"/>
          <p:cNvSpPr/>
          <p:nvPr/>
        </p:nvSpPr>
        <p:spPr>
          <a:xfrm rot="15900000">
            <a:off x="3092450" y="363982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029585" y="3114675"/>
            <a:ext cx="792480" cy="337185"/>
          </a:xfrm>
          <a:prstGeom prst="rect">
            <a:avLst/>
          </a:prstGeom>
          <a:noFill/>
        </p:spPr>
        <p:txBody>
          <a:bodyPr wrap="none" rtlCol="0">
            <a:spAutoFit/>
          </a:bodyPr>
          <a:p>
            <a:r>
              <a:rPr lang="zh-CN" altLang="en-US" sz="1600">
                <a:solidFill>
                  <a:schemeClr val="bg1"/>
                </a:solidFill>
              </a:rPr>
              <a:t>修饰符</a:t>
            </a:r>
            <a:endParaRPr lang="zh-CN" altLang="en-US" sz="1600">
              <a:solidFill>
                <a:schemeClr val="bg1"/>
              </a:solidFill>
            </a:endParaRPr>
          </a:p>
        </p:txBody>
      </p:sp>
      <p:sp>
        <p:nvSpPr>
          <p:cNvPr id="16" name=" 135"/>
          <p:cNvSpPr/>
          <p:nvPr/>
        </p:nvSpPr>
        <p:spPr>
          <a:xfrm rot="15900000">
            <a:off x="4130675"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4264660" y="3114675"/>
            <a:ext cx="386080" cy="337185"/>
          </a:xfrm>
          <a:prstGeom prst="rect">
            <a:avLst/>
          </a:prstGeom>
          <a:noFill/>
        </p:spPr>
        <p:txBody>
          <a:bodyPr wrap="none" rtlCol="0">
            <a:spAutoFit/>
          </a:bodyPr>
          <a:p>
            <a:r>
              <a:rPr lang="zh-CN" altLang="en-US" sz="1600">
                <a:solidFill>
                  <a:schemeClr val="bg1"/>
                </a:solidFill>
              </a:rPr>
              <a:t>值</a:t>
            </a:r>
            <a:endParaRPr lang="zh-CN" altLang="en-US" sz="1600">
              <a:solidFill>
                <a:schemeClr val="bg1"/>
              </a:solidFill>
            </a:endParaRPr>
          </a:p>
        </p:txBody>
      </p:sp>
      <p:sp>
        <p:nvSpPr>
          <p:cNvPr id="18" name="文本框 17"/>
          <p:cNvSpPr txBox="1"/>
          <p:nvPr/>
        </p:nvSpPr>
        <p:spPr>
          <a:xfrm>
            <a:off x="1105535" y="5918200"/>
            <a:ext cx="6644005" cy="645160"/>
          </a:xfrm>
          <a:prstGeom prst="rect">
            <a:avLst/>
          </a:prstGeom>
          <a:noFill/>
        </p:spPr>
        <p:txBody>
          <a:bodyPr wrap="square" rtlCol="0">
            <a:spAutoFit/>
          </a:bodyPr>
          <a:p>
            <a:pPr marL="0" indent="0">
              <a:buNone/>
            </a:pPr>
            <a:r>
              <a:rPr lang="en-US" altLang="zh-CN">
                <a:solidFill>
                  <a:schemeClr val="bg1"/>
                </a:solidFill>
                <a:sym typeface="+mn-ea"/>
              </a:rPr>
              <a:t>&lt;!-- synced after "change" instead of "input" --&gt;</a:t>
            </a:r>
            <a:endParaRPr lang="en-US" altLang="zh-CN">
              <a:solidFill>
                <a:schemeClr val="bg1"/>
              </a:solidFill>
            </a:endParaRPr>
          </a:p>
          <a:p>
            <a:pPr marL="0" indent="0">
              <a:buNone/>
            </a:pPr>
            <a:r>
              <a:rPr lang="en-US" altLang="zh-CN">
                <a:solidFill>
                  <a:schemeClr val="bg1"/>
                </a:solidFill>
                <a:sym typeface="+mn-ea"/>
              </a:rPr>
              <a:t>&lt;input v-model.lazy="msg" &gt;</a:t>
            </a:r>
            <a:endParaRPr lang="zh-CN" altLang="en-US"/>
          </a:p>
        </p:txBody>
      </p:sp>
      <p:sp>
        <p:nvSpPr>
          <p:cNvPr id="19" name="文本框 18"/>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20" name="文本框 19"/>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48602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48602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256349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256349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34403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554980"/>
            <a:ext cx="1006475" cy="956310"/>
          </a:xfrm>
          <a:prstGeom prst="rect">
            <a:avLst/>
          </a:prstGeom>
        </p:spPr>
      </p:pic>
      <p:sp>
        <p:nvSpPr>
          <p:cNvPr id="7" name="文本框 6"/>
          <p:cNvSpPr txBox="1"/>
          <p:nvPr/>
        </p:nvSpPr>
        <p:spPr>
          <a:xfrm>
            <a:off x="511175" y="1519555"/>
            <a:ext cx="3662680" cy="645160"/>
          </a:xfrm>
          <a:prstGeom prst="rect">
            <a:avLst/>
          </a:prstGeom>
          <a:noFill/>
        </p:spPr>
        <p:txBody>
          <a:bodyPr wrap="none" rtlCol="0">
            <a:spAutoFit/>
          </a:bodyPr>
          <a:p>
            <a:pPr algn="l"/>
            <a:r>
              <a:rPr lang="zh-CN" altLang="en-US">
                <a:solidFill>
                  <a:schemeClr val="bg1">
                    <a:lumMod val="85000"/>
                  </a:schemeClr>
                </a:solidFill>
                <a:hlinkClick r:id="rId3" tooltip="" action="ppaction://hlinkfile"/>
              </a:rPr>
              <a:t>https://vuejs.org/v2/api/#Directives</a:t>
            </a:r>
            <a:endParaRPr lang="zh-CN" altLang="en-US">
              <a:solidFill>
                <a:schemeClr val="bg1">
                  <a:lumMod val="85000"/>
                </a:schemeClr>
              </a:solidFill>
              <a:hlinkClick r:id="rId3" tooltip="" action="ppaction://hlinkfile"/>
            </a:endParaRPr>
          </a:p>
          <a:p>
            <a:pPr algn="l"/>
            <a:r>
              <a:rPr lang="zh-CN" altLang="en-US">
                <a:solidFill>
                  <a:schemeClr val="bg1">
                    <a:lumMod val="85000"/>
                  </a:schemeClr>
                </a:solidFill>
                <a:hlinkClick r:id="rId4" tooltip="" action="ppaction://hlinkfile"/>
              </a:rPr>
              <a:t>https://cn.vuejs.org/v2/api/#指令</a:t>
            </a:r>
            <a:endParaRPr lang="zh-CN" altLang="en-US">
              <a:solidFill>
                <a:schemeClr val="bg1">
                  <a:lumMod val="85000"/>
                </a:schemeClr>
              </a:solidFill>
              <a:hlinkClick r:id="rId4" tooltip="" action="ppaction://hlinkfile"/>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78685" y="1581150"/>
            <a:ext cx="790257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 </a:t>
            </a:r>
            <a:r>
              <a:rPr lang="en-US" altLang="zh-CN" dirty="0"/>
              <a:t>Getter</a:t>
            </a:r>
            <a:r>
              <a:rPr lang="zh-CN" altLang="en-US" dirty="0"/>
              <a:t>和</a:t>
            </a:r>
            <a:r>
              <a:rPr lang="en-US" altLang="zh-CN" dirty="0"/>
              <a:t>Setter</a:t>
            </a:r>
            <a:br>
              <a:rPr lang="zh-CN" altLang="en-US" dirty="0"/>
            </a:br>
            <a:r>
              <a:rPr lang="en-US" altLang="zh-CN" dirty="0"/>
              <a:t>Computed Getter And </a:t>
            </a:r>
            <a:r>
              <a:rPr lang="en-US" altLang="zh-CN" dirty="0">
                <a:sym typeface="+mn-ea"/>
              </a:rPr>
              <a:t>Computed </a:t>
            </a:r>
            <a:r>
              <a:rPr lang="en-US" altLang="zh-CN" dirty="0"/>
              <a:t>Setter</a:t>
            </a:r>
            <a:endParaRPr lang="en-US" altLang="zh-CN" dirty="0"/>
          </a:p>
        </p:txBody>
      </p:sp>
      <p:sp>
        <p:nvSpPr>
          <p:cNvPr id="2" name="文本占位符 11"/>
          <p:cNvSpPr>
            <a:spLocks noGrp="1"/>
          </p:cNvSpPr>
          <p:nvPr/>
        </p:nvSpPr>
        <p:spPr>
          <a:xfrm>
            <a:off x="3075940" y="153987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computed: {</a:t>
            </a:r>
            <a:endParaRPr lang="en-US" altLang="zh-CN" sz="2000">
              <a:solidFill>
                <a:schemeClr val="bg1"/>
              </a:solidFill>
            </a:endParaRPr>
          </a:p>
          <a:p>
            <a:pPr marL="0" indent="0">
              <a:buNone/>
            </a:pPr>
            <a:r>
              <a:rPr lang="en-US" altLang="zh-CN" sz="2000">
                <a:solidFill>
                  <a:schemeClr val="bg1"/>
                </a:solidFill>
              </a:rPr>
              <a:t>  fullName: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get</a:t>
            </a:r>
            <a:r>
              <a:rPr lang="en-US" altLang="zh-CN" sz="2000">
                <a:solidFill>
                  <a:schemeClr val="bg1"/>
                </a:solidFill>
              </a:rPr>
              <a:t>: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set</a:t>
            </a:r>
            <a:r>
              <a:rPr lang="en-US" altLang="zh-CN" sz="2000">
                <a:solidFill>
                  <a:schemeClr val="bg1"/>
                </a:solidFill>
              </a:rPr>
              <a:t>: function (newValue) {</a:t>
            </a:r>
            <a:endParaRPr lang="en-US" altLang="zh-CN" sz="2000">
              <a:solidFill>
                <a:schemeClr val="bg1"/>
              </a:solidFill>
            </a:endParaRPr>
          </a:p>
          <a:p>
            <a:pPr marL="0" indent="0">
              <a:buNone/>
            </a:pPr>
            <a:r>
              <a:rPr lang="en-US" altLang="zh-CN" sz="2000">
                <a:solidFill>
                  <a:schemeClr val="bg1"/>
                </a:solidFill>
              </a:rPr>
              <a:t>      var names = newValue.split(' ')</a:t>
            </a:r>
            <a:endParaRPr lang="en-US" altLang="zh-CN" sz="2000">
              <a:solidFill>
                <a:schemeClr val="bg1"/>
              </a:solidFill>
            </a:endParaRPr>
          </a:p>
          <a:p>
            <a:pPr marL="0" indent="0">
              <a:buNone/>
            </a:pPr>
            <a:r>
              <a:rPr lang="en-US" altLang="zh-CN" sz="2000">
                <a:solidFill>
                  <a:schemeClr val="bg1"/>
                </a:solidFill>
              </a:rPr>
              <a:t>      this.firstName = names[0]</a:t>
            </a:r>
            <a:endParaRPr lang="en-US" altLang="zh-CN" sz="2000">
              <a:solidFill>
                <a:schemeClr val="bg1"/>
              </a:solidFill>
            </a:endParaRPr>
          </a:p>
          <a:p>
            <a:pPr marL="0" indent="0">
              <a:buNone/>
            </a:pPr>
            <a:r>
              <a:rPr lang="en-US" altLang="zh-CN" sz="2000">
                <a:solidFill>
                  <a:schemeClr val="bg1"/>
                </a:solidFill>
              </a:rPr>
              <a:t>      this.lastName = names[names.length - 1]</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54355" y="5727700"/>
            <a:ext cx="1006475" cy="95631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80.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81.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82.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23145</Words>
  <Application>WPS 演示</Application>
  <PresentationFormat>宽屏</PresentationFormat>
  <Paragraphs>1279</Paragraphs>
  <Slides>79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79</vt:i4>
      </vt:variant>
    </vt:vector>
  </HeadingPairs>
  <TitlesOfParts>
    <vt:vector size="97"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模板语法 Template Syntax</vt:lpstr>
      <vt:lpstr>PowerPoint 演示文稿</vt:lpstr>
      <vt:lpstr>模板语法 Template Syntax</vt:lpstr>
      <vt:lpstr>模板语法 Template Syntax</vt:lpstr>
      <vt:lpstr>HTML</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属性 Attributes</vt:lpstr>
      <vt:lpstr>普通属性 Normal Properties</vt:lpstr>
      <vt:lpstr>计算属性 Computed Propertiess</vt:lpstr>
      <vt:lpstr>计算属性 Getter和Setter Computed Getter And Computed Setter</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878</cp:revision>
  <dcterms:created xsi:type="dcterms:W3CDTF">2017-08-03T09:01:00Z</dcterms:created>
  <dcterms:modified xsi:type="dcterms:W3CDTF">2018-03-07T10:50:40Z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