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4"/>
  </p:notesMasterIdLst>
  <p:sldIdLst>
    <p:sldId id="279" r:id="rId4"/>
    <p:sldId id="281" r:id="rId5"/>
    <p:sldId id="533" r:id="rId6"/>
    <p:sldId id="602" r:id="rId7"/>
    <p:sldId id="532" r:id="rId8"/>
    <p:sldId id="280" r:id="rId9"/>
    <p:sldId id="344" r:id="rId10"/>
    <p:sldId id="345" r:id="rId11"/>
    <p:sldId id="282" r:id="rId12"/>
    <p:sldId id="278" r:id="rId13"/>
    <p:sldId id="276" r:id="rId15"/>
    <p:sldId id="262" r:id="rId16"/>
    <p:sldId id="472" r:id="rId17"/>
    <p:sldId id="675" r:id="rId18"/>
    <p:sldId id="677" r:id="rId19"/>
    <p:sldId id="676" r:id="rId20"/>
    <p:sldId id="603" r:id="rId21"/>
    <p:sldId id="747" r:id="rId22"/>
    <p:sldId id="746" r:id="rId23"/>
    <p:sldId id="744" r:id="rId24"/>
    <p:sldId id="743" r:id="rId25"/>
    <p:sldId id="742" r:id="rId2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7CC0"/>
    <a:srgbClr val="FF8D41"/>
    <a:srgbClr val="FF6600"/>
    <a:srgbClr val="990000"/>
    <a:srgbClr val="FF3300"/>
    <a:srgbClr val="323232"/>
    <a:srgbClr val="202020"/>
    <a:srgbClr val="CC33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notesMaster" Target="notesMasters/notes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680"/>
            <a:ext cx="105156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38200" y="3602355"/>
            <a:ext cx="10515600" cy="1655445"/>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3109156" y="490390"/>
            <a:ext cx="5973688" cy="707916"/>
          </a:xfrm>
        </p:spPr>
        <p:txBody>
          <a:bodyPr/>
          <a:lstStyle>
            <a:lvl1pPr algn="ctr">
              <a:defRPr sz="32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212215" y="2291080"/>
            <a:ext cx="9807575" cy="3449320"/>
          </a:xfrm>
        </p:spPr>
        <p:txBody>
          <a:bodyPr/>
          <a:lstStyle>
            <a:lvl1pPr marL="0" indent="0" algn="l">
              <a:buNone/>
              <a:defRPr>
                <a:solidFill>
                  <a:schemeClr val="bg1"/>
                </a:solidFill>
                <a:latin typeface="+mn-ea"/>
                <a:ea typeface="+mn-ea"/>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8548A5C0-CD29-4FFF-80F6-98B61072EACD}"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8E1B7D3-6DA6-4D70-880D-9C512B2710C3}" type="slidenum">
              <a:rPr lang="zh-CN" altLang="en-US"/>
            </a:fld>
            <a:endParaRPr lang="zh-CN" altLang="en-US"/>
          </a:p>
        </p:txBody>
      </p:sp>
      <p:pic>
        <p:nvPicPr>
          <p:cNvPr id="10" name="图片 9" descr="logo"/>
          <p:cNvPicPr>
            <a:picLocks noChangeAspect="1"/>
          </p:cNvPicPr>
          <p:nvPr userDrawn="1"/>
        </p:nvPicPr>
        <p:blipFill>
          <a:blip r:embed="rId3"/>
          <a:stretch>
            <a:fillRect/>
          </a:stretch>
        </p:blipFill>
        <p:spPr>
          <a:xfrm>
            <a:off x="127000" y="130810"/>
            <a:ext cx="768350" cy="768350"/>
          </a:xfrm>
          <a:prstGeom prst="rect">
            <a:avLst/>
          </a:prstGeom>
        </p:spPr>
      </p:pic>
      <p:sp>
        <p:nvSpPr>
          <p:cNvPr id="12" name="矩形 11"/>
          <p:cNvSpPr/>
          <p:nvPr userDrawn="1"/>
        </p:nvSpPr>
        <p:spPr>
          <a:xfrm>
            <a:off x="895350" y="285115"/>
            <a:ext cx="2105660" cy="460375"/>
          </a:xfrm>
          <a:prstGeom prst="rect">
            <a:avLst/>
          </a:prstGeom>
          <a:effectLst>
            <a:outerShdw blurRad="50800" dist="38100" dir="8100000" algn="tr" rotWithShape="0">
              <a:prstClr val="black">
                <a:alpha val="40000"/>
              </a:prstClr>
            </a:outerShdw>
          </a:effectLst>
        </p:spPr>
        <p:txBody>
          <a:bodyPr wrap="square">
            <a:spAutoFit/>
          </a:bodyPr>
          <a:p>
            <a:pPr eaLnBrk="1" fontAlgn="auto" hangingPunct="1">
              <a:spcBef>
                <a:spcPts val="0"/>
              </a:spcBef>
              <a:spcAft>
                <a:spcPts val="0"/>
              </a:spcAft>
              <a:defRPr/>
            </a:pPr>
            <a:r>
              <a:rPr lang="en-US" altLang="zh-CN" sz="2400" dirty="0">
                <a:solidFill>
                  <a:schemeClr val="bg1"/>
                </a:solidFill>
                <a:sym typeface="时尚中黑简体" pitchFamily="2" charset="-122"/>
              </a:rPr>
              <a:t>Vue </a:t>
            </a:r>
            <a:r>
              <a:rPr lang="zh-CN" altLang="zh-CN" sz="2400" dirty="0">
                <a:solidFill>
                  <a:schemeClr val="bg1"/>
                </a:solidFill>
                <a:sym typeface="时尚中黑简体" pitchFamily="2" charset="-122"/>
              </a:rPr>
              <a:t>技术分享</a:t>
            </a:r>
            <a:endParaRPr lang="zh-CN" altLang="zh-CN" sz="2400" dirty="0">
              <a:solidFill>
                <a:schemeClr val="bg1"/>
              </a:solidFill>
              <a:sym typeface="时尚中黑简体" pitchFamily="2"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172780" y="1695773"/>
            <a:ext cx="5846440" cy="1143000"/>
          </a:xfrm>
        </p:spPr>
        <p:txBody>
          <a:bodyPr/>
          <a:lstStyle>
            <a:lvl1pPr>
              <a:defRPr>
                <a:solidFill>
                  <a:schemeClr val="bg1"/>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3068960"/>
            <a:ext cx="10972800" cy="3057203"/>
          </a:xfrm>
        </p:spPr>
        <p:txBody>
          <a:bodyPr/>
          <a:lstStyle>
            <a:lvl1pPr marL="0" indent="0">
              <a:buNone/>
              <a:defRPr>
                <a:solidFill>
                  <a:schemeClr val="bg1"/>
                </a:solidFill>
              </a:defRPr>
            </a:lvl1pPr>
            <a:lvl2pPr marL="608330" indent="0">
              <a:buNone/>
              <a:defRPr>
                <a:solidFill>
                  <a:schemeClr val="bg1"/>
                </a:solidFill>
              </a:defRPr>
            </a:lvl2pPr>
            <a:lvl3pPr marL="1217930" indent="0">
              <a:buNone/>
              <a:defRPr>
                <a:solidFill>
                  <a:schemeClr val="bg1"/>
                </a:solidFill>
              </a:defRPr>
            </a:lvl3pPr>
            <a:lvl4pPr marL="1827530" indent="0">
              <a:buNone/>
              <a:defRPr>
                <a:solidFill>
                  <a:schemeClr val="bg1"/>
                </a:solidFill>
              </a:defRPr>
            </a:lvl4pPr>
            <a:lvl5pPr marL="2437130" indent="0">
              <a:buNone/>
              <a:defRPr>
                <a:solidFill>
                  <a:schemeClr val="bg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7853DE3C-9DB6-4F8B-B150-3451754F96A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3FCAC59-9792-46BA-92BD-DC922D595456}"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4" name="组合 28"/>
          <p:cNvGrpSpPr/>
          <p:nvPr/>
        </p:nvGrpSpPr>
        <p:grpSpPr bwMode="auto">
          <a:xfrm flipH="1">
            <a:off x="5519738" y="0"/>
            <a:ext cx="6716712" cy="6858000"/>
            <a:chOff x="0" y="0"/>
            <a:chExt cx="5037993" cy="5143500"/>
          </a:xfrm>
        </p:grpSpPr>
        <p:sp>
          <p:nvSpPr>
            <p:cNvPr id="5" name="矩形 4"/>
            <p:cNvSpPr/>
            <p:nvPr/>
          </p:nvSpPr>
          <p:spPr>
            <a:xfrm>
              <a:off x="0" y="0"/>
              <a:ext cx="4572417" cy="5143500"/>
            </a:xfrm>
            <a:prstGeom prst="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6" name="等腰三角形 5"/>
            <p:cNvSpPr/>
            <p:nvPr/>
          </p:nvSpPr>
          <p:spPr>
            <a:xfrm rot="5400000">
              <a:off x="3994365" y="2067475"/>
              <a:ext cx="1078706" cy="1008551"/>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grpSp>
      <p:sp>
        <p:nvSpPr>
          <p:cNvPr id="7"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Rectangle 5"/>
          <p:cNvSpPr>
            <a:spLocks noChangeArrowheads="1"/>
          </p:cNvSpPr>
          <p:nvPr/>
        </p:nvSpPr>
        <p:spPr bwMode="auto">
          <a:xfrm>
            <a:off x="6902450" y="5772150"/>
            <a:ext cx="2179638" cy="455613"/>
          </a:xfrm>
          <a:prstGeom prst="rect">
            <a:avLst/>
          </a:prstGeom>
          <a:solidFill>
            <a:schemeClr val="accent5">
              <a:lumMod val="75000"/>
            </a:schemeClr>
          </a:solidFill>
          <a:ln>
            <a:noFill/>
          </a:ln>
        </p:spPr>
        <p:txBody>
          <a:bodyPr/>
          <a:lstStyle/>
          <a:p>
            <a:pPr eaLnBrk="1" fontAlgn="auto" hangingPunct="1">
              <a:spcBef>
                <a:spcPts val="0"/>
              </a:spcBef>
              <a:spcAft>
                <a:spcPts val="0"/>
              </a:spcAft>
              <a:defRPr/>
            </a:pPr>
            <a:endParaRPr lang="zh-CN" altLang="en-US">
              <a:sym typeface="时尚中黑简体" pitchFamily="2" charset="-122"/>
            </a:endParaRPr>
          </a:p>
        </p:txBody>
      </p:sp>
      <p:sp>
        <p:nvSpPr>
          <p:cNvPr id="9" name="Freeform 24"/>
          <p:cNvSpPr>
            <a:spLocks noEditPoints="1"/>
          </p:cNvSpPr>
          <p:nvPr/>
        </p:nvSpPr>
        <p:spPr bwMode="auto">
          <a:xfrm>
            <a:off x="9396413" y="5764213"/>
            <a:ext cx="2197100" cy="471487"/>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标题 1"/>
          <p:cNvSpPr>
            <a:spLocks noGrp="1"/>
          </p:cNvSpPr>
          <p:nvPr>
            <p:ph type="title"/>
          </p:nvPr>
        </p:nvSpPr>
        <p:spPr>
          <a:xfrm>
            <a:off x="6600056" y="148125"/>
            <a:ext cx="5256584" cy="616579"/>
          </a:xfrm>
        </p:spPr>
        <p:txBody>
          <a:bodyPr anchor="t"/>
          <a:lstStyle>
            <a:lvl1pPr algn="r">
              <a:defRPr sz="3200" b="1" cap="all"/>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635000" y="3354915"/>
            <a:ext cx="4885268" cy="2865969"/>
          </a:xfrm>
        </p:spPr>
        <p:txBody>
          <a:bodyPr/>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smtClean="0"/>
              <a:t>单击此处编辑母版文本样式</a:t>
            </a:r>
            <a:endParaRPr lang="zh-CN" altLang="en-US" smtClean="0"/>
          </a:p>
        </p:txBody>
      </p:sp>
      <p:sp>
        <p:nvSpPr>
          <p:cNvPr id="10" name="日期占位符 3"/>
          <p:cNvSpPr>
            <a:spLocks noGrp="1"/>
          </p:cNvSpPr>
          <p:nvPr>
            <p:ph type="dt" sz="half" idx="10"/>
          </p:nvPr>
        </p:nvSpPr>
        <p:spPr/>
        <p:txBody>
          <a:bodyPr/>
          <a:lstStyle>
            <a:lvl1pPr>
              <a:defRPr/>
            </a:lvl1pPr>
          </a:lstStyle>
          <a:p>
            <a:pPr>
              <a:defRPr/>
            </a:pPr>
            <a:fld id="{793DEF01-4C82-4D18-A26E-519699E17DCE}" type="datetimeFigureOut">
              <a:rPr lang="zh-CN" altLang="en-US"/>
            </a:fld>
            <a:endParaRPr lang="zh-CN" altLang="en-US"/>
          </a:p>
        </p:txBody>
      </p:sp>
      <p:sp>
        <p:nvSpPr>
          <p:cNvPr id="11"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pPr>
              <a:defRPr/>
            </a:pPr>
            <a:fld id="{F8BB6FC7-EE7B-496E-89A6-3A1574923DDE}"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100772" y="1623766"/>
            <a:ext cx="5990456" cy="1143000"/>
          </a:xfr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609600" y="2996952"/>
            <a:ext cx="5384800" cy="3129212"/>
          </a:xfrm>
        </p:spPr>
        <p:txBody>
          <a:bodyPr/>
          <a:lstStyle>
            <a:lvl1pPr marL="0" indent="0">
              <a:buNone/>
              <a:defRPr sz="2400"/>
            </a:lvl1pPr>
            <a:lvl2pPr marL="608330" indent="0">
              <a:buNone/>
              <a:defRPr sz="2000"/>
            </a:lvl2pPr>
            <a:lvl3pPr marL="1217930" indent="0">
              <a:buNone/>
              <a:defRPr sz="1800"/>
            </a:lvl3pPr>
            <a:lvl4pPr marL="1827530" indent="0">
              <a:buNone/>
              <a:defRPr sz="1800"/>
            </a:lvl4pPr>
            <a:lvl5pPr marL="2437130" indent="0">
              <a:buNone/>
              <a:defRPr sz="1800"/>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197600" y="2996952"/>
            <a:ext cx="5384800" cy="3129212"/>
          </a:xfrm>
        </p:spPr>
        <p:txBody>
          <a:bodyPr/>
          <a:lstStyle>
            <a:lvl1pPr marL="0" indent="0">
              <a:buNone/>
              <a:defRPr sz="2800"/>
            </a:lvl1pPr>
            <a:lvl2pPr marL="608330" indent="0">
              <a:buNone/>
              <a:defRPr sz="2000"/>
            </a:lvl2pPr>
            <a:lvl3pPr marL="1217930" indent="0">
              <a:buNone/>
              <a:defRPr sz="1800"/>
            </a:lvl3pPr>
            <a:lvl4pPr marL="1827530" indent="0">
              <a:buNone/>
              <a:defRPr sz="1800"/>
            </a:lvl4pPr>
            <a:lvl5pPr marL="2437130" indent="0">
              <a:buNone/>
              <a:defRPr sz="1800"/>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65D5FD78-9091-4748-99E9-F71CE2D3278C}"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D1AEB01-2F97-4BF1-9F92-53F4A7B39F61}"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800"/>
            </a:lvl4pPr>
            <a:lvl5pPr>
              <a:defRPr sz="1800"/>
            </a:lvl5pPr>
            <a:lvl6pPr>
              <a:defRPr sz="2135"/>
            </a:lvl6pPr>
            <a:lvl7pPr>
              <a:defRPr sz="2135"/>
            </a:lvl7pPr>
            <a:lvl8pPr>
              <a:defRPr sz="2135"/>
            </a:lvl8pPr>
            <a:lvl9pPr>
              <a:defRPr sz="2135"/>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800"/>
            </a:lvl4pPr>
            <a:lvl5pPr>
              <a:defRPr sz="1800"/>
            </a:lvl5pPr>
            <a:lvl6pPr>
              <a:defRPr sz="2135"/>
            </a:lvl6pPr>
            <a:lvl7pPr>
              <a:defRPr sz="2135"/>
            </a:lvl7pPr>
            <a:lvl8pPr>
              <a:defRPr sz="2135"/>
            </a:lvl8pPr>
            <a:lvl9pPr>
              <a:defRPr sz="2135"/>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B843AC9E-02DC-46C3-88A1-3BC9C9908669}"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F82E005-F056-4E04-B2D7-D6C37A10C264}"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8" name="Rectangle 5"/>
          <p:cNvSpPr>
            <a:spLocks noChangeArrowheads="1"/>
          </p:cNvSpPr>
          <p:nvPr/>
        </p:nvSpPr>
        <p:spPr bwMode="auto">
          <a:xfrm>
            <a:off x="3697288" y="4248150"/>
            <a:ext cx="2181225" cy="455613"/>
          </a:xfrm>
          <a:prstGeom prst="rect">
            <a:avLst/>
          </a:prstGeom>
          <a:solidFill>
            <a:srgbClr val="EF6A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endParaRPr lang="zh-CN" altLang="en-US" smtClean="0">
              <a:ea typeface="时尚中黑简体" pitchFamily="2" charset="-122"/>
              <a:sym typeface="时尚中黑简体" pitchFamily="2" charset="-122"/>
            </a:endParaRPr>
          </a:p>
        </p:txBody>
      </p:sp>
      <p:sp>
        <p:nvSpPr>
          <p:cNvPr id="9" name="Freeform 24"/>
          <p:cNvSpPr>
            <a:spLocks noEditPoints="1"/>
          </p:cNvSpPr>
          <p:nvPr/>
        </p:nvSpPr>
        <p:spPr bwMode="auto">
          <a:xfrm>
            <a:off x="6191250" y="4240213"/>
            <a:ext cx="2197100" cy="471487"/>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标题 1"/>
          <p:cNvSpPr>
            <a:spLocks noGrp="1"/>
          </p:cNvSpPr>
          <p:nvPr>
            <p:ph type="title" hasCustomPrompt="1"/>
          </p:nvPr>
        </p:nvSpPr>
        <p:spPr>
          <a:xfrm>
            <a:off x="3305175" y="1916832"/>
            <a:ext cx="5581651" cy="792088"/>
          </a:xfrm>
        </p:spPr>
        <p:txBody>
          <a:bodyPr/>
          <a:lstStyle>
            <a:lvl1pPr algn="ctr">
              <a:defRPr sz="4800"/>
            </a:lvl1pPr>
          </a:lstStyle>
          <a:p>
            <a:r>
              <a:rPr lang="zh-CN" altLang="en-US" dirty="0" smtClean="0"/>
              <a:t>编辑标题</a:t>
            </a:r>
            <a:endParaRPr lang="zh-CN" altLang="en-US" dirty="0"/>
          </a:p>
        </p:txBody>
      </p:sp>
      <p:sp>
        <p:nvSpPr>
          <p:cNvPr id="10" name="内容占位符 9"/>
          <p:cNvSpPr>
            <a:spLocks noGrp="1"/>
          </p:cNvSpPr>
          <p:nvPr>
            <p:ph sz="quarter" idx="13"/>
          </p:nvPr>
        </p:nvSpPr>
        <p:spPr>
          <a:xfrm>
            <a:off x="2513732" y="2852936"/>
            <a:ext cx="7164537" cy="1386748"/>
          </a:xfrm>
        </p:spPr>
        <p:txBody>
          <a:bodyPr/>
          <a:lstStyle>
            <a:lvl1pPr marL="0" indent="0" algn="ctr">
              <a:buNone/>
              <a:defRPr sz="18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单击此处编辑母版文本样式</a:t>
            </a:r>
            <a:endParaRPr lang="zh-CN" altLang="en-US" dirty="0" smtClean="0"/>
          </a:p>
        </p:txBody>
      </p:sp>
      <p:sp>
        <p:nvSpPr>
          <p:cNvPr id="11" name="内容占位符 9"/>
          <p:cNvSpPr>
            <a:spLocks noGrp="1"/>
          </p:cNvSpPr>
          <p:nvPr>
            <p:ph sz="quarter" idx="14" hasCustomPrompt="1"/>
          </p:nvPr>
        </p:nvSpPr>
        <p:spPr>
          <a:xfrm>
            <a:off x="6528048" y="-22022"/>
            <a:ext cx="5591944" cy="714074"/>
          </a:xfrm>
        </p:spPr>
        <p:txBody>
          <a:bodyPr anchor="b"/>
          <a:lstStyle>
            <a:lvl1pPr marL="0" indent="0" algn="ctr">
              <a:buNone/>
              <a:defRPr sz="36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2" name="内容占位符 9"/>
          <p:cNvSpPr>
            <a:spLocks noGrp="1"/>
          </p:cNvSpPr>
          <p:nvPr>
            <p:ph sz="quarter" idx="15"/>
          </p:nvPr>
        </p:nvSpPr>
        <p:spPr>
          <a:xfrm>
            <a:off x="6528048" y="713218"/>
            <a:ext cx="5591944" cy="1182448"/>
          </a:xfrm>
        </p:spPr>
        <p:txBody>
          <a:bodyPr/>
          <a:lstStyle>
            <a:lvl1pPr marL="0" indent="0" algn="ctr">
              <a:buNone/>
              <a:defRPr sz="18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单击此处编辑母版文本样式</a:t>
            </a:r>
            <a:endParaRPr lang="zh-CN" altLang="en-US" dirty="0" smtClean="0"/>
          </a:p>
        </p:txBody>
      </p:sp>
      <p:sp>
        <p:nvSpPr>
          <p:cNvPr id="13" name="内容占位符 9"/>
          <p:cNvSpPr>
            <a:spLocks noGrp="1"/>
          </p:cNvSpPr>
          <p:nvPr>
            <p:ph sz="quarter" idx="16" hasCustomPrompt="1"/>
          </p:nvPr>
        </p:nvSpPr>
        <p:spPr>
          <a:xfrm>
            <a:off x="3619460" y="4261043"/>
            <a:ext cx="2336881" cy="442192"/>
          </a:xfrm>
        </p:spPr>
        <p:txBody>
          <a:bodyPr/>
          <a:lstStyle>
            <a:lvl1pPr marL="0" indent="0" algn="ctr">
              <a:buNone/>
              <a:defRPr sz="20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4" name="内容占位符 9"/>
          <p:cNvSpPr>
            <a:spLocks noGrp="1"/>
          </p:cNvSpPr>
          <p:nvPr>
            <p:ph sz="quarter" idx="17" hasCustomPrompt="1"/>
          </p:nvPr>
        </p:nvSpPr>
        <p:spPr>
          <a:xfrm>
            <a:off x="6121360" y="4261043"/>
            <a:ext cx="2336881" cy="442192"/>
          </a:xfrm>
        </p:spPr>
        <p:txBody>
          <a:bodyPr/>
          <a:lstStyle>
            <a:lvl1pPr marL="0" indent="0" algn="ctr">
              <a:buNone/>
              <a:defRPr sz="20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6" name="日期占位符 3"/>
          <p:cNvSpPr>
            <a:spLocks noGrp="1"/>
          </p:cNvSpPr>
          <p:nvPr>
            <p:ph type="dt" sz="half" idx="18"/>
          </p:nvPr>
        </p:nvSpPr>
        <p:spPr/>
        <p:txBody>
          <a:bodyPr/>
          <a:lstStyle>
            <a:lvl1pPr>
              <a:defRPr/>
            </a:lvl1pPr>
          </a:lstStyle>
          <a:p>
            <a:pPr>
              <a:defRPr/>
            </a:pPr>
            <a:fld id="{67794E7A-C5DF-4B23-9458-5B6A6CE2DFB9}" type="datetimeFigureOut">
              <a:rPr lang="zh-CN" altLang="en-US"/>
            </a:fld>
            <a:endParaRPr lang="zh-CN" altLang="en-US"/>
          </a:p>
        </p:txBody>
      </p:sp>
      <p:sp>
        <p:nvSpPr>
          <p:cNvPr id="17" name="页脚占位符 4"/>
          <p:cNvSpPr>
            <a:spLocks noGrp="1"/>
          </p:cNvSpPr>
          <p:nvPr>
            <p:ph type="ftr" sz="quarter" idx="19"/>
          </p:nvPr>
        </p:nvSpPr>
        <p:spPr/>
        <p:txBody>
          <a:bodyPr/>
          <a:lstStyle>
            <a:lvl1pPr>
              <a:defRPr/>
            </a:lvl1pPr>
          </a:lstStyle>
          <a:p>
            <a:pPr>
              <a:defRPr/>
            </a:pPr>
            <a:endParaRPr lang="zh-CN" altLang="en-US"/>
          </a:p>
        </p:txBody>
      </p:sp>
      <p:sp>
        <p:nvSpPr>
          <p:cNvPr id="18" name="灯片编号占位符 5"/>
          <p:cNvSpPr>
            <a:spLocks noGrp="1"/>
          </p:cNvSpPr>
          <p:nvPr>
            <p:ph type="sldNum" sz="quarter" idx="20"/>
          </p:nvPr>
        </p:nvSpPr>
        <p:spPr/>
        <p:txBody>
          <a:bodyPr/>
          <a:lstStyle>
            <a:lvl1pPr>
              <a:defRPr/>
            </a:lvl1pPr>
          </a:lstStyle>
          <a:p>
            <a:pPr>
              <a:defRPr/>
            </a:pPr>
            <a:fld id="{3CCD2E59-0291-499B-8549-280B5423526F}"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BA77108-85AB-40C4-AE8C-B928AC191A50}"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7BE3DDD-4042-465E-8375-B61E540BBB8C}"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702435"/>
            <a:ext cx="10515600" cy="447484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D8D72DC-B896-44E2-9BAB-3731CCA1ABC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9D0CAE3-BABE-4ABC-B8F6-97710C2FF693}"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09600" y="1700808"/>
            <a:ext cx="10972800" cy="4536480"/>
          </a:xfrm>
        </p:spPr>
        <p:txBody>
          <a:bodyPr/>
          <a:lstStyle>
            <a:lvl1pPr marL="0" indent="0">
              <a:buNone/>
              <a:defRPr/>
            </a:lvl1pPr>
            <a:lvl2pPr marL="608330" indent="0">
              <a:buNone/>
              <a:defRPr/>
            </a:lvl2pPr>
            <a:lvl3pPr marL="1217930" indent="0">
              <a:buNone/>
              <a:defRPr/>
            </a:lvl3pPr>
            <a:lvl4pPr marL="1827530" indent="0">
              <a:buNone/>
              <a:defRPr/>
            </a:lvl4pPr>
            <a:lvl5pPr marL="2437130" indent="0">
              <a:buNone/>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3"/>
          <p:cNvSpPr>
            <a:spLocks noGrp="1"/>
          </p:cNvSpPr>
          <p:nvPr>
            <p:ph type="dt" sz="half" idx="14"/>
          </p:nvPr>
        </p:nvSpPr>
        <p:spPr/>
        <p:txBody>
          <a:bodyPr/>
          <a:lstStyle>
            <a:lvl1pPr>
              <a:defRPr/>
            </a:lvl1pPr>
          </a:lstStyle>
          <a:p>
            <a:pPr>
              <a:defRPr/>
            </a:pPr>
            <a:fld id="{F29E3A42-E522-43CC-8D41-0C35F11C057B}" type="datetimeFigureOut">
              <a:rPr lang="zh-CN" altLang="en-US"/>
            </a:fld>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C5BBF527-C390-4353-BB30-ECD02D7C5E61}"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9100"/>
            <a:ext cx="10515600" cy="2781300"/>
          </a:xfrm>
        </p:spPr>
        <p:txBody>
          <a:bodyPr anchor="t" anchorCtr="0"/>
          <a:lstStyle>
            <a:lvl1pPr>
              <a:defRPr sz="48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800100"/>
          </a:xfrm>
        </p:spPr>
        <p:txBody>
          <a:bodyPr anchor="ctr" anchorCtr="0"/>
          <a:lstStyle>
            <a:lvl1pPr algn="ct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8200" y="2368550"/>
            <a:ext cx="5222240"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655" y="2368550"/>
            <a:ext cx="5097145"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7350125" y="457200"/>
            <a:ext cx="4392295" cy="1055370"/>
          </a:xfrm>
        </p:spPr>
        <p:txBody>
          <a:bodyPr anchor="b"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409575" y="457200"/>
            <a:ext cx="4279900" cy="1055370"/>
          </a:xfrm>
        </p:spPr>
        <p:txBody>
          <a:bodyPr anchor="t"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3" name="竖排标题 1"/>
          <p:cNvSpPr>
            <a:spLocks noGrp="1"/>
          </p:cNvSpPr>
          <p:nvPr>
            <p:ph type="title" orient="vert"/>
          </p:nvPr>
        </p:nvSpPr>
        <p:spPr>
          <a:xfrm>
            <a:off x="8724900" y="365125"/>
            <a:ext cx="2628900" cy="5811838"/>
          </a:xfrm>
        </p:spPr>
        <p:txBody>
          <a:bodyPr vert="eaVert"/>
          <a:p>
            <a:r>
              <a:rPr lang="zh-CN" altLang="en-US" smtClean="0"/>
              <a:t>单击此处编辑母版标题样式</a:t>
            </a:r>
            <a:endParaRPr lang="zh-CN" altLang="en-US"/>
          </a:p>
        </p:txBody>
      </p:sp>
      <p:sp>
        <p:nvSpPr>
          <p:cNvPr id="7" name="竖排文字占位符 2"/>
          <p:cNvSpPr>
            <a:spLocks noGrp="1"/>
          </p:cNvSpPr>
          <p:nvPr>
            <p:ph type="body" orient="vert" idx="1"/>
          </p:nvPr>
        </p:nvSpPr>
        <p:spPr>
          <a:xfrm>
            <a:off x="838200" y="365125"/>
            <a:ext cx="7734300" cy="5811838"/>
          </a:xfrm>
        </p:spPr>
        <p:txBody>
          <a:bodyPr vert="eaVert"/>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3.jpeg"/><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charset="-122"/>
                <a:ea typeface="微软雅黑 Light" panose="020B0502040204020203"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charset="-122"/>
                <a:ea typeface="微软雅黑 Light" panose="020B0502040204020203"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charset="-122"/>
                <a:ea typeface="微软雅黑 Light" panose="020B0502040204020203" charset="-122"/>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微软雅黑" panose="020B0503020204020204" charset="-122"/>
          <a:ea typeface="微软雅黑"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custDataLst>
              <p:tags r:id="rId12"/>
            </p:custDataLst>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smtClean="0"/>
              <a:t>单击此处编辑母版标题样式</a:t>
            </a:r>
            <a:endParaRPr lang="zh-CN" altLang="en-US" dirty="0" smtClean="0"/>
          </a:p>
        </p:txBody>
      </p:sp>
      <p:sp>
        <p:nvSpPr>
          <p:cNvPr id="1027" name="文本占位符 2"/>
          <p:cNvSpPr>
            <a:spLocks noGrp="1"/>
          </p:cNvSpPr>
          <p:nvPr>
            <p:ph type="body" idx="1"/>
            <p:custDataLst>
              <p:tags r:id="rId13"/>
            </p:custDataLst>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609600" y="6356350"/>
            <a:ext cx="2844800" cy="366713"/>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C3B002B3-378F-4B33-84B8-2438EEEBF8FE}" type="datetimeFigureOut">
              <a:rPr lang="zh-CN" altLang="en-US"/>
            </a:fld>
            <a:endParaRPr lang="zh-CN" altLang="en-US"/>
          </a:p>
        </p:txBody>
      </p:sp>
      <p:sp>
        <p:nvSpPr>
          <p:cNvPr id="5" name="页脚占位符 4"/>
          <p:cNvSpPr>
            <a:spLocks noGrp="1"/>
          </p:cNvSpPr>
          <p:nvPr>
            <p:ph type="ftr" sz="quarter" idx="3"/>
          </p:nvPr>
        </p:nvSpPr>
        <p:spPr>
          <a:xfrm>
            <a:off x="4165600" y="6356350"/>
            <a:ext cx="3860800" cy="366713"/>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0"/>
            <a:ext cx="2844800" cy="366713"/>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6D34FEA6-D0FE-40E0-AC39-F76B42FD4EDC}"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rtl="0" eaLnBrk="0" fontAlgn="base" hangingPunct="0">
        <a:spcBef>
          <a:spcPct val="0"/>
        </a:spcBef>
        <a:spcAft>
          <a:spcPct val="0"/>
        </a:spcAft>
        <a:defRPr sz="36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p:titleStyle>
    <p:body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4.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8.xml"/><Relationship Id="rId3" Type="http://schemas.openxmlformats.org/officeDocument/2006/relationships/tags" Target="../tags/tag13.xml"/><Relationship Id="rId2" Type="http://schemas.openxmlformats.org/officeDocument/2006/relationships/image" Target="../media/image2.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6.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1" Type="http://schemas.openxmlformats.org/officeDocument/2006/relationships/slideLayout" Target="../slideLayouts/slideLayout12.xml"/><Relationship Id="rId10" Type="http://schemas.openxmlformats.org/officeDocument/2006/relationships/tags" Target="../tags/tag1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470785" y="1561465"/>
            <a:ext cx="7245350" cy="1054735"/>
          </a:xfrm>
        </p:spPr>
        <p:txBody>
          <a:bodyPr/>
          <a:p>
            <a:pPr algn="ctr">
              <a:lnSpc>
                <a:spcPct val="100000"/>
              </a:lnSpc>
            </a:pPr>
            <a:r>
              <a:rPr lang="en-US" altLang="zh-CN" sz="5400">
                <a:latin typeface="Arial" panose="020B0604020202020204" pitchFamily="34" charset="0"/>
                <a:sym typeface="+mn-ea"/>
              </a:rPr>
              <a:t>Vue2--</a:t>
            </a:r>
            <a:r>
              <a:rPr lang="zh-CN" altLang="en-US" sz="5400">
                <a:latin typeface="Arial" panose="020B0604020202020204" pitchFamily="34" charset="0"/>
                <a:sym typeface="+mn-ea"/>
              </a:rPr>
              <a:t>基础精讲</a:t>
            </a:r>
            <a:br>
              <a:rPr lang="zh-CN" altLang="en-US" sz="5400">
                <a:solidFill>
                  <a:schemeClr val="bg1"/>
                </a:solidFill>
                <a:latin typeface="Arial" panose="020B0604020202020204" pitchFamily="34" charset="0"/>
              </a:rPr>
            </a:br>
            <a:endParaRPr lang="zh-CN" altLang="en-US" sz="5400">
              <a:solidFill>
                <a:schemeClr val="bg1"/>
              </a:solidFill>
              <a:latin typeface="Arial" panose="020B0604020202020204" pitchFamily="34" charset="0"/>
            </a:endParaRPr>
          </a:p>
        </p:txBody>
      </p:sp>
      <p:pic>
        <p:nvPicPr>
          <p:cNvPr id="4" name="图片 3" descr="logo"/>
          <p:cNvPicPr>
            <a:picLocks noChangeAspect="1"/>
          </p:cNvPicPr>
          <p:nvPr/>
        </p:nvPicPr>
        <p:blipFill>
          <a:blip r:embed="rId1"/>
          <a:stretch>
            <a:fillRect/>
          </a:stretch>
        </p:blipFill>
        <p:spPr>
          <a:xfrm>
            <a:off x="4789170" y="3253105"/>
            <a:ext cx="2613025" cy="2613025"/>
          </a:xfrm>
          <a:prstGeom prst="rect">
            <a:avLst/>
          </a:prstGeom>
        </p:spPr>
      </p:pic>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half" idx="4294967295"/>
          </p:nvPr>
        </p:nvSpPr>
        <p:spPr>
          <a:xfrm>
            <a:off x="1320447" y="3010160"/>
            <a:ext cx="4165600" cy="3273092"/>
          </a:xfrm>
        </p:spPr>
        <p:txBody>
          <a:bodyPr>
            <a:normAutofit lnSpcReduction="10000"/>
          </a:bodyPr>
          <a:lstStyle/>
          <a:p>
            <a:pPr marL="0" indent="0">
              <a:buNone/>
            </a:pPr>
            <a:r>
              <a:rPr lang="zh-CN" altLang="en-US" sz="1800" dirty="0"/>
              <a:t>英文名：</a:t>
            </a:r>
            <a:r>
              <a:rPr lang="en-US" altLang="zh-CN" sz="1800" dirty="0"/>
              <a:t>Evan yout</a:t>
            </a:r>
            <a:endParaRPr lang="en-US" altLang="zh-CN" sz="1800" dirty="0"/>
          </a:p>
          <a:p>
            <a:pPr marL="0" indent="0">
              <a:buNone/>
            </a:pPr>
            <a:r>
              <a:rPr lang="zh-CN" altLang="zh-CN" sz="1800" dirty="0"/>
              <a:t>毕业于：上海复旦附中</a:t>
            </a:r>
            <a:endParaRPr lang="zh-CN" altLang="zh-CN" sz="1800" dirty="0"/>
          </a:p>
          <a:p>
            <a:pPr marL="0" indent="0">
              <a:buNone/>
            </a:pPr>
            <a:r>
              <a:rPr lang="zh-CN" altLang="zh-CN" sz="1800" dirty="0"/>
              <a:t>任职于：</a:t>
            </a:r>
            <a:r>
              <a:rPr lang="en-US" altLang="zh-CN" sz="1800" dirty="0"/>
              <a:t>Google</a:t>
            </a:r>
            <a:endParaRPr lang="en-US" altLang="zh-CN" sz="1800" dirty="0"/>
          </a:p>
          <a:p>
            <a:pPr marL="0" indent="0">
              <a:buNone/>
            </a:pPr>
            <a:endParaRPr lang="en-US" altLang="zh-CN" sz="1800" dirty="0"/>
          </a:p>
          <a:p>
            <a:pPr marL="0" indent="0">
              <a:buNone/>
            </a:pPr>
            <a:r>
              <a:rPr lang="zh-CN" altLang="en-US" sz="1800" dirty="0"/>
              <a:t>生卒年月不详。</a:t>
            </a:r>
            <a:endParaRPr lang="zh-CN" altLang="en-US" sz="1800" dirty="0"/>
          </a:p>
          <a:p>
            <a:pPr marL="0" indent="0">
              <a:buNone/>
            </a:pPr>
            <a:endParaRPr lang="en-US" altLang="zh-CN" sz="1800" dirty="0"/>
          </a:p>
          <a:p>
            <a:pPr marL="0" indent="0">
              <a:buNone/>
            </a:pPr>
            <a:r>
              <a:rPr lang="en-US" altLang="zh-CN" sz="1800"/>
              <a:t>毕业于上海复旦附中，在美国完成大学学业，2014年2月，开源了一个前端开发库Vue.js</a:t>
            </a:r>
            <a:r>
              <a:rPr lang="zh-CN" altLang="zh-CN" sz="1800"/>
              <a:t>，</a:t>
            </a:r>
            <a:r>
              <a:rPr lang="en-US" altLang="zh-CN" sz="1800"/>
              <a:t>2</a:t>
            </a:r>
            <a:r>
              <a:rPr lang="zh-CN" altLang="zh-CN" sz="1800"/>
              <a:t>016年9月3日，在南京的JSConf上，Vue作者尤雨溪正式宣布加盟阿里巴巴Weex团队。</a:t>
            </a:r>
            <a:endParaRPr lang="zh-CN" altLang="zh-CN" sz="1800"/>
          </a:p>
        </p:txBody>
      </p:sp>
      <p:sp>
        <p:nvSpPr>
          <p:cNvPr id="2" name="标题 1"/>
          <p:cNvSpPr>
            <a:spLocks noGrp="1"/>
          </p:cNvSpPr>
          <p:nvPr>
            <p:ph type="title" idx="4294967295"/>
          </p:nvPr>
        </p:nvSpPr>
        <p:spPr>
          <a:xfrm>
            <a:off x="1320447" y="1484784"/>
            <a:ext cx="4165600" cy="1221494"/>
          </a:xfrm>
        </p:spPr>
        <p:txBody>
          <a:bodyPr/>
          <a:lstStyle/>
          <a:p>
            <a:r>
              <a:rPr lang="zh-CN" altLang="en-US" dirty="0"/>
              <a:t>尤雨溪</a:t>
            </a:r>
            <a:endParaRPr lang="zh-CN" altLang="en-US" dirty="0"/>
          </a:p>
        </p:txBody>
      </p:sp>
      <p:grpSp>
        <p:nvGrpSpPr>
          <p:cNvPr id="10" name="组合 9"/>
          <p:cNvGrpSpPr/>
          <p:nvPr/>
        </p:nvGrpSpPr>
        <p:grpSpPr>
          <a:xfrm>
            <a:off x="5651376" y="42863"/>
            <a:ext cx="6540624" cy="957580"/>
            <a:chOff x="5651376" y="42863"/>
            <a:chExt cx="6540624" cy="957580"/>
          </a:xfrm>
        </p:grpSpPr>
        <p:sp>
          <p:nvSpPr>
            <p:cNvPr id="11" name="矩形 75"/>
            <p:cNvSpPr>
              <a:spLocks noChangeArrowheads="1"/>
            </p:cNvSpPr>
            <p:nvPr/>
          </p:nvSpPr>
          <p:spPr bwMode="auto">
            <a:xfrm>
              <a:off x="5651376" y="693738"/>
              <a:ext cx="6265987"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zh-CN" altLang="en-US" sz="1400" dirty="0">
                  <a:solidFill>
                    <a:schemeClr val="bg1"/>
                  </a:solidFill>
                  <a:sym typeface="时尚中黑简体" pitchFamily="2" charset="-122"/>
                </a:rPr>
                <a:t>智慧与美貌于一体的大神级人物，获得Design&amp;Technology硕士学位</a:t>
              </a:r>
              <a:endParaRPr lang="zh-CN" altLang="en-US" sz="1400" dirty="0">
                <a:solidFill>
                  <a:schemeClr val="bg1"/>
                </a:solidFill>
                <a:sym typeface="时尚中黑简体" pitchFamily="2" charset="-122"/>
              </a:endParaRPr>
            </a:p>
          </p:txBody>
        </p:sp>
        <p:sp>
          <p:nvSpPr>
            <p:cNvPr id="12" name="矩形 11"/>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zh-CN" altLang="en-US" sz="3735" dirty="0">
                  <a:solidFill>
                    <a:schemeClr val="bg1"/>
                  </a:solidFill>
                  <a:sym typeface="时尚中黑简体" pitchFamily="2" charset="-122"/>
                </a:rPr>
                <a:t>作者简介</a:t>
              </a:r>
              <a:endParaRPr lang="zh-CN" altLang="en-US" sz="3735" dirty="0">
                <a:solidFill>
                  <a:schemeClr val="bg1"/>
                </a:solidFill>
                <a:sym typeface="时尚中黑简体" pitchFamily="2" charset="-122"/>
              </a:endParaRPr>
            </a:p>
          </p:txBody>
        </p:sp>
      </p:grpSp>
      <p:pic>
        <p:nvPicPr>
          <p:cNvPr id="3" name="图片 2"/>
          <p:cNvPicPr>
            <a:picLocks noChangeAspect="1"/>
          </p:cNvPicPr>
          <p:nvPr/>
        </p:nvPicPr>
        <p:blipFill>
          <a:blip r:embed="rId1"/>
          <a:stretch>
            <a:fillRect/>
          </a:stretch>
        </p:blipFill>
        <p:spPr>
          <a:xfrm>
            <a:off x="6555105" y="1786255"/>
            <a:ext cx="4380865" cy="4380865"/>
          </a:xfrm>
          <a:prstGeom prst="rect">
            <a:avLst/>
          </a:prstGeom>
        </p:spPr>
      </p:pic>
      <p:pic>
        <p:nvPicPr>
          <p:cNvPr id="4" name="图片 3" descr="logo"/>
          <p:cNvPicPr>
            <a:picLocks noChangeAspect="1"/>
          </p:cNvPicPr>
          <p:nvPr/>
        </p:nvPicPr>
        <p:blipFill>
          <a:blip r:embed="rId2"/>
          <a:stretch>
            <a:fillRect/>
          </a:stretch>
        </p:blipFill>
        <p:spPr>
          <a:xfrm>
            <a:off x="203835" y="207645"/>
            <a:ext cx="952500" cy="952500"/>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p>
            <a:r>
              <a:rPr lang="zh-CN" altLang="en-US">
                <a:sym typeface="+mn-ea"/>
              </a:rPr>
              <a:t>目录</a:t>
            </a:r>
            <a:endParaRPr lang="zh-CN" altLang="en-US"/>
          </a:p>
        </p:txBody>
      </p:sp>
      <p:sp>
        <p:nvSpPr>
          <p:cNvPr id="8195" name="文本框 2"/>
          <p:cNvSpPr txBox="1">
            <a:spLocks noChangeArrowheads="1"/>
          </p:cNvSpPr>
          <p:nvPr/>
        </p:nvSpPr>
        <p:spPr bwMode="auto">
          <a:xfrm>
            <a:off x="937260" y="244221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1</a:t>
            </a:r>
            <a:r>
              <a:rPr lang="zh-CN" altLang="en-US" sz="2800">
                <a:solidFill>
                  <a:schemeClr val="bg1"/>
                </a:solidFill>
              </a:rPr>
              <a:t>、基础知识</a:t>
            </a:r>
            <a:endParaRPr lang="zh-CN" altLang="en-US" sz="2800">
              <a:solidFill>
                <a:schemeClr val="bg1"/>
              </a:solidFill>
            </a:endParaRPr>
          </a:p>
        </p:txBody>
      </p:sp>
      <p:sp>
        <p:nvSpPr>
          <p:cNvPr id="8196" name="文本框 3"/>
          <p:cNvSpPr txBox="1">
            <a:spLocks noChangeArrowheads="1"/>
          </p:cNvSpPr>
          <p:nvPr/>
        </p:nvSpPr>
        <p:spPr bwMode="auto">
          <a:xfrm>
            <a:off x="937260" y="3274695"/>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2</a:t>
            </a:r>
            <a:r>
              <a:rPr lang="zh-CN" altLang="zh-CN" sz="2800">
                <a:solidFill>
                  <a:schemeClr val="bg1"/>
                </a:solidFill>
              </a:rPr>
              <a:t>、</a:t>
            </a:r>
            <a:r>
              <a:rPr lang="zh-CN" altLang="en-US" sz="2800">
                <a:solidFill>
                  <a:schemeClr val="bg1"/>
                </a:solidFill>
              </a:rPr>
              <a:t>组件</a:t>
            </a:r>
            <a:r>
              <a:rPr lang="en-US" altLang="zh-CN" sz="2800">
                <a:solidFill>
                  <a:schemeClr val="bg1"/>
                </a:solidFill>
              </a:rPr>
              <a:t>(Components)</a:t>
            </a:r>
            <a:endParaRPr lang="en-US" altLang="zh-CN" sz="2800">
              <a:solidFill>
                <a:schemeClr val="bg1"/>
              </a:solidFill>
            </a:endParaRPr>
          </a:p>
        </p:txBody>
      </p:sp>
      <p:sp>
        <p:nvSpPr>
          <p:cNvPr id="8197" name="文本框 4"/>
          <p:cNvSpPr txBox="1">
            <a:spLocks noChangeArrowheads="1"/>
          </p:cNvSpPr>
          <p:nvPr/>
        </p:nvSpPr>
        <p:spPr bwMode="auto">
          <a:xfrm>
            <a:off x="8169910" y="2442210"/>
            <a:ext cx="27844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5</a:t>
            </a:r>
            <a:r>
              <a:rPr lang="zh-CN" altLang="en-US" sz="2800">
                <a:solidFill>
                  <a:schemeClr val="bg1"/>
                </a:solidFill>
              </a:rPr>
              <a:t>、状态管理</a:t>
            </a:r>
            <a:endParaRPr lang="zh-CN" altLang="en-US" sz="2800">
              <a:solidFill>
                <a:schemeClr val="bg1"/>
              </a:solidFill>
            </a:endParaRPr>
          </a:p>
        </p:txBody>
      </p:sp>
      <p:sp>
        <p:nvSpPr>
          <p:cNvPr id="8198" name="文本框 5"/>
          <p:cNvSpPr txBox="1">
            <a:spLocks noChangeArrowheads="1"/>
          </p:cNvSpPr>
          <p:nvPr/>
        </p:nvSpPr>
        <p:spPr bwMode="auto">
          <a:xfrm>
            <a:off x="937260" y="488569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4</a:t>
            </a:r>
            <a:r>
              <a:rPr lang="zh-CN" altLang="en-US" sz="2800">
                <a:solidFill>
                  <a:schemeClr val="bg1"/>
                </a:solidFill>
              </a:rPr>
              <a:t>、过滤</a:t>
            </a:r>
            <a:r>
              <a:rPr lang="en-US" altLang="zh-CN" sz="2800">
                <a:solidFill>
                  <a:schemeClr val="bg1"/>
                </a:solidFill>
              </a:rPr>
              <a:t>&amp;</a:t>
            </a:r>
            <a:r>
              <a:rPr lang="zh-CN" altLang="zh-CN" sz="2800">
                <a:solidFill>
                  <a:schemeClr val="bg1"/>
                </a:solidFill>
              </a:rPr>
              <a:t>动画</a:t>
            </a:r>
            <a:endParaRPr lang="zh-CN" altLang="zh-CN" sz="2800">
              <a:solidFill>
                <a:schemeClr val="bg1"/>
              </a:solidFill>
            </a:endParaRPr>
          </a:p>
        </p:txBody>
      </p:sp>
      <p:sp>
        <p:nvSpPr>
          <p:cNvPr id="2" name="文本框 4"/>
          <p:cNvSpPr txBox="1">
            <a:spLocks noChangeArrowheads="1"/>
          </p:cNvSpPr>
          <p:nvPr/>
        </p:nvSpPr>
        <p:spPr bwMode="auto">
          <a:xfrm>
            <a:off x="937260" y="403860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3</a:t>
            </a:r>
            <a:r>
              <a:rPr lang="zh-CN" altLang="en-US" sz="2800">
                <a:solidFill>
                  <a:schemeClr val="bg1"/>
                </a:solidFill>
              </a:rPr>
              <a:t>、过滤器</a:t>
            </a:r>
            <a:endParaRPr lang="zh-CN" altLang="en-US" sz="2800">
              <a:solidFill>
                <a:schemeClr val="bg1"/>
              </a:solidFill>
            </a:endParaRPr>
          </a:p>
        </p:txBody>
      </p:sp>
      <p:sp>
        <p:nvSpPr>
          <p:cNvPr id="3" name="文本框 4"/>
          <p:cNvSpPr txBox="1">
            <a:spLocks noChangeArrowheads="1"/>
          </p:cNvSpPr>
          <p:nvPr/>
        </p:nvSpPr>
        <p:spPr bwMode="auto">
          <a:xfrm>
            <a:off x="8169593" y="3274695"/>
            <a:ext cx="26581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6</a:t>
            </a:r>
            <a:r>
              <a:rPr lang="zh-CN" altLang="en-US" sz="2800">
                <a:solidFill>
                  <a:schemeClr val="bg1"/>
                </a:solidFill>
              </a:rPr>
              <a:t>、路由</a:t>
            </a:r>
            <a:r>
              <a:rPr lang="en-US" altLang="zh-CN" sz="2800">
                <a:solidFill>
                  <a:schemeClr val="bg1"/>
                </a:solidFill>
              </a:rPr>
              <a:t>(Router)</a:t>
            </a:r>
            <a:endParaRPr lang="en-US" altLang="zh-CN" sz="2800">
              <a:solidFill>
                <a:schemeClr val="bg1"/>
              </a:solidFill>
            </a:endParaRPr>
          </a:p>
        </p:txBody>
      </p:sp>
      <p:sp>
        <p:nvSpPr>
          <p:cNvPr id="4" name="文本框 4"/>
          <p:cNvSpPr txBox="1">
            <a:spLocks noChangeArrowheads="1"/>
          </p:cNvSpPr>
          <p:nvPr/>
        </p:nvSpPr>
        <p:spPr bwMode="auto">
          <a:xfrm>
            <a:off x="8169910" y="4038600"/>
            <a:ext cx="27851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7</a:t>
            </a:r>
            <a:r>
              <a:rPr lang="zh-CN" altLang="zh-CN" sz="2800">
                <a:solidFill>
                  <a:schemeClr val="bg1"/>
                </a:solidFill>
              </a:rPr>
              <a:t>、</a:t>
            </a:r>
            <a:r>
              <a:rPr lang="zh-CN" altLang="en-US" sz="2800">
                <a:solidFill>
                  <a:schemeClr val="bg1"/>
                </a:solidFill>
              </a:rPr>
              <a:t>单文件组件</a:t>
            </a:r>
            <a:endParaRPr lang="zh-CN" altLang="en-US" sz="2800">
              <a:solidFill>
                <a:schemeClr val="bg1"/>
              </a:solidFill>
            </a:endParaRPr>
          </a:p>
        </p:txBody>
      </p:sp>
      <p:sp>
        <p:nvSpPr>
          <p:cNvPr id="5" name="文本框 4"/>
          <p:cNvSpPr txBox="1">
            <a:spLocks noChangeArrowheads="1"/>
          </p:cNvSpPr>
          <p:nvPr/>
        </p:nvSpPr>
        <p:spPr bwMode="auto">
          <a:xfrm>
            <a:off x="8169910" y="4885690"/>
            <a:ext cx="315087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8</a:t>
            </a:r>
            <a:r>
              <a:rPr lang="zh-CN" altLang="zh-CN" sz="2800">
                <a:solidFill>
                  <a:schemeClr val="bg1"/>
                </a:solidFill>
              </a:rPr>
              <a:t>、</a:t>
            </a:r>
            <a:r>
              <a:rPr lang="zh-CN" altLang="en-US" sz="2800">
                <a:solidFill>
                  <a:schemeClr val="bg1"/>
                </a:solidFill>
              </a:rPr>
              <a:t>服务器端渲染</a:t>
            </a:r>
            <a:endParaRPr lang="zh-CN" altLang="en-US" sz="2800">
              <a:solidFill>
                <a:schemeClr val="bg1"/>
              </a:solidFill>
            </a:endParaRPr>
          </a:p>
        </p:txBody>
      </p:sp>
      <p:sp>
        <p:nvSpPr>
          <p:cNvPr id="8" name="椭圆 7"/>
          <p:cNvSpPr/>
          <p:nvPr/>
        </p:nvSpPr>
        <p:spPr>
          <a:xfrm>
            <a:off x="5670550" y="3429000"/>
            <a:ext cx="1196975" cy="11969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2" name="组合 21"/>
          <p:cNvGrpSpPr/>
          <p:nvPr/>
        </p:nvGrpSpPr>
        <p:grpSpPr>
          <a:xfrm rot="0">
            <a:off x="5260340" y="3153410"/>
            <a:ext cx="2062480" cy="1741170"/>
            <a:chOff x="8284" y="4966"/>
            <a:chExt cx="3248" cy="2742"/>
          </a:xfrm>
        </p:grpSpPr>
        <p:cxnSp>
          <p:nvCxnSpPr>
            <p:cNvPr id="9" name="直接连接符 8"/>
            <p:cNvCxnSpPr/>
            <p:nvPr/>
          </p:nvCxnSpPr>
          <p:spPr>
            <a:xfrm>
              <a:off x="8284" y="4966"/>
              <a:ext cx="1624" cy="1377"/>
            </a:xfrm>
            <a:prstGeom prst="line">
              <a:avLst/>
            </a:prstGeom>
            <a:ln w="120650">
              <a:solidFill>
                <a:schemeClr val="tx1">
                  <a:lumMod val="65000"/>
                  <a:lumOff val="3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9908" y="6332"/>
              <a:ext cx="1624" cy="1377"/>
            </a:xfrm>
            <a:prstGeom prst="line">
              <a:avLst/>
            </a:prstGeom>
            <a:ln w="120650">
              <a:noFill/>
              <a:headEnd type="stealth"/>
              <a:tailEnd type="none"/>
            </a:ln>
          </p:spPr>
          <p:style>
            <a:lnRef idx="1">
              <a:schemeClr val="accent1"/>
            </a:lnRef>
            <a:fillRef idx="0">
              <a:schemeClr val="accent1"/>
            </a:fillRef>
            <a:effectRef idx="0">
              <a:schemeClr val="accent1"/>
            </a:effectRef>
            <a:fontRef idx="minor">
              <a:schemeClr val="tx1"/>
            </a:fontRef>
          </p:style>
        </p:cxnSp>
      </p:grpSp>
      <p:sp>
        <p:nvSpPr>
          <p:cNvPr id="23" name="椭圆 22"/>
          <p:cNvSpPr/>
          <p:nvPr/>
        </p:nvSpPr>
        <p:spPr>
          <a:xfrm>
            <a:off x="6109970" y="3867785"/>
            <a:ext cx="318770" cy="318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1500000">
                                      <p:cBhvr>
                                        <p:cTn id="6" dur="1000" fill="hold"/>
                                        <p:tgtEl>
                                          <p:spTgt spid="2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nodeType="clickEffect">
                                  <p:stCondLst>
                                    <p:cond delay="0"/>
                                  </p:stCondLst>
                                  <p:childTnLst>
                                    <p:animRot by="-1500000">
                                      <p:cBhvr>
                                        <p:cTn id="10" dur="1000" fill="hold"/>
                                        <p:tgtEl>
                                          <p:spTgt spid="2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1500000">
                                      <p:cBhvr>
                                        <p:cTn id="14" dur="1000" fill="hold"/>
                                        <p:tgtEl>
                                          <p:spTgt spid="22"/>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8" presetClass="emph" presetSubtype="0" fill="hold" nodeType="clickEffect">
                                  <p:stCondLst>
                                    <p:cond delay="0"/>
                                  </p:stCondLst>
                                  <p:childTnLst>
                                    <p:animRot by="-6600000">
                                      <p:cBhvr>
                                        <p:cTn id="18" dur="1000" fill="hold"/>
                                        <p:tgtEl>
                                          <p:spTgt spid="22"/>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8" presetClass="emph" presetSubtype="0" fill="hold" nodeType="clickEffect">
                                  <p:stCondLst>
                                    <p:cond delay="0"/>
                                  </p:stCondLst>
                                  <p:childTnLst>
                                    <p:animRot by="-1500000">
                                      <p:cBhvr>
                                        <p:cTn id="22" dur="1000" fill="hold"/>
                                        <p:tgtEl>
                                          <p:spTgt spid="22"/>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8" presetClass="emph" presetSubtype="0" fill="hold" nodeType="clickEffect">
                                  <p:stCondLst>
                                    <p:cond delay="0"/>
                                  </p:stCondLst>
                                  <p:childTnLst>
                                    <p:animRot by="-1500000">
                                      <p:cBhvr>
                                        <p:cTn id="26" dur="1000" fill="hold"/>
                                        <p:tgtEl>
                                          <p:spTgt spid="22"/>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8" presetClass="emph" presetSubtype="0" fill="hold" nodeType="clickEffect">
                                  <p:stCondLst>
                                    <p:cond delay="0"/>
                                  </p:stCondLst>
                                  <p:childTnLst>
                                    <p:animRot by="-1500000">
                                      <p:cBhvr>
                                        <p:cTn id="30" dur="1000" fill="hold"/>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8195" grpId="1"/>
      <p:bldP spid="8195"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ctrTitle"/>
          </p:nvPr>
        </p:nvSpPr>
        <p:spPr/>
        <p:txBody>
          <a:bodyPr/>
          <a:p>
            <a:r>
              <a:rPr lang="zh-CN" altLang="en-US">
                <a:sym typeface="+mn-ea"/>
              </a:rPr>
              <a:t>基础知识</a:t>
            </a:r>
            <a:br>
              <a:rPr lang="zh-CN" altLang="en-US">
                <a:solidFill>
                  <a:schemeClr val="bg1"/>
                </a:solidFill>
              </a:rPr>
            </a:br>
            <a:endParaRPr lang="zh-CN" altLang="en-US"/>
          </a:p>
        </p:txBody>
      </p:sp>
      <p:sp>
        <p:nvSpPr>
          <p:cNvPr id="8195" name="文本框 2"/>
          <p:cNvSpPr txBox="1">
            <a:spLocks noChangeArrowheads="1"/>
          </p:cNvSpPr>
          <p:nvPr/>
        </p:nvSpPr>
        <p:spPr bwMode="auto">
          <a:xfrm>
            <a:off x="1078865" y="162528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a:solidFill>
                  <a:schemeClr val="bg1"/>
                </a:solidFill>
              </a:rPr>
              <a:t>模板语法</a:t>
            </a:r>
            <a:endParaRPr lang="zh-CN" altLang="en-US" sz="2800">
              <a:solidFill>
                <a:schemeClr val="bg1"/>
              </a:solidFill>
            </a:endParaRPr>
          </a:p>
        </p:txBody>
      </p:sp>
      <p:sp>
        <p:nvSpPr>
          <p:cNvPr id="8199" name="文本框 6"/>
          <p:cNvSpPr txBox="1">
            <a:spLocks noChangeArrowheads="1"/>
          </p:cNvSpPr>
          <p:nvPr/>
        </p:nvSpPr>
        <p:spPr bwMode="auto">
          <a:xfrm>
            <a:off x="1078865" y="225996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a:solidFill>
                  <a:schemeClr val="bg1"/>
                </a:solidFill>
              </a:rPr>
              <a:t>Template Syntax</a:t>
            </a:r>
            <a:r>
              <a:rPr lang="zh-CN" altLang="en-US" sz="2000">
                <a:solidFill>
                  <a:schemeClr val="bg1"/>
                </a:solidFill>
              </a:rPr>
              <a:t> </a:t>
            </a:r>
            <a:endParaRPr lang="zh-CN" altLang="en-US" sz="2000">
              <a:solidFill>
                <a:schemeClr val="bg1"/>
              </a:solidFill>
            </a:endParaRPr>
          </a:p>
        </p:txBody>
      </p:sp>
      <p:sp>
        <p:nvSpPr>
          <p:cNvPr id="2" name="文本框 2"/>
          <p:cNvSpPr txBox="1">
            <a:spLocks noChangeArrowheads="1"/>
          </p:cNvSpPr>
          <p:nvPr/>
        </p:nvSpPr>
        <p:spPr bwMode="auto">
          <a:xfrm>
            <a:off x="7244080" y="157702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类和样式绑定</a:t>
            </a:r>
            <a:endParaRPr lang="zh-CN" altLang="en-US" sz="2800">
              <a:solidFill>
                <a:schemeClr val="bg1"/>
              </a:solidFill>
            </a:endParaRPr>
          </a:p>
        </p:txBody>
      </p:sp>
      <p:sp>
        <p:nvSpPr>
          <p:cNvPr id="3" name="文本框 6"/>
          <p:cNvSpPr txBox="1">
            <a:spLocks noChangeArrowheads="1"/>
          </p:cNvSpPr>
          <p:nvPr/>
        </p:nvSpPr>
        <p:spPr bwMode="auto">
          <a:xfrm>
            <a:off x="7244080" y="221170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Class and Style Bindings</a:t>
            </a:r>
            <a:r>
              <a:rPr lang="zh-CN" altLang="en-US" sz="2000">
                <a:solidFill>
                  <a:schemeClr val="bg1"/>
                </a:solidFill>
              </a:rPr>
              <a:t> </a:t>
            </a:r>
            <a:endParaRPr lang="zh-CN" altLang="en-US" sz="2000">
              <a:solidFill>
                <a:schemeClr val="bg1"/>
              </a:solidFill>
            </a:endParaRPr>
          </a:p>
        </p:txBody>
      </p:sp>
      <p:sp>
        <p:nvSpPr>
          <p:cNvPr id="4" name="文本框 2"/>
          <p:cNvSpPr txBox="1">
            <a:spLocks noChangeArrowheads="1"/>
          </p:cNvSpPr>
          <p:nvPr/>
        </p:nvSpPr>
        <p:spPr bwMode="auto">
          <a:xfrm>
            <a:off x="1078865" y="329025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条件渲染</a:t>
            </a:r>
            <a:endParaRPr lang="zh-CN" altLang="en-US" sz="2800">
              <a:solidFill>
                <a:schemeClr val="bg1"/>
              </a:solidFill>
            </a:endParaRPr>
          </a:p>
        </p:txBody>
      </p:sp>
      <p:sp>
        <p:nvSpPr>
          <p:cNvPr id="5" name="文本框 6"/>
          <p:cNvSpPr txBox="1">
            <a:spLocks noChangeArrowheads="1"/>
          </p:cNvSpPr>
          <p:nvPr/>
        </p:nvSpPr>
        <p:spPr bwMode="auto">
          <a:xfrm>
            <a:off x="1078865" y="392493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Conditional Rendering</a:t>
            </a:r>
            <a:endParaRPr lang="en-US" altLang="zh-CN" sz="2000">
              <a:solidFill>
                <a:schemeClr val="bg1"/>
              </a:solidFill>
            </a:endParaRPr>
          </a:p>
        </p:txBody>
      </p:sp>
      <p:sp>
        <p:nvSpPr>
          <p:cNvPr id="6" name="文本框 2"/>
          <p:cNvSpPr txBox="1">
            <a:spLocks noChangeArrowheads="1"/>
          </p:cNvSpPr>
          <p:nvPr/>
        </p:nvSpPr>
        <p:spPr bwMode="auto">
          <a:xfrm>
            <a:off x="7244080" y="3247708"/>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列表渲染</a:t>
            </a:r>
            <a:endParaRPr lang="zh-CN" altLang="en-US" sz="2800">
              <a:solidFill>
                <a:schemeClr val="bg1"/>
              </a:solidFill>
            </a:endParaRPr>
          </a:p>
        </p:txBody>
      </p:sp>
      <p:sp>
        <p:nvSpPr>
          <p:cNvPr id="7" name="文本框 6"/>
          <p:cNvSpPr txBox="1">
            <a:spLocks noChangeArrowheads="1"/>
          </p:cNvSpPr>
          <p:nvPr/>
        </p:nvSpPr>
        <p:spPr bwMode="auto">
          <a:xfrm>
            <a:off x="7244080" y="3882390"/>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List Rendering</a:t>
            </a:r>
            <a:r>
              <a:rPr lang="zh-CN" altLang="en-US" sz="2000">
                <a:solidFill>
                  <a:schemeClr val="bg1"/>
                </a:solidFill>
              </a:rPr>
              <a:t> </a:t>
            </a:r>
            <a:endParaRPr lang="zh-CN" altLang="en-US" sz="2000">
              <a:solidFill>
                <a:schemeClr val="bg1"/>
              </a:solidFill>
            </a:endParaRPr>
          </a:p>
        </p:txBody>
      </p:sp>
      <p:sp>
        <p:nvSpPr>
          <p:cNvPr id="8" name="文本框 2"/>
          <p:cNvSpPr txBox="1">
            <a:spLocks noChangeArrowheads="1"/>
          </p:cNvSpPr>
          <p:nvPr/>
        </p:nvSpPr>
        <p:spPr bwMode="auto">
          <a:xfrm>
            <a:off x="1078865" y="504412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事件处理</a:t>
            </a:r>
            <a:endParaRPr lang="zh-CN" altLang="en-US" sz="2800">
              <a:solidFill>
                <a:schemeClr val="bg1"/>
              </a:solidFill>
            </a:endParaRPr>
          </a:p>
        </p:txBody>
      </p:sp>
      <p:sp>
        <p:nvSpPr>
          <p:cNvPr id="9" name="文本框 6"/>
          <p:cNvSpPr txBox="1">
            <a:spLocks noChangeArrowheads="1"/>
          </p:cNvSpPr>
          <p:nvPr/>
        </p:nvSpPr>
        <p:spPr bwMode="auto">
          <a:xfrm>
            <a:off x="1078865" y="567880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Event Handling</a:t>
            </a:r>
            <a:endParaRPr lang="en-US" altLang="zh-CN" sz="2000">
              <a:solidFill>
                <a:schemeClr val="bg1"/>
              </a:solidFill>
            </a:endParaRPr>
          </a:p>
        </p:txBody>
      </p:sp>
      <p:sp>
        <p:nvSpPr>
          <p:cNvPr id="10" name="文本框 2"/>
          <p:cNvSpPr txBox="1">
            <a:spLocks noChangeArrowheads="1"/>
          </p:cNvSpPr>
          <p:nvPr/>
        </p:nvSpPr>
        <p:spPr bwMode="auto">
          <a:xfrm>
            <a:off x="7244080" y="5001578"/>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表单输入绑定</a:t>
            </a:r>
            <a:endParaRPr lang="zh-CN" altLang="en-US" sz="2800">
              <a:solidFill>
                <a:schemeClr val="bg1"/>
              </a:solidFill>
            </a:endParaRPr>
          </a:p>
        </p:txBody>
      </p:sp>
      <p:sp>
        <p:nvSpPr>
          <p:cNvPr id="14" name="文本框 13"/>
          <p:cNvSpPr txBox="1">
            <a:spLocks noChangeArrowheads="1"/>
          </p:cNvSpPr>
          <p:nvPr/>
        </p:nvSpPr>
        <p:spPr bwMode="auto">
          <a:xfrm>
            <a:off x="7244080" y="5636260"/>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Form Input Bindngs</a:t>
            </a:r>
            <a:r>
              <a:rPr lang="zh-CN" altLang="en-US" sz="2000">
                <a:solidFill>
                  <a:schemeClr val="bg1"/>
                </a:solidFill>
              </a:rPr>
              <a:t> </a:t>
            </a:r>
            <a:endParaRPr lang="zh-CN" altLang="en-US" sz="2000">
              <a:solidFill>
                <a:schemeClr val="bg1"/>
              </a:solidFill>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ctrTitle"/>
          </p:nvPr>
        </p:nvSpPr>
        <p:spPr>
          <a:xfrm>
            <a:off x="3113601" y="490390"/>
            <a:ext cx="5973688" cy="707916"/>
          </a:xfrm>
        </p:spPr>
        <p:txBody>
          <a:bodyPr/>
          <a:p>
            <a:r>
              <a:rPr lang="zh-CN" altLang="en-US">
                <a:solidFill>
                  <a:schemeClr val="bg1"/>
                </a:solidFill>
              </a:rPr>
              <a:t>起步</a:t>
            </a:r>
            <a:br>
              <a:rPr lang="zh-CN" altLang="en-US">
                <a:solidFill>
                  <a:schemeClr val="bg1"/>
                </a:solidFill>
              </a:rPr>
            </a:br>
            <a:r>
              <a:rPr lang="en-US">
                <a:solidFill>
                  <a:schemeClr val="bg1"/>
                </a:solidFill>
              </a:rPr>
              <a:t>Hello Vue</a:t>
            </a:r>
            <a:endParaRPr lang="en-US">
              <a:solidFill>
                <a:schemeClr val="bg1"/>
              </a:solidFill>
            </a:endParaRPr>
          </a:p>
        </p:txBody>
      </p:sp>
      <p:pic>
        <p:nvPicPr>
          <p:cNvPr id="2" name="图片 1"/>
          <p:cNvPicPr>
            <a:picLocks noChangeAspect="1"/>
          </p:cNvPicPr>
          <p:nvPr/>
        </p:nvPicPr>
        <p:blipFill>
          <a:blip r:embed="rId1"/>
          <a:stretch>
            <a:fillRect/>
          </a:stretch>
        </p:blipFill>
        <p:spPr>
          <a:xfrm>
            <a:off x="2140585" y="1924050"/>
            <a:ext cx="7209790" cy="4333240"/>
          </a:xfrm>
          <a:prstGeom prst="rect">
            <a:avLst/>
          </a:prstGeom>
        </p:spPr>
      </p:pic>
      <p:sp>
        <p:nvSpPr>
          <p:cNvPr id="135" name=" 135"/>
          <p:cNvSpPr/>
          <p:nvPr/>
        </p:nvSpPr>
        <p:spPr>
          <a:xfrm>
            <a:off x="4392295" y="2087245"/>
            <a:ext cx="1533525" cy="51752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文本框 2"/>
          <p:cNvSpPr txBox="1"/>
          <p:nvPr/>
        </p:nvSpPr>
        <p:spPr>
          <a:xfrm>
            <a:off x="6019800" y="2162175"/>
            <a:ext cx="1097280" cy="368300"/>
          </a:xfrm>
          <a:prstGeom prst="rect">
            <a:avLst/>
          </a:prstGeom>
          <a:noFill/>
        </p:spPr>
        <p:txBody>
          <a:bodyPr wrap="none" rtlCol="0">
            <a:spAutoFit/>
          </a:bodyPr>
          <a:p>
            <a:r>
              <a:rPr lang="zh-CN" altLang="en-US">
                <a:solidFill>
                  <a:schemeClr val="bg1"/>
                </a:solidFill>
              </a:rPr>
              <a:t>模板部分</a:t>
            </a:r>
            <a:endParaRPr lang="zh-CN" altLang="en-US">
              <a:solidFill>
                <a:schemeClr val="bg1"/>
              </a:solidFill>
            </a:endParaRPr>
          </a:p>
        </p:txBody>
      </p:sp>
      <p:sp>
        <p:nvSpPr>
          <p:cNvPr id="160" name=" 160"/>
          <p:cNvSpPr/>
          <p:nvPr/>
        </p:nvSpPr>
        <p:spPr>
          <a:xfrm>
            <a:off x="6170295" y="2811780"/>
            <a:ext cx="865505" cy="38608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7035800" y="2604770"/>
            <a:ext cx="1338580" cy="368300"/>
          </a:xfrm>
          <a:prstGeom prst="rect">
            <a:avLst/>
          </a:prstGeom>
          <a:noFill/>
        </p:spPr>
        <p:txBody>
          <a:bodyPr wrap="none" rtlCol="0">
            <a:spAutoFit/>
          </a:bodyPr>
          <a:p>
            <a:r>
              <a:rPr lang="zh-CN" altLang="en-US">
                <a:solidFill>
                  <a:schemeClr val="bg1"/>
                </a:solidFill>
              </a:rPr>
              <a:t>引入</a:t>
            </a:r>
            <a:r>
              <a:rPr lang="en-US" altLang="zh-CN">
                <a:solidFill>
                  <a:schemeClr val="bg1"/>
                </a:solidFill>
              </a:rPr>
              <a:t>VUE</a:t>
            </a:r>
            <a:r>
              <a:rPr lang="zh-CN" altLang="en-US">
                <a:solidFill>
                  <a:schemeClr val="bg1"/>
                </a:solidFill>
              </a:rPr>
              <a:t>库</a:t>
            </a:r>
            <a:endParaRPr lang="zh-CN" altLang="en-US">
              <a:solidFill>
                <a:schemeClr val="bg1"/>
              </a:solidFill>
            </a:endParaRPr>
          </a:p>
        </p:txBody>
      </p:sp>
      <p:sp>
        <p:nvSpPr>
          <p:cNvPr id="6" name=" 135"/>
          <p:cNvSpPr/>
          <p:nvPr/>
        </p:nvSpPr>
        <p:spPr>
          <a:xfrm>
            <a:off x="5963285" y="4392295"/>
            <a:ext cx="1533525" cy="51752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文本框 6"/>
          <p:cNvSpPr txBox="1"/>
          <p:nvPr/>
        </p:nvSpPr>
        <p:spPr>
          <a:xfrm>
            <a:off x="7526020" y="4485005"/>
            <a:ext cx="1567180" cy="368300"/>
          </a:xfrm>
          <a:prstGeom prst="rect">
            <a:avLst/>
          </a:prstGeom>
          <a:noFill/>
        </p:spPr>
        <p:txBody>
          <a:bodyPr wrap="none" rtlCol="0">
            <a:spAutoFit/>
          </a:bodyPr>
          <a:p>
            <a:pPr algn="l"/>
            <a:r>
              <a:rPr lang="en-US" altLang="zh-CN">
                <a:solidFill>
                  <a:schemeClr val="bg1"/>
                </a:solidFill>
              </a:rPr>
              <a:t>VUE</a:t>
            </a:r>
            <a:r>
              <a:rPr lang="zh-CN" altLang="en-US">
                <a:solidFill>
                  <a:schemeClr val="bg1"/>
                </a:solidFill>
              </a:rPr>
              <a:t>对象</a:t>
            </a:r>
            <a:r>
              <a:rPr lang="zh-CN" altLang="en-US">
                <a:solidFill>
                  <a:schemeClr val="bg1"/>
                </a:solidFill>
                <a:sym typeface="+mn-ea"/>
              </a:rPr>
              <a:t>定义</a:t>
            </a:r>
            <a:endParaRPr lang="zh-CN" altLang="en-US">
              <a:solidFill>
                <a:schemeClr val="bg1"/>
              </a:solidFill>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4"/>
          <p:cNvSpPr>
            <a:spLocks noGrp="1"/>
          </p:cNvSpPr>
          <p:nvPr/>
        </p:nvSpPr>
        <p:spPr>
          <a:xfrm>
            <a:off x="1270" y="2568575"/>
            <a:ext cx="1219136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a:solidFill>
                  <a:schemeClr val="bg1"/>
                </a:solidFill>
              </a:rPr>
              <a:t>模板语法</a:t>
            </a:r>
            <a:br>
              <a:rPr lang="zh-CN" altLang="en-US">
                <a:solidFill>
                  <a:schemeClr val="bg1"/>
                </a:solidFill>
              </a:rPr>
            </a:br>
            <a:r>
              <a:rPr lang="en-US">
                <a:solidFill>
                  <a:schemeClr val="bg1"/>
                </a:solidFill>
              </a:rPr>
              <a:t>Template Syntax</a:t>
            </a:r>
            <a:endParaRPr lang="en-US">
              <a:solidFill>
                <a:schemeClr val="bg1"/>
              </a:solidFill>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4"/>
          <p:cNvSpPr>
            <a:spLocks noGrp="1"/>
          </p:cNvSpPr>
          <p:nvPr/>
        </p:nvSpPr>
        <p:spPr>
          <a:xfrm>
            <a:off x="4505325" y="348615"/>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800">
                <a:solidFill>
                  <a:schemeClr val="bg1"/>
                </a:solidFill>
              </a:rPr>
              <a:t>模板语法</a:t>
            </a:r>
            <a:br>
              <a:rPr lang="zh-CN" altLang="en-US" sz="2800">
                <a:solidFill>
                  <a:schemeClr val="bg1"/>
                </a:solidFill>
              </a:rPr>
            </a:br>
            <a:r>
              <a:rPr lang="en-US" sz="2800">
                <a:solidFill>
                  <a:schemeClr val="bg1"/>
                </a:solidFill>
              </a:rPr>
              <a:t>Template Syntax</a:t>
            </a:r>
            <a:endParaRPr lang="en-US" sz="2800">
              <a:solidFill>
                <a:schemeClr val="bg1"/>
              </a:solidFill>
            </a:endParaRPr>
          </a:p>
        </p:txBody>
      </p:sp>
      <p:grpSp>
        <p:nvGrpSpPr>
          <p:cNvPr id="4" name="组合 3"/>
          <p:cNvGrpSpPr/>
          <p:nvPr/>
        </p:nvGrpSpPr>
        <p:grpSpPr>
          <a:xfrm>
            <a:off x="302260" y="2912110"/>
            <a:ext cx="3228340" cy="1002665"/>
            <a:chOff x="1699" y="2710"/>
            <a:chExt cx="5084" cy="1579"/>
          </a:xfrm>
        </p:grpSpPr>
        <p:sp>
          <p:nvSpPr>
            <p:cNvPr id="8195"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400">
                  <a:solidFill>
                    <a:schemeClr val="bg1"/>
                  </a:solidFill>
                </a:rPr>
                <a:t>双花括号</a:t>
              </a:r>
              <a:endParaRPr lang="zh-CN" altLang="en-US" sz="2400">
                <a:solidFill>
                  <a:schemeClr val="bg1"/>
                </a:solidFill>
              </a:endParaRPr>
            </a:p>
          </p:txBody>
        </p:sp>
        <p:sp>
          <p:nvSpPr>
            <p:cNvPr id="8199"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 }}</a:t>
              </a:r>
              <a:r>
                <a:rPr lang="zh-CN" altLang="en-US">
                  <a:solidFill>
                    <a:schemeClr val="bg1"/>
                  </a:solidFill>
                </a:rPr>
                <a:t> </a:t>
              </a:r>
              <a:endParaRPr lang="zh-CN" altLang="en-US" sz="2000">
                <a:solidFill>
                  <a:schemeClr val="bg1"/>
                </a:solidFill>
              </a:endParaRPr>
            </a:p>
          </p:txBody>
        </p:sp>
      </p:grpSp>
      <p:grpSp>
        <p:nvGrpSpPr>
          <p:cNvPr id="12" name="组合 11"/>
          <p:cNvGrpSpPr/>
          <p:nvPr/>
        </p:nvGrpSpPr>
        <p:grpSpPr>
          <a:xfrm>
            <a:off x="8885555" y="2912110"/>
            <a:ext cx="3228340" cy="1033145"/>
            <a:chOff x="1699" y="2710"/>
            <a:chExt cx="5084" cy="1627"/>
          </a:xfrm>
        </p:grpSpPr>
        <p:sp>
          <p:nvSpPr>
            <p:cNvPr id="13"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400">
                  <a:solidFill>
                    <a:schemeClr val="bg1"/>
                  </a:solidFill>
                </a:rPr>
                <a:t>指令</a:t>
              </a:r>
              <a:endParaRPr lang="zh-CN" altLang="en-US" sz="2000">
                <a:solidFill>
                  <a:schemeClr val="bg1"/>
                </a:solidFill>
              </a:endParaRPr>
            </a:p>
          </p:txBody>
        </p:sp>
        <p:sp>
          <p:nvSpPr>
            <p:cNvPr id="14"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Directives</a:t>
              </a:r>
              <a:r>
                <a:rPr lang="zh-CN" altLang="en-US">
                  <a:solidFill>
                    <a:schemeClr val="bg1"/>
                  </a:solidFill>
                </a:rPr>
                <a:t> </a:t>
              </a:r>
              <a:endParaRPr lang="zh-CN" altLang="en-US">
                <a:solidFill>
                  <a:schemeClr val="bg1"/>
                </a:solidFill>
              </a:endParaRPr>
            </a:p>
          </p:txBody>
        </p:sp>
      </p:grpSp>
      <p:grpSp>
        <p:nvGrpSpPr>
          <p:cNvPr id="2" name="组合 1"/>
          <p:cNvGrpSpPr/>
          <p:nvPr/>
        </p:nvGrpSpPr>
        <p:grpSpPr>
          <a:xfrm>
            <a:off x="4505325" y="2912110"/>
            <a:ext cx="3228340" cy="1033145"/>
            <a:chOff x="1699" y="2710"/>
            <a:chExt cx="5084" cy="1627"/>
          </a:xfrm>
        </p:grpSpPr>
        <p:sp>
          <p:nvSpPr>
            <p:cNvPr id="3"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JavaScript</a:t>
              </a:r>
              <a:r>
                <a:rPr lang="zh-CN" altLang="zh-CN" sz="2400">
                  <a:solidFill>
                    <a:schemeClr val="bg1"/>
                  </a:solidFill>
                </a:rPr>
                <a:t>表达式</a:t>
              </a:r>
              <a:endParaRPr lang="zh-CN" altLang="zh-CN" sz="2400">
                <a:solidFill>
                  <a:schemeClr val="bg1"/>
                </a:solidFill>
              </a:endParaRPr>
            </a:p>
          </p:txBody>
        </p:sp>
        <p:sp>
          <p:nvSpPr>
            <p:cNvPr id="5"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JavaScript </a:t>
              </a:r>
              <a:r>
                <a:rPr lang="en-US" altLang="zh-CN" sz="2000">
                  <a:solidFill>
                    <a:schemeClr val="bg1"/>
                  </a:solidFill>
                </a:rPr>
                <a:t>Expressions</a:t>
              </a:r>
              <a:endParaRPr lang="en-US" altLang="zh-CN" sz="2000">
                <a:solidFill>
                  <a:schemeClr val="bg1"/>
                </a:solidFill>
              </a:endParaRPr>
            </a:p>
          </p:txBody>
        </p:sp>
      </p:gr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标题 14"/>
          <p:cNvSpPr>
            <a:spLocks noGrp="1"/>
          </p:cNvSpPr>
          <p:nvPr/>
        </p:nvSpPr>
        <p:spPr>
          <a:xfrm>
            <a:off x="4505325" y="348615"/>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800">
                <a:solidFill>
                  <a:schemeClr val="bg1"/>
                </a:solidFill>
              </a:rPr>
              <a:t>模板语法</a:t>
            </a:r>
            <a:br>
              <a:rPr lang="zh-CN" altLang="en-US" sz="2800">
                <a:solidFill>
                  <a:schemeClr val="bg1"/>
                </a:solidFill>
              </a:rPr>
            </a:br>
            <a:r>
              <a:rPr lang="en-US" sz="2800">
                <a:solidFill>
                  <a:schemeClr val="bg1"/>
                </a:solidFill>
              </a:rPr>
              <a:t>Template Syntax</a:t>
            </a:r>
            <a:endParaRPr lang="en-US" sz="2800">
              <a:solidFill>
                <a:schemeClr val="bg1"/>
              </a:solidFill>
            </a:endParaRPr>
          </a:p>
        </p:txBody>
      </p:sp>
      <p:grpSp>
        <p:nvGrpSpPr>
          <p:cNvPr id="4" name="组合 3"/>
          <p:cNvGrpSpPr/>
          <p:nvPr/>
        </p:nvGrpSpPr>
        <p:grpSpPr>
          <a:xfrm>
            <a:off x="1078865" y="1720850"/>
            <a:ext cx="3228340" cy="1002665"/>
            <a:chOff x="1699" y="2710"/>
            <a:chExt cx="5084" cy="1579"/>
          </a:xfrm>
        </p:grpSpPr>
        <p:sp>
          <p:nvSpPr>
            <p:cNvPr id="8195"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文本</a:t>
              </a:r>
              <a:endParaRPr lang="zh-CN" altLang="en-US" sz="2400">
                <a:solidFill>
                  <a:schemeClr val="bg1"/>
                </a:solidFill>
              </a:endParaRPr>
            </a:p>
          </p:txBody>
        </p:sp>
        <p:sp>
          <p:nvSpPr>
            <p:cNvPr id="8199"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Text</a:t>
              </a:r>
              <a:r>
                <a:rPr lang="zh-CN" altLang="en-US">
                  <a:solidFill>
                    <a:schemeClr val="bg1"/>
                  </a:solidFill>
                </a:rPr>
                <a:t> </a:t>
              </a:r>
              <a:endParaRPr lang="zh-CN" altLang="en-US" sz="2000">
                <a:solidFill>
                  <a:schemeClr val="bg1"/>
                </a:solidFill>
              </a:endParaRPr>
            </a:p>
          </p:txBody>
        </p:sp>
      </p:grpSp>
      <p:grpSp>
        <p:nvGrpSpPr>
          <p:cNvPr id="12" name="组合 11"/>
          <p:cNvGrpSpPr/>
          <p:nvPr/>
        </p:nvGrpSpPr>
        <p:grpSpPr>
          <a:xfrm>
            <a:off x="6498590" y="1739900"/>
            <a:ext cx="3228340" cy="1033145"/>
            <a:chOff x="1699" y="2710"/>
            <a:chExt cx="5084" cy="1627"/>
          </a:xfrm>
        </p:grpSpPr>
        <p:sp>
          <p:nvSpPr>
            <p:cNvPr id="13"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原始</a:t>
              </a:r>
              <a:r>
                <a:rPr lang="en-US" altLang="zh-CN" sz="2000">
                  <a:solidFill>
                    <a:schemeClr val="bg1"/>
                  </a:solidFill>
                </a:rPr>
                <a:t>HTML</a:t>
              </a:r>
              <a:endParaRPr lang="en-US" altLang="zh-CN" sz="2000">
                <a:solidFill>
                  <a:schemeClr val="bg1"/>
                </a:solidFill>
              </a:endParaRPr>
            </a:p>
          </p:txBody>
        </p:sp>
        <p:sp>
          <p:nvSpPr>
            <p:cNvPr id="14"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Raw </a:t>
              </a:r>
              <a:r>
                <a:rPr lang="en-US" altLang="zh-CN">
                  <a:solidFill>
                    <a:schemeClr val="bg1"/>
                  </a:solidFill>
                </a:rPr>
                <a:t>HTML</a:t>
              </a:r>
              <a:r>
                <a:rPr lang="zh-CN" altLang="en-US">
                  <a:solidFill>
                    <a:schemeClr val="bg1"/>
                  </a:solidFill>
                </a:rPr>
                <a:t> </a:t>
              </a:r>
              <a:endParaRPr lang="zh-CN" altLang="en-US">
                <a:solidFill>
                  <a:schemeClr val="bg1"/>
                </a:solidFill>
              </a:endParaRPr>
            </a:p>
          </p:txBody>
        </p:sp>
      </p:grpSp>
      <p:grpSp>
        <p:nvGrpSpPr>
          <p:cNvPr id="16" name="组合 15"/>
          <p:cNvGrpSpPr/>
          <p:nvPr/>
        </p:nvGrpSpPr>
        <p:grpSpPr>
          <a:xfrm>
            <a:off x="1069340" y="3987800"/>
            <a:ext cx="3228340" cy="1002665"/>
            <a:chOff x="1699" y="2710"/>
            <a:chExt cx="5084" cy="1579"/>
          </a:xfrm>
        </p:grpSpPr>
        <p:sp>
          <p:nvSpPr>
            <p:cNvPr id="17"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属性</a:t>
              </a:r>
              <a:endParaRPr lang="zh-CN" altLang="en-US" sz="2000">
                <a:solidFill>
                  <a:schemeClr val="bg1"/>
                </a:solidFill>
              </a:endParaRPr>
            </a:p>
          </p:txBody>
        </p:sp>
        <p:sp>
          <p:nvSpPr>
            <p:cNvPr id="18"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Attributes</a:t>
              </a:r>
              <a:endParaRPr lang="en-US" altLang="zh-CN" sz="2000">
                <a:solidFill>
                  <a:schemeClr val="bg1"/>
                </a:solidFill>
              </a:endParaRPr>
            </a:p>
          </p:txBody>
        </p:sp>
      </p:grpSp>
      <p:grpSp>
        <p:nvGrpSpPr>
          <p:cNvPr id="19" name="组合 18"/>
          <p:cNvGrpSpPr/>
          <p:nvPr/>
        </p:nvGrpSpPr>
        <p:grpSpPr>
          <a:xfrm>
            <a:off x="6870065" y="4054475"/>
            <a:ext cx="3228340" cy="1033145"/>
            <a:chOff x="1699" y="2710"/>
            <a:chExt cx="5084" cy="1627"/>
          </a:xfrm>
        </p:grpSpPr>
        <p:sp>
          <p:nvSpPr>
            <p:cNvPr id="20"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JavaScript</a:t>
              </a:r>
              <a:r>
                <a:rPr lang="zh-CN" altLang="zh-CN" sz="2000">
                  <a:solidFill>
                    <a:schemeClr val="bg1"/>
                  </a:solidFill>
                </a:rPr>
                <a:t>表达式</a:t>
              </a:r>
              <a:endParaRPr lang="zh-CN" altLang="zh-CN" sz="2000">
                <a:solidFill>
                  <a:schemeClr val="bg1"/>
                </a:solidFill>
              </a:endParaRPr>
            </a:p>
          </p:txBody>
        </p:sp>
        <p:sp>
          <p:nvSpPr>
            <p:cNvPr id="21"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JavaScript </a:t>
              </a:r>
              <a:r>
                <a:rPr lang="en-US" altLang="zh-CN" sz="2000">
                  <a:solidFill>
                    <a:schemeClr val="bg1"/>
                  </a:solidFill>
                </a:rPr>
                <a:t>Expressions</a:t>
              </a:r>
              <a:endParaRPr lang="en-US" altLang="zh-CN" sz="2000">
                <a:solidFill>
                  <a:schemeClr val="bg1"/>
                </a:solidFill>
              </a:endParaRPr>
            </a:p>
          </p:txBody>
        </p:sp>
      </p:grpSp>
    </p:spTree>
    <p:custDataLst>
      <p:tags r:id="rId1"/>
    </p:custData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数据属性</a:t>
            </a:r>
            <a:endParaRPr lang="zh-CN" altLang="en-US"/>
          </a:p>
        </p:txBody>
      </p:sp>
      <p:sp>
        <p:nvSpPr>
          <p:cNvPr id="13" name="文本框 2"/>
          <p:cNvSpPr txBox="1">
            <a:spLocks noChangeArrowheads="1"/>
          </p:cNvSpPr>
          <p:nvPr/>
        </p:nvSpPr>
        <p:spPr bwMode="auto">
          <a:xfrm>
            <a:off x="1584960" y="2091055"/>
            <a:ext cx="8844915"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indent="0">
              <a:buNone/>
            </a:pPr>
            <a:r>
              <a:rPr lang="en-US" altLang="zh-CN" sz="4000">
                <a:solidFill>
                  <a:schemeClr val="tx1">
                    <a:lumMod val="65000"/>
                    <a:lumOff val="35000"/>
                  </a:schemeClr>
                </a:solidFill>
                <a:sym typeface="+mn-ea"/>
              </a:rPr>
              <a:t>var</a:t>
            </a: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app</a:t>
            </a:r>
            <a:r>
              <a:rPr lang="en-US" altLang="zh-CN" sz="4000">
                <a:solidFill>
                  <a:schemeClr val="bg1">
                    <a:lumMod val="95000"/>
                  </a:schemeClr>
                </a:solidFill>
                <a:sym typeface="+mn-ea"/>
              </a:rPr>
              <a:t> = </a:t>
            </a:r>
            <a:r>
              <a:rPr lang="en-US" altLang="zh-CN" sz="4000">
                <a:solidFill>
                  <a:schemeClr val="tx1">
                    <a:lumMod val="65000"/>
                    <a:lumOff val="35000"/>
                  </a:schemeClr>
                </a:solidFill>
                <a:sym typeface="+mn-ea"/>
              </a:rPr>
              <a:t>new</a:t>
            </a:r>
            <a:r>
              <a:rPr lang="en-US" altLang="zh-CN" sz="4000">
                <a:solidFill>
                  <a:schemeClr val="bg1">
                    <a:lumMod val="95000"/>
                  </a:schemeClr>
                </a:solidFill>
                <a:sym typeface="+mn-ea"/>
              </a:rPr>
              <a:t> </a:t>
            </a:r>
            <a:r>
              <a:rPr lang="en-US" altLang="zh-CN" sz="4000">
                <a:solidFill>
                  <a:srgbClr val="92D050"/>
                </a:solidFill>
                <a:sym typeface="+mn-ea"/>
              </a:rPr>
              <a:t>Vue</a:t>
            </a:r>
            <a:r>
              <a:rPr lang="en-US" altLang="zh-CN" sz="4000">
                <a:solidFill>
                  <a:schemeClr val="bg1">
                    <a:lumMod val="95000"/>
                  </a:schemeClr>
                </a:solidFill>
                <a:sym typeface="+mn-ea"/>
              </a:rPr>
              <a:t>({</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el</a:t>
            </a:r>
            <a:r>
              <a:rPr lang="en-US" altLang="zh-CN" sz="4000">
                <a:solidFill>
                  <a:schemeClr val="bg1">
                    <a:lumMod val="95000"/>
                  </a:schemeClr>
                </a:solidFill>
                <a:sym typeface="+mn-ea"/>
              </a:rPr>
              <a:t>: </a:t>
            </a:r>
            <a:r>
              <a:rPr lang="en-US" altLang="zh-CN" sz="4000">
                <a:solidFill>
                  <a:srgbClr val="FF8D41"/>
                </a:solidFill>
                <a:sym typeface="+mn-ea"/>
              </a:rPr>
              <a:t>'#app'</a:t>
            </a:r>
            <a:r>
              <a:rPr lang="en-US" altLang="zh-CN" sz="4000">
                <a:solidFill>
                  <a:schemeClr val="bg1">
                    <a:lumMod val="95000"/>
                  </a:schemeClr>
                </a:solidFill>
                <a:sym typeface="+mn-ea"/>
              </a:rPr>
              <a:t>,</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data</a:t>
            </a:r>
            <a:r>
              <a:rPr lang="en-US" altLang="zh-CN" sz="4000">
                <a:solidFill>
                  <a:schemeClr val="bg1">
                    <a:lumMod val="95000"/>
                  </a:schemeClr>
                </a:solidFill>
                <a:sym typeface="+mn-ea"/>
              </a:rPr>
              <a:t>: {</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message</a:t>
            </a:r>
            <a:r>
              <a:rPr lang="en-US" altLang="zh-CN" sz="4000">
                <a:solidFill>
                  <a:schemeClr val="bg1">
                    <a:lumMod val="95000"/>
                  </a:schemeClr>
                </a:solidFill>
                <a:sym typeface="+mn-ea"/>
              </a:rPr>
              <a:t>: </a:t>
            </a:r>
            <a:r>
              <a:rPr lang="en-US" altLang="zh-CN" sz="4000">
                <a:solidFill>
                  <a:srgbClr val="FF8D41"/>
                </a:solidFill>
                <a:sym typeface="+mn-ea"/>
              </a:rPr>
              <a:t>'Hello Vue!'</a:t>
            </a:r>
            <a:endParaRPr lang="en-US" altLang="zh-CN" sz="4000">
              <a:solidFill>
                <a:srgbClr val="FF8D41"/>
              </a:solidFill>
              <a:sym typeface="+mn-ea"/>
            </a:endParaRPr>
          </a:p>
          <a:p>
            <a:pPr marL="0" indent="0">
              <a:buNone/>
            </a:pPr>
            <a:r>
              <a:rPr lang="en-US" altLang="zh-CN" sz="4000">
                <a:solidFill>
                  <a:schemeClr val="bg1">
                    <a:lumMod val="95000"/>
                  </a:schemeClr>
                </a:solidFill>
                <a:sym typeface="+mn-ea"/>
              </a:rPr>
              <a:t>  }</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a:t>
            </a:r>
            <a:endParaRPr lang="en-US" altLang="zh-CN" sz="4000">
              <a:solidFill>
                <a:schemeClr val="bg1">
                  <a:lumMod val="95000"/>
                </a:schemeClr>
              </a:solidFill>
              <a:sym typeface="+mn-ea"/>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数据属性</a:t>
            </a:r>
            <a:endParaRPr lang="zh-CN" altLang="en-US"/>
          </a:p>
        </p:txBody>
      </p:sp>
      <p:sp>
        <p:nvSpPr>
          <p:cNvPr id="4" name="文本框 3"/>
          <p:cNvSpPr txBox="1"/>
          <p:nvPr/>
        </p:nvSpPr>
        <p:spPr>
          <a:xfrm>
            <a:off x="16510" y="2823210"/>
            <a:ext cx="12136755" cy="2861310"/>
          </a:xfrm>
          <a:prstGeom prst="rect">
            <a:avLst/>
          </a:prstGeom>
          <a:noFill/>
        </p:spPr>
        <p:txBody>
          <a:bodyPr wrap="square" rtlCol="0">
            <a:spAutoFit/>
          </a:bodyPr>
          <a:p>
            <a:pPr algn="l"/>
            <a:r>
              <a:rPr lang="zh-CN" altLang="en-US" sz="3600">
                <a:solidFill>
                  <a:schemeClr val="bg1"/>
                </a:solidFill>
              </a:rPr>
              <a:t>通过实例： </a:t>
            </a:r>
            <a:r>
              <a:rPr lang="en-US" altLang="zh-CN" sz="3600">
                <a:solidFill>
                  <a:schemeClr val="bg1"/>
                </a:solidFill>
              </a:rPr>
              <a:t>vm.message</a:t>
            </a:r>
            <a:endParaRPr lang="en-US" altLang="zh-CN" sz="3600">
              <a:solidFill>
                <a:schemeClr val="bg1"/>
              </a:solidFill>
            </a:endParaRPr>
          </a:p>
          <a:p>
            <a:pPr algn="l"/>
            <a:r>
              <a:rPr lang="zh-CN" altLang="zh-CN" sz="3600">
                <a:solidFill>
                  <a:schemeClr val="bg1"/>
                </a:solidFill>
              </a:rPr>
              <a:t>在模板中：</a:t>
            </a:r>
            <a:r>
              <a:rPr lang="en-US" altLang="zh-CN" sz="3600">
                <a:solidFill>
                  <a:schemeClr val="bg1"/>
                </a:solidFill>
              </a:rPr>
              <a:t>&lt;h1&gt;</a:t>
            </a:r>
            <a:r>
              <a:rPr lang="en-US" altLang="zh-CN" sz="3600">
                <a:solidFill>
                  <a:schemeClr val="bg1"/>
                </a:solidFill>
              </a:rPr>
              <a:t>{{ message }}&lt;/h1&gt;</a:t>
            </a:r>
            <a:endParaRPr lang="en-US" altLang="zh-CN" sz="3600">
              <a:solidFill>
                <a:schemeClr val="bg1"/>
              </a:solidFill>
            </a:endParaRPr>
          </a:p>
          <a:p>
            <a:pPr algn="l"/>
            <a:r>
              <a:rPr lang="zh-CN" altLang="zh-CN" sz="3600">
                <a:solidFill>
                  <a:schemeClr val="bg1"/>
                </a:solidFill>
                <a:sym typeface="+mn-ea"/>
              </a:rPr>
              <a:t>在模板中</a:t>
            </a:r>
            <a:r>
              <a:rPr lang="zh-CN" altLang="zh-CN" sz="3600">
                <a:solidFill>
                  <a:schemeClr val="bg1"/>
                </a:solidFill>
              </a:rPr>
              <a:t>：</a:t>
            </a:r>
            <a:r>
              <a:rPr lang="en-US" altLang="zh-CN" sz="3600">
                <a:solidFill>
                  <a:schemeClr val="bg1"/>
                </a:solidFill>
              </a:rPr>
              <a:t>&lt;a v-bind:href=”link”&gt;Vue&lt;/h1&gt;</a:t>
            </a:r>
            <a:endParaRPr lang="en-US" altLang="zh-CN" sz="3600">
              <a:solidFill>
                <a:schemeClr val="bg1"/>
              </a:solidFill>
            </a:endParaRPr>
          </a:p>
          <a:p>
            <a:pPr algn="l"/>
            <a:r>
              <a:rPr lang="zh-CN" altLang="zh-CN" sz="3600">
                <a:solidFill>
                  <a:schemeClr val="bg1"/>
                </a:solidFill>
              </a:rPr>
              <a:t>实例内部：</a:t>
            </a:r>
            <a:r>
              <a:rPr lang="en-US" altLang="zh-CN" sz="3600">
                <a:solidFill>
                  <a:schemeClr val="bg1"/>
                </a:solidFill>
              </a:rPr>
              <a:t>this.message</a:t>
            </a:r>
            <a:endParaRPr lang="en-US" altLang="zh-CN" sz="3600">
              <a:solidFill>
                <a:schemeClr val="bg1"/>
              </a:solidFill>
            </a:endParaRPr>
          </a:p>
          <a:p>
            <a:pPr algn="l"/>
            <a:endParaRPr lang="en-US" altLang="zh-CN" sz="3600">
              <a:solidFill>
                <a:schemeClr val="bg1"/>
              </a:solidFill>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数据属性</a:t>
            </a:r>
            <a:endParaRPr lang="zh-CN" altLang="en-US"/>
          </a:p>
        </p:txBody>
      </p:sp>
      <p:sp>
        <p:nvSpPr>
          <p:cNvPr id="4" name="文本框 3"/>
          <p:cNvSpPr txBox="1"/>
          <p:nvPr/>
        </p:nvSpPr>
        <p:spPr>
          <a:xfrm>
            <a:off x="16510" y="2823210"/>
            <a:ext cx="12136755" cy="645160"/>
          </a:xfrm>
          <a:prstGeom prst="rect">
            <a:avLst/>
          </a:prstGeom>
          <a:noFill/>
        </p:spPr>
        <p:txBody>
          <a:bodyPr wrap="square" rtlCol="0">
            <a:spAutoFit/>
          </a:bodyPr>
          <a:p>
            <a:pPr algn="ctr"/>
            <a:r>
              <a:rPr lang="zh-CN" altLang="en-US" sz="3600">
                <a:solidFill>
                  <a:schemeClr val="bg1"/>
                </a:solidFill>
              </a:rPr>
              <a:t>属性的值发生改变时，视图将产生</a:t>
            </a:r>
            <a:r>
              <a:rPr lang="en-US" altLang="zh-CN" sz="3600">
                <a:solidFill>
                  <a:schemeClr val="bg1"/>
                </a:solidFill>
              </a:rPr>
              <a:t>“</a:t>
            </a:r>
            <a:r>
              <a:rPr lang="zh-CN" altLang="en-US" sz="3600">
                <a:solidFill>
                  <a:schemeClr val="bg1"/>
                </a:solidFill>
              </a:rPr>
              <a:t>响应</a:t>
            </a:r>
            <a:r>
              <a:rPr lang="en-US" altLang="zh-CN" sz="3600">
                <a:solidFill>
                  <a:schemeClr val="bg1"/>
                </a:solidFill>
              </a:rPr>
              <a:t>”</a:t>
            </a:r>
            <a:endParaRPr lang="en-US" altLang="zh-CN" sz="3600">
              <a:solidFill>
                <a:schemeClr val="bg1"/>
              </a:solidFill>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a:xfrm>
            <a:off x="3109791" y="2846875"/>
            <a:ext cx="5973688" cy="707916"/>
          </a:xfrm>
        </p:spPr>
        <p:txBody>
          <a:bodyPr/>
          <a:p>
            <a:r>
              <a:rPr lang="zh-CN" altLang="en-US" sz="6600"/>
              <a:t>前言</a:t>
            </a:r>
            <a:endParaRPr lang="zh-CN" altLang="en-US" sz="660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数据属性</a:t>
            </a:r>
            <a:endParaRPr lang="zh-CN" altLang="en-US"/>
          </a:p>
        </p:txBody>
      </p:sp>
      <p:sp>
        <p:nvSpPr>
          <p:cNvPr id="4" name="文本框 3"/>
          <p:cNvSpPr txBox="1"/>
          <p:nvPr/>
        </p:nvSpPr>
        <p:spPr>
          <a:xfrm>
            <a:off x="16510" y="2823210"/>
            <a:ext cx="12136755" cy="645160"/>
          </a:xfrm>
          <a:prstGeom prst="rect">
            <a:avLst/>
          </a:prstGeom>
          <a:noFill/>
        </p:spPr>
        <p:txBody>
          <a:bodyPr wrap="square" rtlCol="0">
            <a:spAutoFit/>
          </a:bodyPr>
          <a:p>
            <a:pPr algn="ctr"/>
            <a:r>
              <a:rPr lang="zh-CN" altLang="en-US" sz="3600">
                <a:solidFill>
                  <a:schemeClr val="bg1"/>
                </a:solidFill>
              </a:rPr>
              <a:t>只有当实例被创建时 </a:t>
            </a:r>
            <a:r>
              <a:rPr lang="en-US" altLang="zh-CN" sz="3600">
                <a:solidFill>
                  <a:schemeClr val="bg1"/>
                </a:solidFill>
              </a:rPr>
              <a:t>data </a:t>
            </a:r>
            <a:r>
              <a:rPr lang="zh-CN" altLang="en-US" sz="3600">
                <a:solidFill>
                  <a:schemeClr val="bg1"/>
                </a:solidFill>
              </a:rPr>
              <a:t>中存在的属性才是响应式的。</a:t>
            </a:r>
            <a:endParaRPr lang="zh-CN" altLang="en-US" sz="3600">
              <a:solidFill>
                <a:schemeClr val="bg1"/>
              </a:solidFill>
            </a:endParaRPr>
          </a:p>
        </p:txBody>
      </p:sp>
      <p:sp>
        <p:nvSpPr>
          <p:cNvPr id="7" name="文本框 6"/>
          <p:cNvSpPr txBox="1"/>
          <p:nvPr/>
        </p:nvSpPr>
        <p:spPr>
          <a:xfrm>
            <a:off x="4429760" y="4184015"/>
            <a:ext cx="2376170" cy="645160"/>
          </a:xfrm>
          <a:prstGeom prst="rect">
            <a:avLst/>
          </a:prstGeom>
          <a:noFill/>
        </p:spPr>
        <p:txBody>
          <a:bodyPr wrap="none" rtlCol="0">
            <a:spAutoFit/>
          </a:bodyPr>
          <a:p>
            <a:r>
              <a:rPr lang="en-US" altLang="zh-CN" sz="3600"/>
              <a:t>vm.b = '2b'</a:t>
            </a:r>
            <a:endParaRPr lang="en-US" altLang="zh-CN" sz="3600"/>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051550" y="1965960"/>
            <a:ext cx="5974080" cy="463423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9" name="矩形 8"/>
          <p:cNvSpPr/>
          <p:nvPr/>
        </p:nvSpPr>
        <p:spPr>
          <a:xfrm>
            <a:off x="137160" y="1965960"/>
            <a:ext cx="5610225" cy="463359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6" name="文本框 2"/>
          <p:cNvSpPr txBox="1">
            <a:spLocks noChangeArrowheads="1"/>
          </p:cNvSpPr>
          <p:nvPr/>
        </p:nvSpPr>
        <p:spPr bwMode="auto">
          <a:xfrm>
            <a:off x="243205" y="2209165"/>
            <a:ext cx="537591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indent="0">
              <a:buNone/>
            </a:pPr>
            <a:r>
              <a:rPr lang="en-US" altLang="zh-CN" sz="2800">
                <a:solidFill>
                  <a:srgbClr val="2F7CC0"/>
                </a:solidFill>
                <a:sym typeface="+mn-ea"/>
              </a:rPr>
              <a:t>var</a:t>
            </a: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app</a:t>
            </a:r>
            <a:r>
              <a:rPr lang="en-US" altLang="zh-CN" sz="2800">
                <a:solidFill>
                  <a:schemeClr val="bg1">
                    <a:lumMod val="95000"/>
                  </a:schemeClr>
                </a:solidFill>
                <a:sym typeface="+mn-ea"/>
              </a:rPr>
              <a:t> = </a:t>
            </a:r>
            <a:r>
              <a:rPr lang="en-US" altLang="zh-CN" sz="2800">
                <a:solidFill>
                  <a:srgbClr val="2F7CC0"/>
                </a:solidFill>
                <a:sym typeface="+mn-ea"/>
              </a:rPr>
              <a:t>new</a:t>
            </a:r>
            <a:r>
              <a:rPr lang="en-US" altLang="zh-CN" sz="2800">
                <a:solidFill>
                  <a:schemeClr val="bg1">
                    <a:lumMod val="95000"/>
                  </a:schemeClr>
                </a:solidFill>
                <a:sym typeface="+mn-ea"/>
              </a:rPr>
              <a:t> </a:t>
            </a:r>
            <a:r>
              <a:rPr lang="en-US" altLang="zh-CN" sz="2800">
                <a:solidFill>
                  <a:srgbClr val="92D050"/>
                </a:solidFill>
                <a:sym typeface="+mn-ea"/>
              </a:rPr>
              <a:t>Vue</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el</a:t>
            </a:r>
            <a:r>
              <a:rPr lang="en-US" altLang="zh-CN" sz="2800">
                <a:solidFill>
                  <a:schemeClr val="bg1">
                    <a:lumMod val="95000"/>
                  </a:schemeClr>
                </a:solidFill>
                <a:sym typeface="+mn-ea"/>
              </a:rPr>
              <a:t>: </a:t>
            </a:r>
            <a:r>
              <a:rPr lang="en-US" altLang="zh-CN" sz="2800">
                <a:solidFill>
                  <a:srgbClr val="FF8D41"/>
                </a:solidFill>
                <a:sym typeface="+mn-ea"/>
              </a:rPr>
              <a:t>'#app'</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data</a:t>
            </a: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message</a:t>
            </a:r>
            <a:r>
              <a:rPr lang="en-US" altLang="zh-CN" sz="2800">
                <a:solidFill>
                  <a:schemeClr val="bg1">
                    <a:lumMod val="95000"/>
                  </a:schemeClr>
                </a:solidFill>
                <a:sym typeface="+mn-ea"/>
              </a:rPr>
              <a:t>: </a:t>
            </a:r>
            <a:r>
              <a:rPr lang="en-US" altLang="zh-CN" sz="2800">
                <a:solidFill>
                  <a:srgbClr val="FF8D41"/>
                </a:solidFill>
                <a:sym typeface="+mn-ea"/>
              </a:rPr>
              <a:t>'Hello Vue!'</a:t>
            </a:r>
            <a:endParaRPr lang="en-US" altLang="zh-CN" sz="2800">
              <a:solidFill>
                <a:srgbClr val="FF8D41"/>
              </a:solidFill>
              <a:sym typeface="+mn-ea"/>
            </a:endParaRPr>
          </a:p>
          <a:p>
            <a:pPr marL="0" indent="0">
              <a:buNone/>
            </a:pP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a:t>
            </a:r>
            <a:endParaRPr lang="en-US" altLang="zh-CN" sz="2800">
              <a:solidFill>
                <a:schemeClr val="bg1">
                  <a:lumMod val="95000"/>
                </a:schemeClr>
              </a:solidFill>
              <a:sym typeface="+mn-ea"/>
            </a:endParaRPr>
          </a:p>
        </p:txBody>
      </p:sp>
      <p:sp>
        <p:nvSpPr>
          <p:cNvPr id="11" name="文本占位符 10"/>
          <p:cNvSpPr>
            <a:spLocks noGrp="1"/>
          </p:cNvSpPr>
          <p:nvPr>
            <p:ph type="body" sz="half" idx="4294967295"/>
          </p:nvPr>
        </p:nvSpPr>
        <p:spPr>
          <a:xfrm>
            <a:off x="6051550" y="2279650"/>
            <a:ext cx="5974080" cy="589915"/>
          </a:xfrm>
        </p:spPr>
        <p:txBody>
          <a:bodyPr>
            <a:noAutofit/>
          </a:bodyPr>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 message }}</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3" name="文本占位符 10"/>
          <p:cNvSpPr>
            <a:spLocks noGrp="1"/>
          </p:cNvSpPr>
          <p:nvPr/>
        </p:nvSpPr>
        <p:spPr>
          <a:xfrm>
            <a:off x="6051550" y="3119755"/>
            <a:ext cx="5974080" cy="58991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Hello Vue!</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5" name="文本占位符 10"/>
          <p:cNvSpPr>
            <a:spLocks noGrp="1"/>
          </p:cNvSpPr>
          <p:nvPr/>
        </p:nvSpPr>
        <p:spPr>
          <a:xfrm>
            <a:off x="6050915" y="2837815"/>
            <a:ext cx="5974080" cy="33972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600">
                <a:solidFill>
                  <a:schemeClr val="bg1">
                    <a:lumMod val="75000"/>
                  </a:schemeClr>
                </a:solidFill>
              </a:rPr>
              <a:t>HTML</a:t>
            </a:r>
            <a:r>
              <a:rPr lang="zh-CN" altLang="en-US" sz="1600">
                <a:solidFill>
                  <a:schemeClr val="bg1">
                    <a:lumMod val="75000"/>
                  </a:schemeClr>
                </a:solidFill>
              </a:rPr>
              <a:t>渲染结果：</a:t>
            </a:r>
            <a:endParaRPr lang="zh-CN" altLang="en-US" sz="1600">
              <a:solidFill>
                <a:schemeClr val="bg1">
                  <a:lumMod val="75000"/>
                </a:schemeClr>
              </a:solidFill>
            </a:endParaRPr>
          </a:p>
        </p:txBody>
      </p:sp>
      <p:sp>
        <p:nvSpPr>
          <p:cNvPr id="4" name="文本占位符 10"/>
          <p:cNvSpPr>
            <a:spLocks noGrp="1"/>
          </p:cNvSpPr>
          <p:nvPr/>
        </p:nvSpPr>
        <p:spPr>
          <a:xfrm>
            <a:off x="6051550" y="4165600"/>
            <a:ext cx="5974080" cy="58991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 message + ' 2018'}}</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8" name="文本占位符 10"/>
          <p:cNvSpPr>
            <a:spLocks noGrp="1"/>
          </p:cNvSpPr>
          <p:nvPr/>
        </p:nvSpPr>
        <p:spPr>
          <a:xfrm>
            <a:off x="6051550" y="5005705"/>
            <a:ext cx="5974080" cy="58991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Hello Vue! 2018</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12" name="文本占位符 10"/>
          <p:cNvSpPr>
            <a:spLocks noGrp="1"/>
          </p:cNvSpPr>
          <p:nvPr/>
        </p:nvSpPr>
        <p:spPr>
          <a:xfrm>
            <a:off x="6050915" y="4723765"/>
            <a:ext cx="5974080" cy="33972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600">
                <a:solidFill>
                  <a:schemeClr val="bg1">
                    <a:lumMod val="75000"/>
                  </a:schemeClr>
                </a:solidFill>
              </a:rPr>
              <a:t>HTML</a:t>
            </a:r>
            <a:r>
              <a:rPr lang="zh-CN" altLang="en-US" sz="1600">
                <a:solidFill>
                  <a:schemeClr val="bg1">
                    <a:lumMod val="75000"/>
                  </a:schemeClr>
                </a:solidFill>
              </a:rPr>
              <a:t>渲染结果：</a:t>
            </a:r>
            <a:endParaRPr lang="zh-CN" altLang="en-US" sz="1600">
              <a:solidFill>
                <a:schemeClr val="bg1">
                  <a:lumMod val="75000"/>
                </a:schemeClr>
              </a:solidFill>
            </a:endParaRPr>
          </a:p>
        </p:txBody>
      </p:sp>
      <p:sp>
        <p:nvSpPr>
          <p:cNvPr id="2" name="标题 1"/>
          <p:cNvSpPr/>
          <p:nvPr>
            <p:ph type="ctrTitle"/>
          </p:nvPr>
        </p:nvSpPr>
        <p:spPr>
          <a:xfrm>
            <a:off x="3229806" y="490390"/>
            <a:ext cx="5973688" cy="707916"/>
          </a:xfrm>
        </p:spPr>
        <p:txBody>
          <a:bodyPr/>
          <a:p>
            <a:r>
              <a:rPr lang="zh-CN" altLang="en-US"/>
              <a:t>计算属性</a:t>
            </a:r>
            <a:endParaRPr lang="zh-CN" altLang="en-US"/>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37160" y="1965960"/>
            <a:ext cx="11925300" cy="463359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6" name="文本框 2"/>
          <p:cNvSpPr txBox="1">
            <a:spLocks noChangeArrowheads="1"/>
          </p:cNvSpPr>
          <p:nvPr/>
        </p:nvSpPr>
        <p:spPr bwMode="auto">
          <a:xfrm>
            <a:off x="243205" y="2209165"/>
            <a:ext cx="11677650" cy="353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indent="0">
              <a:buNone/>
            </a:pPr>
            <a:r>
              <a:rPr lang="en-US" altLang="zh-CN" sz="2800">
                <a:solidFill>
                  <a:srgbClr val="2F7CC0"/>
                </a:solidFill>
                <a:sym typeface="+mn-ea"/>
              </a:rPr>
              <a:t>var</a:t>
            </a: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app</a:t>
            </a:r>
            <a:r>
              <a:rPr lang="en-US" altLang="zh-CN" sz="2800">
                <a:solidFill>
                  <a:schemeClr val="bg1">
                    <a:lumMod val="95000"/>
                  </a:schemeClr>
                </a:solidFill>
                <a:sym typeface="+mn-ea"/>
              </a:rPr>
              <a:t> = </a:t>
            </a:r>
            <a:r>
              <a:rPr lang="en-US" altLang="zh-CN" sz="2800">
                <a:solidFill>
                  <a:srgbClr val="2F7CC0"/>
                </a:solidFill>
                <a:sym typeface="+mn-ea"/>
              </a:rPr>
              <a:t>new</a:t>
            </a:r>
            <a:r>
              <a:rPr lang="en-US" altLang="zh-CN" sz="2800">
                <a:solidFill>
                  <a:schemeClr val="bg1">
                    <a:lumMod val="95000"/>
                  </a:schemeClr>
                </a:solidFill>
                <a:sym typeface="+mn-ea"/>
              </a:rPr>
              <a:t> </a:t>
            </a:r>
            <a:r>
              <a:rPr lang="en-US" altLang="zh-CN" sz="2800">
                <a:solidFill>
                  <a:srgbClr val="92D050"/>
                </a:solidFill>
                <a:sym typeface="+mn-ea"/>
              </a:rPr>
              <a:t>Vue</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el</a:t>
            </a:r>
            <a:r>
              <a:rPr lang="en-US" altLang="zh-CN" sz="2800">
                <a:solidFill>
                  <a:schemeClr val="bg1">
                    <a:lumMod val="95000"/>
                  </a:schemeClr>
                </a:solidFill>
                <a:sym typeface="+mn-ea"/>
              </a:rPr>
              <a:t>: </a:t>
            </a:r>
            <a:r>
              <a:rPr lang="en-US" altLang="zh-CN" sz="2800">
                <a:solidFill>
                  <a:srgbClr val="FF8D41"/>
                </a:solidFill>
                <a:sym typeface="+mn-ea"/>
              </a:rPr>
              <a:t>'#app'</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data</a:t>
            </a: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message</a:t>
            </a:r>
            <a:r>
              <a:rPr lang="en-US" altLang="zh-CN" sz="2800">
                <a:solidFill>
                  <a:schemeClr val="bg1">
                    <a:lumMod val="95000"/>
                  </a:schemeClr>
                </a:solidFill>
                <a:sym typeface="+mn-ea"/>
              </a:rPr>
              <a:t>: </a:t>
            </a:r>
            <a:r>
              <a:rPr lang="en-US" altLang="zh-CN" sz="2800">
                <a:solidFill>
                  <a:srgbClr val="FF8D41"/>
                </a:solidFill>
                <a:sym typeface="+mn-ea"/>
              </a:rPr>
              <a:t>'Hello Vue!'</a:t>
            </a:r>
            <a:endParaRPr lang="en-US" altLang="zh-CN" sz="2800">
              <a:solidFill>
                <a:srgbClr val="FF8D41"/>
              </a:solidFill>
              <a:sym typeface="+mn-ea"/>
            </a:endParaRPr>
          </a:p>
          <a:p>
            <a:pPr marL="0" indent="0">
              <a:buNone/>
            </a:pP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app.$data.message == app.message</a:t>
            </a:r>
            <a:endParaRPr lang="en-US" altLang="zh-CN" sz="2800">
              <a:solidFill>
                <a:schemeClr val="bg1">
                  <a:lumMod val="95000"/>
                </a:schemeClr>
              </a:solidFill>
              <a:sym typeface="+mn-ea"/>
            </a:endParaRPr>
          </a:p>
        </p:txBody>
      </p:sp>
      <p:sp>
        <p:nvSpPr>
          <p:cNvPr id="2" name="标题 1"/>
          <p:cNvSpPr/>
          <p:nvPr>
            <p:ph type="ctrTitle"/>
          </p:nvPr>
        </p:nvSpPr>
        <p:spPr>
          <a:xfrm>
            <a:off x="3229806" y="490390"/>
            <a:ext cx="5973688" cy="707916"/>
          </a:xfrm>
        </p:spPr>
        <p:txBody>
          <a:bodyPr/>
          <a:p>
            <a:r>
              <a:rPr lang="zh-CN" altLang="en-US"/>
              <a:t>实例属性</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zh-CN" altLang="zh-CN"/>
              <a:t>本课程的特点与宗旨</a:t>
            </a:r>
            <a:endParaRPr lang="zh-CN" altLang="zh-CN"/>
          </a:p>
        </p:txBody>
      </p:sp>
      <p:sp>
        <p:nvSpPr>
          <p:cNvPr id="5" name="副标题 4"/>
          <p:cNvSpPr>
            <a:spLocks noGrp="1"/>
          </p:cNvSpPr>
          <p:nvPr>
            <p:ph type="subTitle" idx="1"/>
          </p:nvPr>
        </p:nvSpPr>
        <p:spPr/>
        <p:txBody>
          <a:bodyPr/>
          <a:p>
            <a:pPr algn="just">
              <a:lnSpc>
                <a:spcPct val="120000"/>
              </a:lnSpc>
            </a:pPr>
            <a:r>
              <a:rPr lang="zh-CN" altLang="en-US">
                <a:sym typeface="+mn-ea"/>
              </a:rPr>
              <a:t>细</a:t>
            </a:r>
            <a:endParaRPr lang="zh-CN" altLang="en-US">
              <a:sym typeface="+mn-ea"/>
            </a:endParaRPr>
          </a:p>
          <a:p>
            <a:pPr algn="just">
              <a:lnSpc>
                <a:spcPct val="120000"/>
              </a:lnSpc>
            </a:pPr>
            <a:r>
              <a:rPr lang="zh-CN" altLang="en-US">
                <a:sym typeface="+mn-ea"/>
              </a:rPr>
              <a:t>精</a:t>
            </a:r>
            <a:endParaRPr lang="zh-CN" altLang="en-US">
              <a:sym typeface="+mn-ea"/>
            </a:endParaRPr>
          </a:p>
          <a:p>
            <a:pPr algn="just">
              <a:lnSpc>
                <a:spcPct val="120000"/>
              </a:lnSpc>
            </a:pPr>
            <a:r>
              <a:rPr lang="zh-CN" altLang="en-US">
                <a:sym typeface="+mn-ea"/>
              </a:rPr>
              <a:t>让大家明白</a:t>
            </a:r>
            <a:endParaRPr lang="zh-CN" altLang="en-US">
              <a:sym typeface="+mn-ea"/>
            </a:endParaRPr>
          </a:p>
          <a:p>
            <a:pPr algn="just">
              <a:lnSpc>
                <a:spcPct val="120000"/>
              </a:lnSpc>
            </a:pPr>
            <a:r>
              <a:rPr lang="zh-CN" altLang="en-US">
                <a:sym typeface="+mn-ea"/>
              </a:rPr>
              <a:t>要有顿悟</a:t>
            </a:r>
            <a:endParaRPr lang="zh-CN" altLang="en-US">
              <a:sym typeface="+mn-ea"/>
            </a:endParaRPr>
          </a:p>
          <a:p>
            <a:pPr algn="just">
              <a:lnSpc>
                <a:spcPct val="120000"/>
              </a:lnSpc>
            </a:pPr>
            <a:r>
              <a:rPr lang="zh-CN" altLang="en-US">
                <a:sym typeface="+mn-ea"/>
              </a:rPr>
              <a:t>学着阅读英文资料</a:t>
            </a:r>
            <a:endParaRPr lang="zh-CN" altLang="en-US">
              <a:sym typeface="+mn-ea"/>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82980" y="611505"/>
            <a:ext cx="9779635" cy="3415030"/>
          </a:xfrm>
          <a:prstGeom prst="rect">
            <a:avLst/>
          </a:prstGeom>
          <a:noFill/>
        </p:spPr>
        <p:txBody>
          <a:bodyPr wrap="square" rtlCol="0">
            <a:spAutoFit/>
          </a:bodyPr>
          <a:p>
            <a:r>
              <a:rPr lang="zh-CN" altLang="en-US"/>
              <a:t>大家好，今天给大家带来的课程是</a:t>
            </a:r>
            <a:r>
              <a:rPr lang="en-US" altLang="zh-CN"/>
              <a:t>“Vue2 </a:t>
            </a:r>
            <a:r>
              <a:rPr lang="zh-CN" altLang="en-US"/>
              <a:t>基础篇细讲</a:t>
            </a:r>
            <a:r>
              <a:rPr lang="en-US" altLang="zh-CN"/>
              <a:t>”</a:t>
            </a:r>
            <a:endParaRPr lang="en-US" altLang="zh-CN"/>
          </a:p>
          <a:p>
            <a:r>
              <a:rPr lang="zh-CN" altLang="en-US"/>
              <a:t>本课程的特点是细和精，细？到底有多细，大家通过课程目录就能看出有多细，细不是目的，老师之所以讲的如此之细，</a:t>
            </a:r>
            <a:r>
              <a:rPr lang="zh-CN" altLang="en-US">
                <a:sym typeface="+mn-ea"/>
              </a:rPr>
              <a:t>就是为了不让大家遗漏任何重要的基础知识点，在近</a:t>
            </a:r>
            <a:r>
              <a:rPr lang="en-US" altLang="zh-CN">
                <a:sym typeface="+mn-ea"/>
              </a:rPr>
              <a:t>10</a:t>
            </a:r>
            <a:r>
              <a:rPr lang="zh-CN" altLang="en-US">
                <a:sym typeface="+mn-ea"/>
              </a:rPr>
              <a:t>年的工作经验中发现，同领域中相同工作年限的人有的人被称为高手而有的人很难成为高手，当然原因有很多，但其中很大的一个原因就是高手基础知识都非常扎实，很多人都是简单学一遍基础知识就很快去做项目，心里面想着用到什么再学什么，但是这是有问题的，比如你觉得</a:t>
            </a:r>
            <a:r>
              <a:rPr lang="en-US" altLang="zh-CN">
                <a:sym typeface="+mn-ea"/>
              </a:rPr>
              <a:t>A</a:t>
            </a:r>
            <a:r>
              <a:rPr lang="zh-CN" altLang="en-US">
                <a:sym typeface="+mn-ea"/>
              </a:rPr>
              <a:t>知识点可以实现某功能，由于自己的基础不扎实，你不知道</a:t>
            </a:r>
            <a:r>
              <a:rPr lang="en-US" altLang="zh-CN">
                <a:sym typeface="+mn-ea"/>
              </a:rPr>
              <a:t>B</a:t>
            </a:r>
            <a:r>
              <a:rPr lang="zh-CN" altLang="en-US">
                <a:sym typeface="+mn-ea"/>
              </a:rPr>
              <a:t>知识点也可以解决此问题，而且更合适，就造成了，同样是一个功能的实现，而一个人的实现，实现速度快、效率又高，被称为高手。</a:t>
            </a:r>
            <a:endParaRPr lang="zh-CN" altLang="en-US">
              <a:sym typeface="+mn-ea"/>
            </a:endParaRPr>
          </a:p>
          <a:p>
            <a:endParaRPr lang="zh-CN" altLang="en-US">
              <a:sym typeface="+mn-ea"/>
            </a:endParaRPr>
          </a:p>
          <a:p>
            <a:r>
              <a:rPr lang="zh-CN" altLang="en-US">
                <a:sym typeface="+mn-ea"/>
              </a:rPr>
              <a:t>的区别只所以要精</a:t>
            </a:r>
            <a:r>
              <a:rPr lang="zh-CN" altLang="en-US"/>
              <a:t>就是为了让大家知道所以然，既然本课程定义为基础遍，</a:t>
            </a:r>
            <a:r>
              <a:rPr lang="zh-CN" altLang="en-US">
                <a:sym typeface="+mn-ea"/>
              </a:rPr>
              <a:t>扎实的掌握这门技术，</a:t>
            </a:r>
            <a:r>
              <a:rPr lang="zh-CN" altLang="en-US"/>
              <a:t>就是要大家从细微入手，学好基础知识，为以后打下坚实的基础。</a:t>
            </a:r>
            <a:endParaRPr lang="zh-CN" altLang="en-US"/>
          </a:p>
          <a:p>
            <a:r>
              <a:rPr lang="zh-CN" altLang="en-US"/>
              <a:t>是指尽量去做到不遗漏任务技术点，每一个技术点要讲到</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en-US" altLang="zh-CN"/>
              <a:t>Vue.js</a:t>
            </a:r>
            <a:r>
              <a:rPr lang="zh-CN" altLang="zh-CN"/>
              <a:t>是什么？</a:t>
            </a:r>
            <a:endParaRPr lang="zh-CN" altLang="zh-CN"/>
          </a:p>
        </p:txBody>
      </p:sp>
      <p:sp>
        <p:nvSpPr>
          <p:cNvPr id="5" name="副标题 4"/>
          <p:cNvSpPr>
            <a:spLocks noGrp="1"/>
          </p:cNvSpPr>
          <p:nvPr>
            <p:ph type="subTitle" idx="1"/>
          </p:nvPr>
        </p:nvSpPr>
        <p:spPr/>
        <p:txBody>
          <a:bodyPr/>
          <a:p>
            <a:pPr algn="just">
              <a:lnSpc>
                <a:spcPct val="120000"/>
              </a:lnSpc>
            </a:pPr>
            <a:r>
              <a:rPr lang="en-US" altLang="zh-CN">
                <a:sym typeface="+mn-ea"/>
              </a:rPr>
              <a:t>Vue </a:t>
            </a:r>
            <a:r>
              <a:rPr lang="zh-CN" altLang="en-US">
                <a:sym typeface="+mn-ea"/>
              </a:rPr>
              <a:t>前端开发框架</a:t>
            </a:r>
            <a:endParaRPr lang="zh-CN" altLang="en-US">
              <a:sym typeface="+mn-ea"/>
            </a:endParaRPr>
          </a:p>
          <a:p>
            <a:pPr algn="just">
              <a:lnSpc>
                <a:spcPct val="120000"/>
              </a:lnSpc>
            </a:pPr>
            <a:endParaRPr lang="zh-CN" altLang="en-US">
              <a:sym typeface="+mn-ea"/>
            </a:endParaRPr>
          </a:p>
          <a:p>
            <a:pPr algn="just">
              <a:lnSpc>
                <a:spcPct val="120000"/>
              </a:lnSpc>
            </a:pPr>
            <a:r>
              <a:rPr lang="en-US" altLang="zh-CN">
                <a:sym typeface="+mn-ea"/>
              </a:rPr>
              <a:t>Vue</a:t>
            </a:r>
            <a:r>
              <a:rPr lang="zh-CN" altLang="en-US">
                <a:sym typeface="+mn-ea"/>
              </a:rPr>
              <a:t>是解决哪一环的问题</a:t>
            </a:r>
            <a:endParaRPr lang="zh-CN" altLang="en-US">
              <a:sym typeface="+mn-ea"/>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en-US" altLang="zh-CN"/>
              <a:t>Vue.js</a:t>
            </a:r>
            <a:r>
              <a:rPr lang="zh-CN" altLang="zh-CN"/>
              <a:t>是什么？</a:t>
            </a:r>
            <a:endParaRPr lang="zh-CN" altLang="zh-CN"/>
          </a:p>
        </p:txBody>
      </p:sp>
      <p:sp>
        <p:nvSpPr>
          <p:cNvPr id="5" name="副标题 4"/>
          <p:cNvSpPr>
            <a:spLocks noGrp="1"/>
          </p:cNvSpPr>
          <p:nvPr>
            <p:ph type="subTitle" idx="1"/>
          </p:nvPr>
        </p:nvSpPr>
        <p:spPr/>
        <p:txBody>
          <a:bodyPr/>
          <a:p>
            <a:pPr algn="just">
              <a:lnSpc>
                <a:spcPct val="120000"/>
              </a:lnSpc>
            </a:pPr>
            <a:r>
              <a:rPr lang="en-US" altLang="zh-CN">
                <a:sym typeface="+mn-ea"/>
              </a:rPr>
              <a:t>Vue (读音 /vjuː/，类似于 view) 是一套用于构建用户界面的渐进式框架。Vue.js 的目标是通过尽可能简单的 API 实现响应的数据绑定和组合的视图组件。它不仅易于上手，还便于与第三方库或既有项目整合。</a:t>
            </a:r>
            <a:endParaRPr lang="en-US" altLang="zh-CN"/>
          </a:p>
          <a:p>
            <a:pPr algn="just">
              <a:lnSpc>
                <a:spcPct val="120000"/>
              </a:lnSpc>
            </a:pPr>
            <a:endParaRPr lang="en-US" altLang="zh-CN"/>
          </a:p>
          <a:p>
            <a:pPr algn="just">
              <a:lnSpc>
                <a:spcPct val="120000"/>
              </a:lnSpc>
            </a:pPr>
            <a:r>
              <a:rPr lang="en-US" altLang="zh-CN">
                <a:sym typeface="+mn-ea"/>
              </a:rPr>
              <a:t>Vue.js 的核心是一个允许采用简洁的模板语法来声明式地将数据渲染进 DOM 的系统</a:t>
            </a:r>
            <a:endParaRPr lang="en-US" altLang="zh-CN"/>
          </a:p>
          <a:p>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620" y="13335"/>
            <a:ext cx="12184380" cy="685546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副标题 4"/>
          <p:cNvSpPr>
            <a:spLocks noGrp="1"/>
          </p:cNvSpPr>
          <p:nvPr>
            <p:ph type="subTitle" idx="1"/>
          </p:nvPr>
        </p:nvSpPr>
        <p:spPr>
          <a:xfrm>
            <a:off x="575310" y="765175"/>
            <a:ext cx="10492105" cy="6026785"/>
          </a:xfrm>
        </p:spPr>
        <p:txBody>
          <a:bodyPr/>
          <a:p>
            <a:pPr algn="just">
              <a:lnSpc>
                <a:spcPct val="120000"/>
              </a:lnSpc>
            </a:pPr>
            <a:r>
              <a:rPr lang="en-US" altLang="zh-CN" sz="1400">
                <a:sym typeface="+mn-ea"/>
              </a:rPr>
              <a:t>&lt;div&gt;</a:t>
            </a:r>
            <a:endParaRPr lang="en-US" altLang="zh-CN" sz="1400">
              <a:sym typeface="+mn-ea"/>
            </a:endParaRPr>
          </a:p>
          <a:p>
            <a:pPr algn="just">
              <a:lnSpc>
                <a:spcPct val="120000"/>
              </a:lnSpc>
            </a:pPr>
            <a:r>
              <a:rPr lang="en-US" altLang="zh-CN" sz="1400">
                <a:sym typeface="+mn-ea"/>
              </a:rPr>
              <a:t>    &lt;h3&gt;热门新闻&lt;/h3&gt;</a:t>
            </a:r>
            <a:endParaRPr lang="en-US" altLang="zh-CN" sz="1400">
              <a:sym typeface="+mn-ea"/>
            </a:endParaRPr>
          </a:p>
          <a:p>
            <a:pPr algn="just">
              <a:lnSpc>
                <a:spcPct val="120000"/>
              </a:lnSpc>
            </a:pPr>
            <a:r>
              <a:rPr lang="en-US" altLang="zh-CN" sz="1400">
                <a:sym typeface="+mn-ea"/>
              </a:rPr>
              <a:t>    &lt;ul id="news"&gt;&lt;/ul&gt;</a:t>
            </a:r>
            <a:endParaRPr lang="en-US" altLang="zh-CN" sz="1400">
              <a:sym typeface="+mn-ea"/>
            </a:endParaRPr>
          </a:p>
          <a:p>
            <a:pPr algn="just">
              <a:lnSpc>
                <a:spcPct val="120000"/>
              </a:lnSpc>
            </a:pPr>
            <a:r>
              <a:rPr lang="en-US" altLang="zh-CN" sz="1400">
                <a:sym typeface="+mn-ea"/>
              </a:rPr>
              <a:t>&lt;/div&gt;</a:t>
            </a:r>
            <a:endParaRPr lang="en-US" altLang="zh-CN" sz="1600">
              <a:sym typeface="+mn-ea"/>
            </a:endParaRPr>
          </a:p>
          <a:p>
            <a:pPr algn="just">
              <a:lnSpc>
                <a:spcPct val="120000"/>
              </a:lnSpc>
            </a:pPr>
            <a:r>
              <a:rPr lang="en-US" altLang="zh-CN" sz="1400">
                <a:sym typeface="+mn-ea"/>
              </a:rPr>
              <a:t>&lt;script&gt;</a:t>
            </a:r>
            <a:endParaRPr lang="en-US" altLang="zh-CN" sz="1400">
              <a:sym typeface="+mn-ea"/>
            </a:endParaRPr>
          </a:p>
          <a:p>
            <a:pPr algn="just">
              <a:lnSpc>
                <a:spcPct val="120000"/>
              </a:lnSpc>
            </a:pPr>
            <a:r>
              <a:rPr lang="en-US" altLang="zh-CN" sz="1400">
                <a:sym typeface="+mn-ea"/>
              </a:rPr>
              <a:t>function loadNews() {</a:t>
            </a:r>
            <a:endParaRPr lang="en-US" altLang="zh-CN" sz="1400">
              <a:sym typeface="+mn-ea"/>
            </a:endParaRPr>
          </a:p>
          <a:p>
            <a:pPr algn="just">
              <a:lnSpc>
                <a:spcPct val="120000"/>
              </a:lnSpc>
            </a:pPr>
            <a:r>
              <a:rPr lang="en-US" altLang="zh-CN" sz="1400">
                <a:sym typeface="+mn-ea"/>
              </a:rPr>
              <a:t>    // 先删除旧数据</a:t>
            </a:r>
            <a:endParaRPr lang="en-US" altLang="zh-CN" sz="1400">
              <a:sym typeface="+mn-ea"/>
            </a:endParaRPr>
          </a:p>
          <a:p>
            <a:pPr algn="just">
              <a:lnSpc>
                <a:spcPct val="120000"/>
              </a:lnSpc>
            </a:pPr>
            <a:r>
              <a:rPr lang="en-US" altLang="zh-CN" sz="1400">
                <a:sym typeface="+mn-ea"/>
              </a:rPr>
              <a:t>    $('#news').remove('li');</a:t>
            </a:r>
            <a:endParaRPr lang="en-US" altLang="zh-CN" sz="1400">
              <a:sym typeface="+mn-ea"/>
            </a:endParaRPr>
          </a:p>
          <a:p>
            <a:pPr algn="just">
              <a:lnSpc>
                <a:spcPct val="120000"/>
              </a:lnSpc>
            </a:pPr>
            <a:r>
              <a:rPr lang="en-US" altLang="zh-CN" sz="1400">
                <a:sym typeface="+mn-ea"/>
              </a:rPr>
              <a:t>    var data = [</a:t>
            </a:r>
            <a:endParaRPr lang="en-US" altLang="zh-CN" sz="1400">
              <a:sym typeface="+mn-ea"/>
            </a:endParaRPr>
          </a:p>
          <a:p>
            <a:pPr algn="just">
              <a:lnSpc>
                <a:spcPct val="120000"/>
              </a:lnSpc>
            </a:pPr>
            <a:r>
              <a:rPr lang="en-US" altLang="zh-CN" sz="1400">
                <a:sym typeface="+mn-ea"/>
              </a:rPr>
              <a:t>        {title: '隔壁搬来个姓王的怎么办？', link: 'http://news.baidu.com/id=1'},</a:t>
            </a:r>
            <a:endParaRPr lang="en-US" altLang="zh-CN" sz="1400">
              <a:sym typeface="+mn-ea"/>
            </a:endParaRPr>
          </a:p>
          <a:p>
            <a:pPr algn="just">
              <a:lnSpc>
                <a:spcPct val="120000"/>
              </a:lnSpc>
            </a:pPr>
            <a:r>
              <a:rPr lang="en-US" altLang="zh-CN" sz="1400">
                <a:sym typeface="+mn-ea"/>
              </a:rPr>
              <a:t>        {title: '三室住着三拨骗子', link: 'http://news.baidu.com/id=2'},</a:t>
            </a:r>
            <a:endParaRPr lang="en-US" altLang="zh-CN" sz="1400">
              <a:sym typeface="+mn-ea"/>
            </a:endParaRPr>
          </a:p>
          <a:p>
            <a:pPr algn="just">
              <a:lnSpc>
                <a:spcPct val="120000"/>
              </a:lnSpc>
            </a:pPr>
            <a:r>
              <a:rPr lang="en-US" altLang="zh-CN" sz="1400">
                <a:sym typeface="+mn-ea"/>
              </a:rPr>
              <a:t>        {title: '教你如何有自己的私房钱', link: 'http://news.baidu.com/id=4'}</a:t>
            </a:r>
            <a:endParaRPr lang="en-US" altLang="zh-CN" sz="1400">
              <a:sym typeface="+mn-ea"/>
            </a:endParaRPr>
          </a:p>
          <a:p>
            <a:pPr algn="just">
              <a:lnSpc>
                <a:spcPct val="120000"/>
              </a:lnSpc>
            </a:pPr>
            <a:r>
              <a:rPr lang="en-US" altLang="zh-CN" sz="1400">
                <a:sym typeface="+mn-ea"/>
              </a:rPr>
              <a:t>    ];</a:t>
            </a:r>
            <a:endParaRPr lang="en-US" altLang="zh-CN" sz="1400">
              <a:sym typeface="+mn-ea"/>
            </a:endParaRPr>
          </a:p>
          <a:p>
            <a:pPr algn="just">
              <a:lnSpc>
                <a:spcPct val="120000"/>
              </a:lnSpc>
            </a:pPr>
            <a:r>
              <a:rPr lang="en-US" altLang="zh-CN" sz="1400">
                <a:sym typeface="+mn-ea"/>
              </a:rPr>
              <a:t>    // 循环添加新闻</a:t>
            </a:r>
            <a:endParaRPr lang="en-US" altLang="zh-CN" sz="1400">
              <a:sym typeface="+mn-ea"/>
            </a:endParaRPr>
          </a:p>
          <a:p>
            <a:pPr algn="just">
              <a:lnSpc>
                <a:spcPct val="120000"/>
              </a:lnSpc>
            </a:pPr>
            <a:r>
              <a:rPr lang="en-US" altLang="zh-CN" sz="1400">
                <a:sym typeface="+mn-ea"/>
              </a:rPr>
              <a:t>    $.each( data, function(index, item) {</a:t>
            </a:r>
            <a:endParaRPr lang="en-US" altLang="zh-CN" sz="1400">
              <a:sym typeface="+mn-ea"/>
            </a:endParaRPr>
          </a:p>
          <a:p>
            <a:pPr algn="just">
              <a:lnSpc>
                <a:spcPct val="120000"/>
              </a:lnSpc>
            </a:pPr>
            <a:r>
              <a:rPr lang="en-US" altLang="zh-CN" sz="1400">
                <a:sym typeface="+mn-ea"/>
              </a:rPr>
              <a:t>      $('#news').append('&lt;li&gt;&lt;a href="' + item.link + '"&gt;' + item.title + '&lt;/a&gt;&lt;/li&gt;');</a:t>
            </a:r>
            <a:endParaRPr lang="en-US" altLang="zh-CN" sz="1400">
              <a:sym typeface="+mn-ea"/>
            </a:endParaRPr>
          </a:p>
          <a:p>
            <a:pPr algn="just">
              <a:lnSpc>
                <a:spcPct val="120000"/>
              </a:lnSpc>
            </a:pPr>
            <a:r>
              <a:rPr lang="en-US" altLang="zh-CN" sz="1400">
                <a:sym typeface="+mn-ea"/>
              </a:rPr>
              <a:t>    });</a:t>
            </a:r>
            <a:endParaRPr lang="en-US" altLang="zh-CN" sz="1400">
              <a:sym typeface="+mn-ea"/>
            </a:endParaRPr>
          </a:p>
          <a:p>
            <a:pPr algn="just">
              <a:lnSpc>
                <a:spcPct val="120000"/>
              </a:lnSpc>
            </a:pPr>
            <a:r>
              <a:rPr lang="en-US" altLang="zh-CN" sz="1400">
                <a:sym typeface="+mn-ea"/>
              </a:rPr>
              <a:t>}</a:t>
            </a:r>
            <a:endParaRPr lang="en-US" altLang="zh-CN" sz="1400">
              <a:sym typeface="+mn-ea"/>
            </a:endParaRPr>
          </a:p>
          <a:p>
            <a:pPr algn="just">
              <a:lnSpc>
                <a:spcPct val="120000"/>
              </a:lnSpc>
            </a:pPr>
            <a:r>
              <a:rPr lang="en-US" altLang="zh-CN" sz="1400">
                <a:sym typeface="+mn-ea"/>
              </a:rPr>
              <a:t>&lt;/script&gt;</a:t>
            </a:r>
            <a:endParaRPr lang="en-US" altLang="zh-CN" sz="1400">
              <a:sym typeface="+mn-ea"/>
            </a:endParaRPr>
          </a:p>
        </p:txBody>
      </p:sp>
      <p:sp>
        <p:nvSpPr>
          <p:cNvPr id="6" name="文本框 5"/>
          <p:cNvSpPr txBox="1"/>
          <p:nvPr/>
        </p:nvSpPr>
        <p:spPr>
          <a:xfrm>
            <a:off x="5321935" y="152400"/>
            <a:ext cx="1402080" cy="460375"/>
          </a:xfrm>
          <a:prstGeom prst="rect">
            <a:avLst/>
          </a:prstGeom>
          <a:noFill/>
        </p:spPr>
        <p:txBody>
          <a:bodyPr wrap="none" rtlCol="0">
            <a:spAutoFit/>
          </a:bodyPr>
          <a:p>
            <a:r>
              <a:rPr lang="zh-CN" altLang="en-US" sz="2400">
                <a:solidFill>
                  <a:schemeClr val="bg1"/>
                </a:solidFill>
              </a:rPr>
              <a:t>传统方式</a:t>
            </a:r>
            <a:endParaRPr lang="zh-CN" altLang="en-US" sz="2400">
              <a:solidFill>
                <a:schemeClr val="bg1"/>
              </a:solidFill>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620" y="13335"/>
            <a:ext cx="12184380" cy="685546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副标题 4"/>
          <p:cNvSpPr>
            <a:spLocks noGrp="1"/>
          </p:cNvSpPr>
          <p:nvPr>
            <p:ph type="subTitle" idx="1"/>
          </p:nvPr>
        </p:nvSpPr>
        <p:spPr>
          <a:xfrm>
            <a:off x="189865" y="613410"/>
            <a:ext cx="11543665" cy="6178550"/>
          </a:xfrm>
        </p:spPr>
        <p:txBody>
          <a:bodyPr/>
          <a:p>
            <a:pPr algn="just">
              <a:lnSpc>
                <a:spcPct val="120000"/>
              </a:lnSpc>
            </a:pPr>
            <a:r>
              <a:rPr lang="en-US" altLang="zh-CN" sz="1200">
                <a:sym typeface="+mn-ea"/>
              </a:rPr>
              <a:t>&lt;div id="app"&gt;</a:t>
            </a:r>
            <a:endParaRPr lang="en-US" altLang="zh-CN" sz="1200">
              <a:sym typeface="+mn-ea"/>
            </a:endParaRPr>
          </a:p>
          <a:p>
            <a:pPr algn="just">
              <a:lnSpc>
                <a:spcPct val="120000"/>
              </a:lnSpc>
            </a:pPr>
            <a:r>
              <a:rPr lang="en-US" altLang="zh-CN" sz="1200">
                <a:sym typeface="+mn-ea"/>
              </a:rPr>
              <a:t>    &lt;h3&gt;热门新闻&lt;/h3&gt;</a:t>
            </a:r>
            <a:endParaRPr lang="en-US" altLang="zh-CN" sz="1200">
              <a:sym typeface="+mn-ea"/>
            </a:endParaRPr>
          </a:p>
          <a:p>
            <a:pPr algn="just">
              <a:lnSpc>
                <a:spcPct val="120000"/>
              </a:lnSpc>
            </a:pPr>
            <a:r>
              <a:rPr lang="en-US" altLang="zh-CN" sz="1200">
                <a:sym typeface="+mn-ea"/>
              </a:rPr>
              <a:t>    &lt;ul&gt;</a:t>
            </a:r>
            <a:endParaRPr lang="en-US" altLang="zh-CN" sz="1200">
              <a:sym typeface="+mn-ea"/>
            </a:endParaRPr>
          </a:p>
          <a:p>
            <a:pPr algn="just">
              <a:lnSpc>
                <a:spcPct val="120000"/>
              </a:lnSpc>
            </a:pPr>
            <a:r>
              <a:rPr lang="en-US" altLang="zh-CN" sz="1200">
                <a:sym typeface="+mn-ea"/>
              </a:rPr>
              <a:t>        &lt;li v-for="item in news"&gt;</a:t>
            </a:r>
            <a:endParaRPr lang="en-US" altLang="zh-CN" sz="1200">
              <a:sym typeface="+mn-ea"/>
            </a:endParaRPr>
          </a:p>
          <a:p>
            <a:pPr algn="just">
              <a:lnSpc>
                <a:spcPct val="120000"/>
              </a:lnSpc>
            </a:pPr>
            <a:r>
              <a:rPr lang="en-US" altLang="zh-CN" sz="1200">
                <a:sym typeface="+mn-ea"/>
              </a:rPr>
              <a:t>            &lt;a href="item.link"&gt;{{ item.title }}&lt;/a&gt;</a:t>
            </a:r>
            <a:endParaRPr lang="en-US" altLang="zh-CN" sz="1200">
              <a:sym typeface="+mn-ea"/>
            </a:endParaRPr>
          </a:p>
          <a:p>
            <a:pPr algn="just">
              <a:lnSpc>
                <a:spcPct val="120000"/>
              </a:lnSpc>
            </a:pPr>
            <a:r>
              <a:rPr lang="en-US" altLang="zh-CN" sz="1200">
                <a:sym typeface="+mn-ea"/>
              </a:rPr>
              <a:t>        &lt;/li&gt;</a:t>
            </a:r>
            <a:endParaRPr lang="en-US" altLang="zh-CN" sz="1200">
              <a:sym typeface="+mn-ea"/>
            </a:endParaRPr>
          </a:p>
          <a:p>
            <a:pPr algn="just">
              <a:lnSpc>
                <a:spcPct val="120000"/>
              </a:lnSpc>
            </a:pPr>
            <a:r>
              <a:rPr lang="en-US" altLang="zh-CN" sz="1200">
                <a:sym typeface="+mn-ea"/>
              </a:rPr>
              <a:t>    &lt;/ul&gt;</a:t>
            </a:r>
            <a:endParaRPr lang="en-US" altLang="zh-CN" sz="1200">
              <a:sym typeface="+mn-ea"/>
            </a:endParaRPr>
          </a:p>
          <a:p>
            <a:pPr algn="just">
              <a:lnSpc>
                <a:spcPct val="120000"/>
              </a:lnSpc>
            </a:pPr>
            <a:r>
              <a:rPr lang="en-US" altLang="zh-CN" sz="1200">
                <a:sym typeface="+mn-ea"/>
              </a:rPr>
              <a:t>&lt;/div&gt;</a:t>
            </a:r>
            <a:endParaRPr lang="en-US" altLang="zh-CN" sz="1200">
              <a:sym typeface="+mn-ea"/>
            </a:endParaRPr>
          </a:p>
          <a:p>
            <a:pPr algn="just">
              <a:lnSpc>
                <a:spcPct val="120000"/>
              </a:lnSpc>
            </a:pPr>
            <a:r>
              <a:rPr lang="en-US" altLang="zh-CN" sz="1200">
                <a:sym typeface="+mn-ea"/>
              </a:rPr>
              <a:t>var app = new Vue({</a:t>
            </a:r>
            <a:endParaRPr lang="en-US" altLang="zh-CN" sz="1200">
              <a:sym typeface="+mn-ea"/>
            </a:endParaRPr>
          </a:p>
          <a:p>
            <a:pPr algn="just">
              <a:lnSpc>
                <a:spcPct val="120000"/>
              </a:lnSpc>
            </a:pPr>
            <a:r>
              <a:rPr lang="en-US" altLang="zh-CN" sz="1200">
                <a:sym typeface="+mn-ea"/>
              </a:rPr>
              <a:t>  el: '#app',</a:t>
            </a:r>
            <a:endParaRPr lang="en-US" altLang="zh-CN" sz="1200">
              <a:sym typeface="+mn-ea"/>
            </a:endParaRPr>
          </a:p>
          <a:p>
            <a:pPr algn="just">
              <a:lnSpc>
                <a:spcPct val="120000"/>
              </a:lnSpc>
            </a:pPr>
            <a:r>
              <a:rPr lang="en-US" altLang="zh-CN" sz="1200">
                <a:sym typeface="+mn-ea"/>
              </a:rPr>
              <a:t>  data: {</a:t>
            </a:r>
            <a:endParaRPr lang="en-US" altLang="zh-CN" sz="1200">
              <a:sym typeface="+mn-ea"/>
            </a:endParaRPr>
          </a:p>
          <a:p>
            <a:pPr algn="just">
              <a:lnSpc>
                <a:spcPct val="120000"/>
              </a:lnSpc>
            </a:pPr>
            <a:r>
              <a:rPr lang="en-US" altLang="zh-CN" sz="1200">
                <a:sym typeface="+mn-ea"/>
              </a:rPr>
              <a:t>    news: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methods: {</a:t>
            </a:r>
            <a:endParaRPr lang="en-US" altLang="zh-CN" sz="1200">
              <a:sym typeface="+mn-ea"/>
            </a:endParaRPr>
          </a:p>
          <a:p>
            <a:pPr algn="just">
              <a:lnSpc>
                <a:spcPct val="120000"/>
              </a:lnSpc>
            </a:pPr>
            <a:r>
              <a:rPr lang="en-US" altLang="zh-CN" sz="1200">
                <a:sym typeface="+mn-ea"/>
              </a:rPr>
              <a:t>      loadNews() {</a:t>
            </a:r>
            <a:endParaRPr lang="en-US" altLang="zh-CN" sz="1200">
              <a:sym typeface="+mn-ea"/>
            </a:endParaRPr>
          </a:p>
          <a:p>
            <a:pPr algn="just">
              <a:lnSpc>
                <a:spcPct val="120000"/>
              </a:lnSpc>
            </a:pPr>
            <a:r>
              <a:rPr lang="en-US" altLang="zh-CN" sz="1200">
                <a:sym typeface="+mn-ea"/>
              </a:rPr>
              <a:t>        this.news = [</a:t>
            </a:r>
            <a:endParaRPr lang="en-US" altLang="zh-CN" sz="1200">
              <a:sym typeface="+mn-ea"/>
            </a:endParaRPr>
          </a:p>
          <a:p>
            <a:pPr algn="just">
              <a:lnSpc>
                <a:spcPct val="120000"/>
              </a:lnSpc>
            </a:pPr>
            <a:r>
              <a:rPr lang="en-US" altLang="zh-CN" sz="1200">
                <a:sym typeface="+mn-ea"/>
              </a:rPr>
              <a:t>            {title: '隔壁搬来个姓王的怎么办？', link: 'http://news.baidu.com/id=1'},</a:t>
            </a:r>
            <a:endParaRPr lang="en-US" altLang="zh-CN" sz="1200">
              <a:sym typeface="+mn-ea"/>
            </a:endParaRPr>
          </a:p>
          <a:p>
            <a:pPr algn="just">
              <a:lnSpc>
                <a:spcPct val="120000"/>
              </a:lnSpc>
            </a:pPr>
            <a:r>
              <a:rPr lang="en-US" altLang="zh-CN" sz="1200">
                <a:sym typeface="+mn-ea"/>
              </a:rPr>
              <a:t>            {title: '三室住着三拨骗子', link: 'http://news.baidu.com/id=3'},</a:t>
            </a:r>
            <a:endParaRPr lang="en-US" altLang="zh-CN" sz="1200">
              <a:sym typeface="+mn-ea"/>
            </a:endParaRPr>
          </a:p>
          <a:p>
            <a:pPr algn="just">
              <a:lnSpc>
                <a:spcPct val="120000"/>
              </a:lnSpc>
            </a:pPr>
            <a:r>
              <a:rPr lang="en-US" altLang="zh-CN" sz="1200">
                <a:sym typeface="+mn-ea"/>
              </a:rPr>
              <a:t>            {title: '教你如何有自己的私房钱', link: 'http://news.baidu.com/id=4'}</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a:t>
            </a:r>
            <a:endParaRPr lang="en-US" altLang="zh-CN" sz="1200">
              <a:sym typeface="+mn-ea"/>
            </a:endParaRPr>
          </a:p>
        </p:txBody>
      </p:sp>
      <p:sp>
        <p:nvSpPr>
          <p:cNvPr id="6" name="文本框 5"/>
          <p:cNvSpPr txBox="1"/>
          <p:nvPr/>
        </p:nvSpPr>
        <p:spPr>
          <a:xfrm>
            <a:off x="5321935" y="152400"/>
            <a:ext cx="1588770" cy="460375"/>
          </a:xfrm>
          <a:prstGeom prst="rect">
            <a:avLst/>
          </a:prstGeom>
          <a:noFill/>
        </p:spPr>
        <p:txBody>
          <a:bodyPr wrap="none" rtlCol="0">
            <a:spAutoFit/>
          </a:bodyPr>
          <a:p>
            <a:r>
              <a:rPr lang="en-US" altLang="zh-CN" sz="2400">
                <a:solidFill>
                  <a:schemeClr val="bg1"/>
                </a:solidFill>
              </a:rPr>
              <a:t>vue.js</a:t>
            </a:r>
            <a:r>
              <a:rPr lang="zh-CN" altLang="en-US" sz="2400">
                <a:solidFill>
                  <a:schemeClr val="bg1"/>
                </a:solidFill>
              </a:rPr>
              <a:t>方式</a:t>
            </a:r>
            <a:endParaRPr lang="zh-CN" altLang="en-US" sz="2400">
              <a:solidFill>
                <a:schemeClr val="bg1"/>
              </a:solidFill>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谁在用</a:t>
            </a:r>
            <a:r>
              <a:rPr lang="en-US" altLang="zh-CN"/>
              <a:t>Vue.js</a:t>
            </a:r>
            <a:endParaRPr lang="en-US" altLang="zh-CN"/>
          </a:p>
        </p:txBody>
      </p:sp>
      <p:pic>
        <p:nvPicPr>
          <p:cNvPr id="7" name="图片 6" descr="DuZnPddOZJNoNRH"/>
          <p:cNvPicPr>
            <a:picLocks noChangeAspect="1"/>
          </p:cNvPicPr>
          <p:nvPr/>
        </p:nvPicPr>
        <p:blipFill>
          <a:blip r:embed="rId1"/>
          <a:stretch>
            <a:fillRect/>
          </a:stretch>
        </p:blipFill>
        <p:spPr>
          <a:xfrm>
            <a:off x="8056245" y="3245485"/>
            <a:ext cx="2247900" cy="1104900"/>
          </a:xfrm>
          <a:prstGeom prst="rect">
            <a:avLst/>
          </a:prstGeom>
        </p:spPr>
      </p:pic>
      <p:pic>
        <p:nvPicPr>
          <p:cNvPr id="9" name="图片 8" descr="logo-201305-b"/>
          <p:cNvPicPr>
            <a:picLocks noChangeAspect="1"/>
          </p:cNvPicPr>
          <p:nvPr/>
        </p:nvPicPr>
        <p:blipFill>
          <a:blip r:embed="rId2"/>
          <a:stretch>
            <a:fillRect/>
          </a:stretch>
        </p:blipFill>
        <p:spPr>
          <a:xfrm>
            <a:off x="1579245" y="3317875"/>
            <a:ext cx="2159000" cy="762000"/>
          </a:xfrm>
          <a:prstGeom prst="rect">
            <a:avLst/>
          </a:prstGeom>
        </p:spPr>
      </p:pic>
      <p:pic>
        <p:nvPicPr>
          <p:cNvPr id="11" name="图片 10" descr="qqlogofilter_white1_5x2"/>
          <p:cNvPicPr>
            <a:picLocks noChangeAspect="1"/>
          </p:cNvPicPr>
          <p:nvPr/>
        </p:nvPicPr>
        <p:blipFill>
          <a:blip r:embed="rId3"/>
          <a:stretch>
            <a:fillRect/>
          </a:stretch>
        </p:blipFill>
        <p:spPr>
          <a:xfrm>
            <a:off x="4511040" y="3378835"/>
            <a:ext cx="2552065" cy="838200"/>
          </a:xfrm>
          <a:prstGeom prst="rect">
            <a:avLst/>
          </a:prstGeom>
        </p:spPr>
      </p:pic>
      <p:pic>
        <p:nvPicPr>
          <p:cNvPr id="12" name="图片 11" descr="TB11ojWRXXXXXafaFXXXXXXXXXX-190-27"/>
          <p:cNvPicPr>
            <a:picLocks noChangeAspect="1"/>
          </p:cNvPicPr>
          <p:nvPr/>
        </p:nvPicPr>
        <p:blipFill>
          <a:blip r:embed="rId4"/>
          <a:stretch>
            <a:fillRect/>
          </a:stretch>
        </p:blipFill>
        <p:spPr>
          <a:xfrm>
            <a:off x="5000625" y="5336540"/>
            <a:ext cx="1809750" cy="257175"/>
          </a:xfrm>
          <a:prstGeom prst="rect">
            <a:avLst/>
          </a:prstGeom>
        </p:spPr>
      </p:pic>
      <p:pic>
        <p:nvPicPr>
          <p:cNvPr id="3" name="图片 2" descr="bd_logo1"/>
          <p:cNvPicPr>
            <a:picLocks noChangeAspect="1"/>
          </p:cNvPicPr>
          <p:nvPr/>
        </p:nvPicPr>
        <p:blipFill>
          <a:blip r:embed="rId5"/>
          <a:stretch>
            <a:fillRect/>
          </a:stretch>
        </p:blipFill>
        <p:spPr>
          <a:xfrm>
            <a:off x="1489710" y="4696460"/>
            <a:ext cx="2964180" cy="1292860"/>
          </a:xfrm>
          <a:prstGeom prst="rect">
            <a:avLst/>
          </a:prstGeom>
        </p:spPr>
      </p:pic>
      <p:pic>
        <p:nvPicPr>
          <p:cNvPr id="4" name="图片 3" descr="logo"/>
          <p:cNvPicPr>
            <a:picLocks noChangeAspect="1"/>
          </p:cNvPicPr>
          <p:nvPr/>
        </p:nvPicPr>
        <p:blipFill>
          <a:blip r:embed="rId6"/>
          <a:stretch>
            <a:fillRect/>
          </a:stretch>
        </p:blipFill>
        <p:spPr>
          <a:xfrm>
            <a:off x="7983220" y="4696460"/>
            <a:ext cx="2550160" cy="1102995"/>
          </a:xfrm>
          <a:prstGeom prst="rect">
            <a:avLst/>
          </a:prstGeom>
        </p:spPr>
      </p:pic>
      <p:pic>
        <p:nvPicPr>
          <p:cNvPr id="6" name="图片 5" descr="微信截图_20180127143928"/>
          <p:cNvPicPr>
            <a:picLocks noChangeAspect="1"/>
          </p:cNvPicPr>
          <p:nvPr/>
        </p:nvPicPr>
        <p:blipFill>
          <a:blip r:embed="rId7"/>
          <a:stretch>
            <a:fillRect/>
          </a:stretch>
        </p:blipFill>
        <p:spPr>
          <a:xfrm>
            <a:off x="2125345" y="1796415"/>
            <a:ext cx="1692910" cy="619760"/>
          </a:xfrm>
          <a:prstGeom prst="rect">
            <a:avLst/>
          </a:prstGeom>
        </p:spPr>
      </p:pic>
      <p:pic>
        <p:nvPicPr>
          <p:cNvPr id="10" name="图片 9" descr="c_logo2013"/>
          <p:cNvPicPr>
            <a:picLocks noChangeAspect="1"/>
          </p:cNvPicPr>
          <p:nvPr/>
        </p:nvPicPr>
        <p:blipFill>
          <a:blip r:embed="rId8"/>
          <a:stretch>
            <a:fillRect/>
          </a:stretch>
        </p:blipFill>
        <p:spPr>
          <a:xfrm>
            <a:off x="4737100" y="1687830"/>
            <a:ext cx="1811655" cy="836930"/>
          </a:xfrm>
          <a:prstGeom prst="rect">
            <a:avLst/>
          </a:prstGeom>
        </p:spPr>
      </p:pic>
      <p:pic>
        <p:nvPicPr>
          <p:cNvPr id="14" name="图片 13" descr="微信图片_20180131150045"/>
          <p:cNvPicPr>
            <a:picLocks noChangeAspect="1"/>
          </p:cNvPicPr>
          <p:nvPr/>
        </p:nvPicPr>
        <p:blipFill>
          <a:blip r:embed="rId9"/>
          <a:stretch>
            <a:fillRect/>
          </a:stretch>
        </p:blipFill>
        <p:spPr>
          <a:xfrm>
            <a:off x="7654925" y="1534160"/>
            <a:ext cx="3049905" cy="1143635"/>
          </a:xfrm>
          <a:prstGeom prst="rect">
            <a:avLst/>
          </a:prstGeom>
        </p:spPr>
      </p:pic>
    </p:spTree>
    <p:custDataLst>
      <p:tags r:id="rId10"/>
    </p:custDataLst>
  </p:cSld>
  <p:clrMapOvr>
    <a:masterClrMapping/>
  </p:clrMapOvr>
</p:sld>
</file>

<file path=ppt/tags/tag1.xml><?xml version="1.0" encoding="utf-8"?>
<p:tagLst xmlns:p="http://schemas.openxmlformats.org/presentationml/2006/main">
  <p:tag name="KSO_WM_TAG_VERSION" val="1.0"/>
  <p:tag name="KSO_WM_TEMPLATE_CATEGORY" val="basetag"/>
  <p:tag name="KSO_WM_TEMPLATE_INDEX" val="20161347"/>
</p:tagLst>
</file>

<file path=ppt/tags/tag10.xml><?xml version="1.0" encoding="utf-8"?>
<p:tagLst xmlns:p="http://schemas.openxmlformats.org/presentationml/2006/main">
  <p:tag name="KSO_WM_BEAUTIFY_FLAG" val="#wm#"/>
  <p:tag name="KSO_WM_TEMPLATE_CATEGORY" val="basetag"/>
  <p:tag name="KSO_WM_TEMPLATE_INDEX" val="20161347"/>
</p:tagLst>
</file>

<file path=ppt/tags/tag11.xml><?xml version="1.0" encoding="utf-8"?>
<p:tagLst xmlns:p="http://schemas.openxmlformats.org/presentationml/2006/main">
  <p:tag name="KSO_WM_BEAUTIFY_FLAG" val="#wm#"/>
  <p:tag name="KSO_WM_TEMPLATE_CATEGORY" val="basetag"/>
  <p:tag name="KSO_WM_TEMPLATE_INDEX" val="20161347"/>
</p:tagLst>
</file>

<file path=ppt/tags/tag12.xml><?xml version="1.0" encoding="utf-8"?>
<p:tagLst xmlns:p="http://schemas.openxmlformats.org/presentationml/2006/main">
  <p:tag name="KSO_WM_BEAUTIFY_FLAG" val="#wm#"/>
  <p:tag name="KSO_WM_TEMPLATE_CATEGORY" val="basetag"/>
  <p:tag name="KSO_WM_TEMPLATE_INDEX" val="20161347"/>
</p:tagLst>
</file>

<file path=ppt/tags/tag13.xml><?xml version="1.0" encoding="utf-8"?>
<p:tagLst xmlns:p="http://schemas.openxmlformats.org/presentationml/2006/main">
  <p:tag name="KSO_WM_TEMPLATE_CATEGORY" val="basetag"/>
  <p:tag name="KSO_WM_TEMPLATE_INDEX" val="20161347"/>
  <p:tag name="KSO_WM_TAG_VERSION" val="1.0"/>
  <p:tag name="KSO_WM_SLIDE_ID" val="basetag20161347_4"/>
  <p:tag name="KSO_WM_SLIDE_INDEX" val="4"/>
  <p:tag name="KSO_WM_SLIDE_ITEM_CNT" val="0"/>
  <p:tag name="KSO_WM_SLIDE_TYPE" val="text"/>
  <p:tag name="KSO_WM_BEAUTIFY_FLAG" val="#wm#"/>
</p:tagLst>
</file>

<file path=ppt/tags/tag14.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5.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6.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7.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8.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9.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xml><?xml version="1.0" encoding="utf-8"?>
<p:tagLst xmlns:p="http://schemas.openxmlformats.org/presentationml/2006/main">
  <p:tag name="KSO_WM_TAG_VERSION" val="1.0"/>
  <p:tag name="KSO_WM_TEMPLATE_CATEGORY" val="basetag"/>
  <p:tag name="KSO_WM_TEMPLATE_INDEX" val="20161347"/>
</p:tagLst>
</file>

<file path=ppt/tags/tag20.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1.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2.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3.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4.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5.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xml><?xml version="1.0" encoding="utf-8"?>
<p:tagLst xmlns:p="http://schemas.openxmlformats.org/presentationml/2006/main">
  <p:tag name="KSO_WM_TEMPLATE_CATEGORY" val="basetag"/>
  <p:tag name="KSO_WM_TEMPLATE_INDEX" val="20161347"/>
  <p:tag name="KSO_WM_TAG_VERSION" val="1.0"/>
  <p:tag name="KSO_WM_TEMPLATE_THUMBS_INDEX" val="1、2、4、5、6、8、11、12、13、14、15、16、17、18、19、21、24、29"/>
  <p:tag name="KSO_WM_BEAUTIFY_FLAG" val="#wm#"/>
</p:tagLst>
</file>

<file path=ppt/tags/tag4.xml><?xml version="1.0" encoding="utf-8"?>
<p:tagLst xmlns:p="http://schemas.openxmlformats.org/presentationml/2006/main">
  <p:tag name="KSO_WM_BEAUTIFY_FLAG" val="#wm#"/>
  <p:tag name="KSO_WM_TEMPLATE_CATEGORY" val="basetag"/>
  <p:tag name="KSO_WM_TEMPLATE_INDEX" val="20161347"/>
</p:tagLst>
</file>

<file path=ppt/tags/tag5.xml><?xml version="1.0" encoding="utf-8"?>
<p:tagLst xmlns:p="http://schemas.openxmlformats.org/presentationml/2006/main">
  <p:tag name="KSO_WM_BEAUTIFY_FLAG" val="#wm#"/>
  <p:tag name="KSO_WM_TEMPLATE_CATEGORY" val="basetag"/>
  <p:tag name="KSO_WM_TEMPLATE_INDEX" val="20161347"/>
</p:tagLst>
</file>

<file path=ppt/tags/tag6.xml><?xml version="1.0" encoding="utf-8"?>
<p:tagLst xmlns:p="http://schemas.openxmlformats.org/presentationml/2006/main">
  <p:tag name="KSO_WM_BEAUTIFY_FLAG" val="#wm#"/>
  <p:tag name="KSO_WM_TEMPLATE_CATEGORY" val="basetag"/>
  <p:tag name="KSO_WM_TEMPLATE_INDEX" val="20161347"/>
</p:tagLst>
</file>

<file path=ppt/tags/tag7.xml><?xml version="1.0" encoding="utf-8"?>
<p:tagLst xmlns:p="http://schemas.openxmlformats.org/presentationml/2006/main">
  <p:tag name="KSO_WM_BEAUTIFY_FLAG" val="#wm#"/>
  <p:tag name="KSO_WM_TEMPLATE_CATEGORY" val="basetag"/>
  <p:tag name="KSO_WM_TEMPLATE_INDEX" val="20161347"/>
</p:tagLst>
</file>

<file path=ppt/tags/tag8.xml><?xml version="1.0" encoding="utf-8"?>
<p:tagLst xmlns:p="http://schemas.openxmlformats.org/presentationml/2006/main">
  <p:tag name="KSO_WM_BEAUTIFY_FLAG" val="#wm#"/>
  <p:tag name="KSO_WM_TEMPLATE_CATEGORY" val="basetag"/>
  <p:tag name="KSO_WM_TEMPLATE_INDEX" val="20161347"/>
</p:tagLst>
</file>

<file path=ppt/tags/tag9.xml><?xml version="1.0" encoding="utf-8"?>
<p:tagLst xmlns:p="http://schemas.openxmlformats.org/presentationml/2006/main">
  <p:tag name="KSO_WM_BEAUTIFY_FLAG" val="#wm#"/>
  <p:tag name="KSO_WM_TEMPLATE_CATEGORY" val="basetag"/>
  <p:tag name="KSO_WM_TEMPLATE_INDEX" val="2016134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2853</Words>
  <Application>WPS 演示</Application>
  <PresentationFormat>宽屏</PresentationFormat>
  <Paragraphs>240</Paragraphs>
  <Slides>22</Slides>
  <Notes>0</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22</vt:i4>
      </vt:variant>
    </vt:vector>
  </HeadingPairs>
  <TitlesOfParts>
    <vt:vector size="40" baseType="lpstr">
      <vt:lpstr>Arial</vt:lpstr>
      <vt:lpstr>宋体</vt:lpstr>
      <vt:lpstr>Wingdings</vt:lpstr>
      <vt:lpstr>微软雅黑 Light</vt:lpstr>
      <vt:lpstr>微软雅黑</vt:lpstr>
      <vt:lpstr>黑体</vt:lpstr>
      <vt:lpstr>时尚中黑简体</vt:lpstr>
      <vt:lpstr>Calibri</vt:lpstr>
      <vt:lpstr>Arial Unicode MS</vt:lpstr>
      <vt:lpstr>新宋体</vt:lpstr>
      <vt:lpstr>仿宋</vt:lpstr>
      <vt:lpstr>Arial</vt:lpstr>
      <vt:lpstr>MS PGothic</vt:lpstr>
      <vt:lpstr>Gill Sans</vt:lpstr>
      <vt:lpstr>方正兰亭粗黑_GBK</vt:lpstr>
      <vt:lpstr>Segoe Print</vt:lpstr>
      <vt:lpstr>Office 主题</vt:lpstr>
      <vt:lpstr>1_Office 主题</vt:lpstr>
      <vt:lpstr>Vue2--基础精讲 </vt:lpstr>
      <vt:lpstr>前言</vt:lpstr>
      <vt:lpstr>本课程的特点与宗旨</vt:lpstr>
      <vt:lpstr>PowerPoint 演示文稿</vt:lpstr>
      <vt:lpstr>Vue.js是什么？</vt:lpstr>
      <vt:lpstr>Vue.js是什么？</vt:lpstr>
      <vt:lpstr>PowerPoint 演示文稿</vt:lpstr>
      <vt:lpstr>PowerPoint 演示文稿</vt:lpstr>
      <vt:lpstr>谁在用Vue.js</vt:lpstr>
      <vt:lpstr>尤雨溪</vt:lpstr>
      <vt:lpstr>目录</vt:lpstr>
      <vt:lpstr>基础知识 </vt:lpstr>
      <vt:lpstr>起步 Hello Vue</vt:lpstr>
      <vt:lpstr>PowerPoint 演示文稿</vt:lpstr>
      <vt:lpstr>PowerPoint 演示文稿</vt:lpstr>
      <vt:lpstr>PowerPoint 演示文稿</vt:lpstr>
      <vt:lpstr>模板语法 Template Syntax</vt:lpstr>
      <vt:lpstr>数据属性</vt:lpstr>
      <vt:lpstr>数据属性</vt:lpstr>
      <vt:lpstr>数据属性</vt:lpstr>
      <vt:lpstr>数据属性</vt:lpstr>
      <vt:lpstr>数据属性</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914</cp:revision>
  <dcterms:created xsi:type="dcterms:W3CDTF">2017-08-03T09:01:00Z</dcterms:created>
  <dcterms:modified xsi:type="dcterms:W3CDTF">2018-03-11T07:18:21Z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