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513" r:id="rId3"/>
    <p:sldId id="549" r:id="rId5"/>
    <p:sldId id="509" r:id="rId6"/>
    <p:sldId id="534" r:id="rId7"/>
    <p:sldId id="535" r:id="rId8"/>
    <p:sldId id="536" r:id="rId9"/>
    <p:sldId id="539" r:id="rId10"/>
    <p:sldId id="540" r:id="rId11"/>
    <p:sldId id="541" r:id="rId12"/>
    <p:sldId id="542" r:id="rId13"/>
    <p:sldId id="544" r:id="rId14"/>
    <p:sldId id="545" r:id="rId15"/>
    <p:sldId id="563" r:id="rId16"/>
    <p:sldId id="547" r:id="rId17"/>
    <p:sldId id="564" r:id="rId18"/>
    <p:sldId id="507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03985"/>
    <a:srgbClr val="1B91A1"/>
    <a:srgbClr val="97C62F"/>
    <a:srgbClr val="549E39"/>
    <a:srgbClr val="99CCFF"/>
    <a:srgbClr val="009999"/>
    <a:srgbClr val="CCECFF"/>
    <a:srgbClr val="0099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0" autoAdjust="0"/>
    <p:restoredTop sz="94660"/>
  </p:normalViewPr>
  <p:slideViewPr>
    <p:cSldViewPr>
      <p:cViewPr varScale="1">
        <p:scale>
          <a:sx n="87" d="100"/>
          <a:sy n="87" d="100"/>
        </p:scale>
        <p:origin x="437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240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D195B-C601-47E3-AE10-A6E1EFE18B8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Copyright © 2015 Beanpod Technology. All Rights Reserved.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DBFAE-FF2A-4AEA-806B-03507216FC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C9E83-74B7-4EDC-92BF-0F2E60549EB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Copyright © 2015 Beanpod Technology. All Rights Reserved.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11D87-CFFB-437F-9596-D7FE3A5020D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1D87-CFFB-437F-9596-D7FE3A5020D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B997851-C316-40E8-945E-9924777F213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Copyright © 2015 Beanpod Technology. All Rights Reserved.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 userDrawn="1"/>
        </p:nvSpPr>
        <p:spPr>
          <a:xfrm>
            <a:off x="0" y="6453797"/>
            <a:ext cx="12192001" cy="398213"/>
          </a:xfrm>
          <a:prstGeom prst="rect">
            <a:avLst/>
          </a:prstGeom>
          <a:solidFill>
            <a:srgbClr val="003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 userDrawn="1"/>
        </p:nvSpPr>
        <p:spPr>
          <a:xfrm rot="19800000">
            <a:off x="2238348" y="2759658"/>
            <a:ext cx="792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lumMod val="85000"/>
                  </a:schemeClr>
                </a:solidFill>
              </a:rPr>
              <a:t>Beanpod Confidential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Date Placeholder 3"/>
          <p:cNvSpPr txBox="1"/>
          <p:nvPr userDrawn="1"/>
        </p:nvSpPr>
        <p:spPr>
          <a:xfrm>
            <a:off x="1256396" y="6470340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808080"/>
                </a:solidFill>
              </a:rPr>
              <a:t>日期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13" name="Footer Placeholder 4"/>
          <p:cNvSpPr txBox="1"/>
          <p:nvPr userDrawn="1"/>
        </p:nvSpPr>
        <p:spPr>
          <a:xfrm>
            <a:off x="3863752" y="647397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808080"/>
                </a:solidFill>
              </a:rPr>
              <a:t>Copyright © 2017 </a:t>
            </a:r>
            <a:r>
              <a:rPr lang="en-US" altLang="zh-CN" dirty="0" err="1">
                <a:solidFill>
                  <a:srgbClr val="808080"/>
                </a:solidFill>
              </a:rPr>
              <a:t>Beanpod</a:t>
            </a:r>
            <a:r>
              <a:rPr lang="en-US" altLang="zh-CN" dirty="0">
                <a:solidFill>
                  <a:srgbClr val="808080"/>
                </a:solidFill>
              </a:rPr>
              <a:t> Technology. All Rights Reserved.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853310" y="6537486"/>
            <a:ext cx="904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  <a:latin typeface="+mj-lt"/>
              </a:rPr>
              <a:t>（</a:t>
            </a:r>
            <a:r>
              <a:rPr lang="en-US" altLang="zh-CN" sz="900" dirty="0">
                <a:solidFill>
                  <a:srgbClr val="808080"/>
                </a:solidFill>
                <a:latin typeface="+mj-lt"/>
              </a:rPr>
              <a:t>#</a:t>
            </a:r>
            <a:r>
              <a:rPr lang="zh-CN" altLang="en-US" sz="900" dirty="0">
                <a:solidFill>
                  <a:srgbClr val="808080"/>
                </a:solidFill>
                <a:latin typeface="+mj-lt"/>
              </a:rPr>
              <a:t>）</a:t>
            </a:r>
            <a:endParaRPr lang="zh-CN" altLang="en-US" sz="9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" y="0"/>
            <a:ext cx="3352800" cy="1533144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800000">
            <a:off x="2238348" y="2759658"/>
            <a:ext cx="792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lumMod val="85000"/>
                  </a:schemeClr>
                </a:solidFill>
              </a:rPr>
              <a:t>Beanpod Confidential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799" y="2074442"/>
            <a:ext cx="10058400" cy="1328160"/>
          </a:xfrm>
          <a:prstGeom prst="rect">
            <a:avLst/>
          </a:prstGeom>
          <a:solidFill>
            <a:schemeClr val="bg1"/>
          </a:solidFill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72D526"/>
                </a:solidFill>
              </a:defRPr>
            </a:lvl1pPr>
          </a:lstStyle>
          <a:p>
            <a:r>
              <a:rPr lang="zh-CN" altLang="en-US" dirty="0"/>
              <a:t>单击此处编辑母版标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717032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rgbClr val="040E76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 rot="19800000">
            <a:off x="2238348" y="2759658"/>
            <a:ext cx="792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lumMod val="85000"/>
                  </a:schemeClr>
                </a:solidFill>
              </a:rPr>
              <a:t>Beanpod Confidential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Date Placeholder 3"/>
          <p:cNvSpPr txBox="1"/>
          <p:nvPr userDrawn="1"/>
        </p:nvSpPr>
        <p:spPr>
          <a:xfrm>
            <a:off x="970651" y="651775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日期</a:t>
            </a:r>
            <a:endParaRPr lang="zh-CN" altLang="en-US" dirty="0"/>
          </a:p>
        </p:txBody>
      </p:sp>
      <p:sp>
        <p:nvSpPr>
          <p:cNvPr id="15" name="Footer Placeholder 4"/>
          <p:cNvSpPr txBox="1"/>
          <p:nvPr userDrawn="1"/>
        </p:nvSpPr>
        <p:spPr>
          <a:xfrm>
            <a:off x="3934636" y="6512808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Copyright © 2016 </a:t>
            </a:r>
            <a:r>
              <a:rPr lang="en-US" altLang="zh-CN" dirty="0" err="1"/>
              <a:t>Beanpod</a:t>
            </a:r>
            <a:r>
              <a:rPr lang="en-US" altLang="zh-CN" dirty="0"/>
              <a:t> Technology. All Rights Reserved.</a:t>
            </a:r>
            <a:endParaRPr lang="zh-CN" altLang="en-US" dirty="0"/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10056440" y="6550846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" name="Rectangle 8"/>
          <p:cNvSpPr/>
          <p:nvPr userDrawn="1"/>
        </p:nvSpPr>
        <p:spPr>
          <a:xfrm>
            <a:off x="-2" y="6487317"/>
            <a:ext cx="12192001" cy="398213"/>
          </a:xfrm>
          <a:prstGeom prst="rect">
            <a:avLst/>
          </a:prstGeom>
          <a:solidFill>
            <a:srgbClr val="003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Date Placeholder 3"/>
          <p:cNvSpPr txBox="1"/>
          <p:nvPr userDrawn="1"/>
        </p:nvSpPr>
        <p:spPr>
          <a:xfrm>
            <a:off x="970651" y="6521510"/>
            <a:ext cx="2445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808080"/>
                </a:solidFill>
              </a:rPr>
              <a:t>日期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23" name="Footer Placeholder 4"/>
          <p:cNvSpPr txBox="1"/>
          <p:nvPr userDrawn="1"/>
        </p:nvSpPr>
        <p:spPr>
          <a:xfrm>
            <a:off x="3961657" y="6512807"/>
            <a:ext cx="4768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808080"/>
                </a:solidFill>
              </a:rPr>
              <a:t>Copyright © 2017 </a:t>
            </a:r>
            <a:r>
              <a:rPr lang="en-US" altLang="zh-CN" dirty="0" err="1">
                <a:solidFill>
                  <a:srgbClr val="808080"/>
                </a:solidFill>
              </a:rPr>
              <a:t>Beanpod</a:t>
            </a:r>
            <a:r>
              <a:rPr lang="en-US" altLang="zh-CN" dirty="0">
                <a:solidFill>
                  <a:srgbClr val="808080"/>
                </a:solidFill>
              </a:rPr>
              <a:t> Technology. All Rights Reserved.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24" name="Slide Number Placeholder 5"/>
          <p:cNvSpPr txBox="1"/>
          <p:nvPr userDrawn="1"/>
        </p:nvSpPr>
        <p:spPr>
          <a:xfrm>
            <a:off x="10208840" y="6554839"/>
            <a:ext cx="1159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>
                <a:solidFill>
                  <a:srgbClr val="808080"/>
                </a:solidFill>
              </a:rPr>
            </a:fld>
            <a:endParaRPr lang="zh-CN" altLang="en-US" dirty="0">
              <a:solidFill>
                <a:srgbClr val="80808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855641" cy="1305807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50900" y="685801"/>
            <a:ext cx="10483851" cy="3781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 cap="all" spc="67" baseline="0">
                <a:solidFill>
                  <a:srgbClr val="72D526"/>
                </a:solidFill>
                <a:latin typeface="Lato Black" panose="020F0A02020204030203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853064" y="1411284"/>
            <a:ext cx="609600" cy="0"/>
          </a:xfrm>
          <a:prstGeom prst="line">
            <a:avLst/>
          </a:prstGeom>
          <a:ln w="28575">
            <a:solidFill>
              <a:srgbClr val="97C6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1143652"/>
            <a:ext cx="10483851" cy="166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none" spc="0" baseline="0">
                <a:solidFill>
                  <a:srgbClr val="72D526"/>
                </a:solidFill>
                <a:latin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subtitle here</a:t>
            </a:r>
            <a:endParaRPr lang="en-US" dirty="0"/>
          </a:p>
        </p:txBody>
      </p:sp>
    </p:spTree>
  </p:cSld>
  <p:clrMapOvr>
    <a:masterClrMapping/>
  </p:clrMapOvr>
  <p:transition spd="slow" advClick="0" advTm="1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V="1">
            <a:off x="-2" y="1112075"/>
            <a:ext cx="10632506" cy="45719"/>
          </a:xfrm>
          <a:prstGeom prst="rect">
            <a:avLst/>
          </a:prstGeom>
          <a:solidFill>
            <a:srgbClr val="97C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0" y="6453797"/>
            <a:ext cx="12192001" cy="398213"/>
          </a:xfrm>
          <a:prstGeom prst="rect">
            <a:avLst/>
          </a:prstGeom>
          <a:solidFill>
            <a:srgbClr val="003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336" y="333475"/>
            <a:ext cx="10058400" cy="6846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1" y="1412776"/>
            <a:ext cx="11233247" cy="49023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 rot="19800000">
            <a:off x="2238348" y="2759658"/>
            <a:ext cx="7929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lumMod val="85000"/>
                  </a:schemeClr>
                </a:solidFill>
              </a:rPr>
              <a:t>Beanpod Confidential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Footer Placeholder 4"/>
          <p:cNvSpPr txBox="1"/>
          <p:nvPr userDrawn="1"/>
        </p:nvSpPr>
        <p:spPr>
          <a:xfrm>
            <a:off x="3863752" y="6480392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808080"/>
                </a:solidFill>
              </a:rPr>
              <a:t>Copyright © 2017 </a:t>
            </a:r>
            <a:r>
              <a:rPr lang="en-US" altLang="zh-CN" dirty="0" err="1">
                <a:solidFill>
                  <a:srgbClr val="808080"/>
                </a:solidFill>
              </a:rPr>
              <a:t>Beanpod</a:t>
            </a:r>
            <a:r>
              <a:rPr lang="en-US" altLang="zh-CN" dirty="0">
                <a:solidFill>
                  <a:srgbClr val="808080"/>
                </a:solidFill>
              </a:rPr>
              <a:t> Technology. All Rights Reserved.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13" name="Date Placeholder 3"/>
          <p:cNvSpPr txBox="1"/>
          <p:nvPr userDrawn="1"/>
        </p:nvSpPr>
        <p:spPr>
          <a:xfrm>
            <a:off x="1256396" y="6470340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808080"/>
                </a:solidFill>
              </a:rPr>
              <a:t>日期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0853310" y="6537486"/>
            <a:ext cx="904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rgbClr val="808080"/>
                </a:solidFill>
                <a:latin typeface="+mj-lt"/>
              </a:rPr>
              <a:t>（</a:t>
            </a:r>
            <a:r>
              <a:rPr lang="en-US" altLang="zh-CN" sz="900" dirty="0">
                <a:solidFill>
                  <a:srgbClr val="808080"/>
                </a:solidFill>
                <a:latin typeface="+mj-lt"/>
              </a:rPr>
              <a:t>#</a:t>
            </a:r>
            <a:r>
              <a:rPr lang="zh-CN" altLang="en-US" sz="900" dirty="0">
                <a:solidFill>
                  <a:srgbClr val="808080"/>
                </a:solidFill>
                <a:latin typeface="+mj-lt"/>
              </a:rPr>
              <a:t>）</a:t>
            </a:r>
            <a:endParaRPr lang="zh-CN" altLang="en-US" sz="9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" t="2210" r="4759" b="-1"/>
          <a:stretch>
            <a:fillRect/>
          </a:stretch>
        </p:blipFill>
        <p:spPr>
          <a:xfrm>
            <a:off x="9801953" y="0"/>
            <a:ext cx="2379824" cy="115779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16" y="3501008"/>
            <a:ext cx="3945384" cy="29523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91" y="1988840"/>
            <a:ext cx="4845289" cy="1832216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00"/>
                </a:solidFill>
              </a:rPr>
              <a:t>豆荚科技</a:t>
            </a:r>
            <a:br>
              <a:rPr lang="zh-CN" altLang="en-US" sz="4000" b="1" dirty="0"/>
            </a:br>
            <a:br>
              <a:rPr lang="zh-CN" altLang="en-US" sz="4000" b="1" dirty="0"/>
            </a:br>
            <a:r>
              <a:rPr lang="zh-CN" altLang="en-US" sz="4000" b="1" dirty="0">
                <a:solidFill>
                  <a:srgbClr val="000000"/>
                </a:solidFill>
              </a:rPr>
              <a:t>        </a:t>
            </a:r>
            <a:r>
              <a:rPr lang="en-US" altLang="zh-CN" sz="4000" b="1" dirty="0">
                <a:solidFill>
                  <a:srgbClr val="000000"/>
                </a:solidFill>
              </a:rPr>
              <a:t>GNP</a:t>
            </a:r>
            <a:endParaRPr lang="en-US" altLang="zh-CN" sz="40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3352" y="4240240"/>
            <a:ext cx="10058400" cy="1781048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北京豆荚科技有限公司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八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通用数据报文</a:t>
            </a:r>
            <a:r>
              <a:rPr lang="en-US" altLang="zh-CN" dirty="0">
                <a:ea typeface="宋体" panose="02010600030101010101" pitchFamily="2" charset="-122"/>
              </a:rPr>
              <a:t>GData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99806" y="1325394"/>
          <a:ext cx="81282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</a:t>
                      </a:r>
                      <a:r>
                        <a:rPr lang="en-US" dirty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见</a:t>
                      </a:r>
                      <a:r>
                        <a:rPr lang="en-US" altLang="zh-CN"/>
                        <a:t>C1</a:t>
                      </a:r>
                      <a:r>
                        <a:rPr lang="zh-CN" altLang="en-US"/>
                        <a:t>中的定义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02180" y="3681095"/>
            <a:ext cx="68872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GData=AES-CCM(1,2,3,4) with SK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注：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</a:t>
            </a:r>
            <a:r>
              <a:rPr lang="zh-CN" altLang="en-US"/>
              <a:t>端检测</a:t>
            </a:r>
            <a:r>
              <a:rPr lang="en-US" altLang="zh-CN"/>
              <a:t>SK</a:t>
            </a:r>
            <a:r>
              <a:rPr lang="zh-CN" altLang="en-US"/>
              <a:t>超时后返回指令要求重新协商秘钥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</a:t>
            </a:r>
            <a:r>
              <a:rPr lang="zh-CN" altLang="en-US"/>
              <a:t>端检测每一个</a:t>
            </a:r>
            <a:r>
              <a:rPr lang="en-US" altLang="zh-CN"/>
              <a:t>Terminal</a:t>
            </a:r>
            <a:r>
              <a:rPr lang="zh-CN" altLang="en-US"/>
              <a:t>不可过快发起协商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频率设定为每</a:t>
            </a:r>
            <a:r>
              <a:rPr lang="en-US" altLang="zh-CN"/>
              <a:t>period</a:t>
            </a:r>
            <a:r>
              <a:rPr lang="zh-CN" altLang="en-US"/>
              <a:t>（默认</a:t>
            </a:r>
            <a:r>
              <a:rPr lang="en-US" altLang="zh-CN"/>
              <a:t>1</a:t>
            </a:r>
            <a:r>
              <a:rPr lang="zh-CN" altLang="en-US"/>
              <a:t>小时）不超过</a:t>
            </a:r>
            <a:r>
              <a:rPr lang="en-US" altLang="zh-CN"/>
              <a:t>5</a:t>
            </a:r>
            <a:r>
              <a:rPr lang="zh-CN" altLang="en-US"/>
              <a:t>次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服务器的过期时间和频次根据云端</a:t>
            </a:r>
            <a:r>
              <a:rPr lang="en-US" altLang="zh-CN"/>
              <a:t>CPU</a:t>
            </a:r>
            <a:r>
              <a:rPr lang="zh-CN" altLang="en-US"/>
              <a:t>符合动态调整。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调整速度为</a:t>
            </a:r>
            <a:r>
              <a:rPr lang="zh-CN"/>
              <a:t>持续</a:t>
            </a:r>
            <a:r>
              <a:rPr lang="en-US" altLang="zh-CN"/>
              <a:t>*2</a:t>
            </a:r>
            <a:r>
              <a:rPr lang="zh-CN" altLang="en-US"/>
              <a:t>，如：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当前</a:t>
            </a:r>
            <a:r>
              <a:rPr lang="en-US" altLang="zh-CN"/>
              <a:t>CPU</a:t>
            </a:r>
            <a:r>
              <a:rPr lang="zh-CN" altLang="en-US"/>
              <a:t>过满，则当前的</a:t>
            </a:r>
            <a:r>
              <a:rPr lang="en-US" altLang="zh-CN"/>
              <a:t>expire*=2</a:t>
            </a:r>
            <a:r>
              <a:rPr lang="zh-CN" altLang="en-US"/>
              <a:t>；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当前</a:t>
            </a:r>
            <a:r>
              <a:rPr lang="en-US" altLang="zh-CN"/>
              <a:t>CPU</a:t>
            </a:r>
            <a:r>
              <a:rPr lang="zh-CN" altLang="en-US"/>
              <a:t>过满，则当前的</a:t>
            </a:r>
            <a:r>
              <a:rPr lang="en-US" altLang="zh-CN"/>
              <a:t>period*=2</a:t>
            </a:r>
            <a:r>
              <a:rPr lang="zh-CN" altLang="en-US"/>
              <a:t>；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只增不减。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九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dirty="0">
                <a:ea typeface="宋体" panose="02010600030101010101" pitchFamily="2" charset="-122"/>
              </a:rPr>
              <a:t>端上</a:t>
            </a:r>
            <a:r>
              <a:rPr lang="en-US" altLang="zh-CN" dirty="0">
                <a:ea typeface="宋体" panose="02010600030101010101" pitchFamily="2" charset="-122"/>
              </a:rPr>
              <a:t>Key</a:t>
            </a:r>
            <a:r>
              <a:rPr lang="zh-CN" altLang="en-US" dirty="0">
                <a:ea typeface="宋体" panose="02010600030101010101" pitchFamily="2" charset="-122"/>
              </a:rPr>
              <a:t>的保护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40" y="2348230"/>
            <a:ext cx="97751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在《豆荚的物联网安全方案》中，所有的端侧都有一个安全域，将</a:t>
            </a:r>
            <a:r>
              <a:rPr lang="en-US" altLang="zh-CN"/>
              <a:t>SK</a:t>
            </a:r>
            <a:r>
              <a:rPr lang="zh-CN" altLang="en-US"/>
              <a:t>保存在安全域中。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云端根私钥保存在</a:t>
            </a:r>
            <a:r>
              <a:rPr lang="en-US" altLang="zh-CN"/>
              <a:t>HSM</a:t>
            </a:r>
            <a:r>
              <a:rPr lang="zh-CN" altLang="en-US"/>
              <a:t>中。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DH</a:t>
            </a:r>
            <a:r>
              <a:rPr lang="zh-CN" altLang="en-US"/>
              <a:t>私钥临时产生。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对于抗中间人相关，涉及到公钥或者证书的部署，注意根证书不可动态传输，详情不在本文考虑。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九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补充说明</a:t>
            </a:r>
            <a:r>
              <a:rPr lang="en-US" altLang="zh-CN" dirty="0">
                <a:ea typeface="宋体" panose="02010600030101010101" pitchFamily="2" charset="-122"/>
              </a:rPr>
              <a:t>-1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1880" y="1104265"/>
            <a:ext cx="98539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本方案仅描述安全相关，不提供具体实现详细设计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本方案为</a:t>
            </a:r>
            <a:r>
              <a:rPr lang="en-US" altLang="zh-CN">
                <a:solidFill>
                  <a:srgbClr val="FF0000"/>
                </a:solidFill>
              </a:rPr>
              <a:t>“</a:t>
            </a:r>
            <a:r>
              <a:rPr lang="zh-CN" altLang="en-US">
                <a:solidFill>
                  <a:srgbClr val="FF0000"/>
                </a:solidFill>
              </a:rPr>
              <a:t>细节实现设计文档</a:t>
            </a:r>
            <a:r>
              <a:rPr lang="en-US" altLang="zh-CN">
                <a:solidFill>
                  <a:srgbClr val="FF0000"/>
                </a:solidFill>
              </a:rPr>
              <a:t>”</a:t>
            </a:r>
            <a:r>
              <a:rPr lang="zh-CN" altLang="en-US">
                <a:solidFill>
                  <a:srgbClr val="FF0000"/>
                </a:solidFill>
              </a:rPr>
              <a:t>提供依据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协议实现设计文档应包含</a:t>
            </a:r>
            <a:r>
              <a:rPr lang="en-US" altLang="zh-CN"/>
              <a:t>2</a:t>
            </a:r>
            <a:r>
              <a:rPr lang="zh-CN" altLang="en-US"/>
              <a:t>种类型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二进制实现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需详细定义每个字段的字节数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必要的位置增加长度字段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json</a:t>
            </a:r>
            <a:r>
              <a:rPr lang="zh-CN" altLang="en-US"/>
              <a:t>串实现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需要明确定义编码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如，做</a:t>
            </a:r>
            <a:r>
              <a:rPr lang="en-US" altLang="zh-CN"/>
              <a:t>hash</a:t>
            </a:r>
            <a:r>
              <a:rPr lang="zh-CN" altLang="en-US"/>
              <a:t>、</a:t>
            </a:r>
            <a:r>
              <a:rPr lang="en-US" altLang="zh-CN"/>
              <a:t>sign</a:t>
            </a:r>
            <a:r>
              <a:rPr lang="zh-CN" altLang="en-US"/>
              <a:t>、</a:t>
            </a:r>
            <a:r>
              <a:rPr lang="en-US" altLang="zh-CN"/>
              <a:t>enc</a:t>
            </a:r>
            <a:r>
              <a:rPr lang="zh-CN" altLang="en-US"/>
              <a:t>时的输入均为二进制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这里给出参考设计</a:t>
            </a:r>
            <a:endParaRPr lang="zh-CN" altLang="en-US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/>
              <a:t>var1=”string1”</a:t>
            </a:r>
            <a:endParaRPr lang="en-US" altLang="zh-CN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/>
              <a:t>var2=”string2”</a:t>
            </a:r>
            <a:endParaRPr lang="en-US" altLang="zh-CN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/>
              <a:t>若要计算</a:t>
            </a:r>
            <a:r>
              <a:rPr lang="en-US" altLang="zh-CN"/>
              <a:t>2</a:t>
            </a:r>
            <a:r>
              <a:rPr lang="zh-CN" altLang="en-US"/>
              <a:t>个变量的密码运算，则做编码如下</a:t>
            </a:r>
            <a:endParaRPr lang="zh-CN" altLang="en-US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/>
              <a:t>内存数据：73 74 72 69 6e 67 31 73 74 72 69 6e 67 3</a:t>
            </a:r>
            <a:r>
              <a:rPr lang="en-US" altLang="zh-CN"/>
              <a:t>2</a:t>
            </a:r>
            <a:endParaRPr lang="en-US" altLang="zh-CN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/>
              <a:t>做</a:t>
            </a:r>
            <a:r>
              <a:rPr lang="en-US" altLang="zh-CN"/>
              <a:t>Java</a:t>
            </a:r>
            <a:r>
              <a:rPr lang="zh-CN" altLang="en-US"/>
              <a:t>的同学尤其注意，上述</a:t>
            </a:r>
            <a:r>
              <a:rPr lang="en-US" altLang="zh-CN"/>
              <a:t>16</a:t>
            </a:r>
            <a:r>
              <a:rPr lang="zh-CN" altLang="en-US"/>
              <a:t>进制表示的数据不可以看做是</a:t>
            </a:r>
            <a:r>
              <a:rPr lang="en-US" altLang="zh-CN"/>
              <a:t>string d=”</a:t>
            </a:r>
            <a:r>
              <a:rPr lang="zh-CN" altLang="en-US">
                <a:sym typeface="+mn-ea"/>
              </a:rPr>
              <a:t>73 74 72 69 6e 67 31 73 74 72 69 6e 67 3</a:t>
            </a:r>
            <a:r>
              <a:rPr lang="en-US" altLang="zh-CN">
                <a:sym typeface="+mn-ea"/>
              </a:rPr>
              <a:t>2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九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dirty="0">
                <a:ea typeface="宋体" panose="02010600030101010101" pitchFamily="2" charset="-122"/>
              </a:rPr>
              <a:t>补充描述</a:t>
            </a:r>
            <a:r>
              <a:rPr lang="en-US" altLang="zh-CN" dirty="0">
                <a:ea typeface="宋体" panose="02010600030101010101" pitchFamily="2" charset="-122"/>
              </a:rPr>
              <a:t>-2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3310" y="1093470"/>
            <a:ext cx="9853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协议实现时需要考虑状态字和</a:t>
            </a:r>
            <a:r>
              <a:rPr lang="en-US" altLang="zh-CN"/>
              <a:t>session</a:t>
            </a:r>
            <a:r>
              <a:rPr lang="zh-CN" altLang="en-US"/>
              <a:t>管理，建议如下：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30946" y="2072789"/>
          <a:ext cx="8128212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SessionID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初次发起协商时由云端随机产生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前面章节描述的报文体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Status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r>
                        <a:rPr lang="zh-CN" altLang="en-US"/>
                        <a:t>：成功</a:t>
                      </a:r>
                      <a:endParaRPr lang="zh-CN" altLang="en-US"/>
                    </a:p>
                    <a:p>
                      <a:r>
                        <a:rPr lang="en-US" altLang="zh-CN"/>
                        <a:t>0</a:t>
                      </a:r>
                      <a:r>
                        <a:rPr lang="zh-CN" altLang="en-US"/>
                        <a:t>：未知失败</a:t>
                      </a:r>
                      <a:endParaRPr lang="zh-CN" altLang="en-US"/>
                    </a:p>
                    <a:p>
                      <a:r>
                        <a:rPr lang="en-US" altLang="zh-CN"/>
                        <a:t>2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session</a:t>
                      </a:r>
                      <a:r>
                        <a:rPr lang="zh-CN" altLang="en-US"/>
                        <a:t>过期</a:t>
                      </a:r>
                      <a:endParaRPr lang="zh-CN" altLang="en-US"/>
                    </a:p>
                    <a:p>
                      <a:r>
                        <a:rPr lang="en-US" altLang="zh-CN"/>
                        <a:t>3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.....</a:t>
                      </a:r>
                      <a:endParaRPr lang="en-US" altLang="zh-CN"/>
                    </a:p>
                    <a:p>
                      <a:endParaRPr lang="en-US" altLang="zh-C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注释：关于</a:t>
                      </a:r>
                      <a:r>
                        <a:rPr lang="en-US" altLang="zh-CN" dirty="0"/>
                        <a:t>CCM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SessionID</a:t>
                      </a:r>
                      <a:r>
                        <a:rPr lang="zh-CN" altLang="en-US" dirty="0"/>
                        <a:t>不需要加密，但要参与</a:t>
                      </a:r>
                      <a:r>
                        <a:rPr lang="en-US" altLang="zh-CN" dirty="0"/>
                        <a:t>AAD</a:t>
                      </a:r>
                      <a:r>
                        <a:rPr lang="zh-CN" altLang="en-US" dirty="0"/>
                        <a:t>。其他都加密。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十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dirty="0">
                <a:ea typeface="宋体" panose="02010600030101010101" pitchFamily="2" charset="-122"/>
              </a:rPr>
              <a:t>性能与重放的优化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8100" y="1299210"/>
            <a:ext cx="98539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RSA</a:t>
            </a:r>
            <a:r>
              <a:rPr lang="zh-CN" altLang="en-US" dirty="0"/>
              <a:t>签名部分采用</a:t>
            </a:r>
            <a:r>
              <a:rPr lang="en-US" altLang="zh-CN" dirty="0"/>
              <a:t>EDDSA</a:t>
            </a:r>
            <a:r>
              <a:rPr lang="zh-CN" altLang="en-US" dirty="0"/>
              <a:t>提高性能，即具体实现根据终端情况提供</a:t>
            </a:r>
            <a:r>
              <a:rPr lang="en-US" altLang="zh-CN" dirty="0"/>
              <a:t>2</a:t>
            </a:r>
            <a:r>
              <a:rPr lang="zh-CN" altLang="en-US" dirty="0"/>
              <a:t>类算法兼容支持。</a:t>
            </a:r>
            <a:endParaRPr lang="zh-CN" alt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特定场景的高度抗重放要求：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前文中的抗重放可以做到会话周期之间有效，但出于性能考虑，会话周期过长，则有些场景无法满足。</a:t>
            </a:r>
            <a:r>
              <a:rPr lang="zh-CN" altLang="en-US" dirty="0">
                <a:sym typeface="+mn-ea"/>
              </a:rPr>
              <a:t>例如汽车控制系统，对每条指令都要有严格的抗重放要求。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在对称算法周期内，每条指令的发起都做挑战。</a:t>
            </a:r>
            <a:endParaRPr lang="zh-CN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设计要求</a:t>
            </a:r>
            <a:endParaRPr lang="zh-CN" alt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协议要做成指令式的形式，例如</a:t>
            </a:r>
            <a:r>
              <a:rPr lang="en-US" altLang="zh-CN" dirty="0"/>
              <a:t>A-&gt;B</a:t>
            </a:r>
            <a:r>
              <a:rPr lang="zh-CN" altLang="en-US" dirty="0"/>
              <a:t>，一条</a:t>
            </a:r>
            <a:r>
              <a:rPr lang="en-US" altLang="zh-CN" dirty="0"/>
              <a:t>command</a:t>
            </a:r>
            <a:r>
              <a:rPr lang="zh-CN" altLang="en-US" dirty="0"/>
              <a:t>，则协议如下</a:t>
            </a:r>
            <a:endParaRPr lang="zh-CN" alt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要做到防止重放，则</a:t>
            </a:r>
            <a:r>
              <a:rPr lang="en-US" altLang="zh-CN" dirty="0"/>
              <a:t>B</a:t>
            </a:r>
            <a:r>
              <a:rPr lang="zh-CN" altLang="en-US" dirty="0"/>
              <a:t>需要发起挑战</a:t>
            </a:r>
            <a:endParaRPr lang="zh-CN" alt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REQ-CMD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发起</a:t>
            </a:r>
            <a:r>
              <a:rPr lang="en-US" altLang="zh-CN" dirty="0"/>
              <a:t>CMD</a:t>
            </a:r>
            <a:r>
              <a:rPr lang="zh-CN" altLang="en-US" dirty="0"/>
              <a:t>请求</a:t>
            </a:r>
            <a:endParaRPr lang="zh-CN" alt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RES-Challenge</a:t>
            </a:r>
            <a:r>
              <a:rPr lang="zh-CN" altLang="en-US" dirty="0"/>
              <a:t>：</a:t>
            </a:r>
            <a:r>
              <a:rPr lang="en-US" altLang="zh-CN" dirty="0"/>
              <a:t>B</a:t>
            </a:r>
            <a:r>
              <a:rPr lang="zh-CN" altLang="en-US" dirty="0"/>
              <a:t>回复一个挑战</a:t>
            </a:r>
            <a:endParaRPr lang="zh-CN" alt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CMD1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要发起的指令，带有</a:t>
            </a:r>
            <a:r>
              <a:rPr lang="en-US" altLang="zh-CN" dirty="0"/>
              <a:t>A</a:t>
            </a:r>
            <a:r>
              <a:rPr lang="zh-CN" altLang="en-US" dirty="0"/>
              <a:t>的指令内容，</a:t>
            </a:r>
            <a:r>
              <a:rPr lang="en-US" altLang="zh-CN" dirty="0"/>
              <a:t>B</a:t>
            </a:r>
            <a:r>
              <a:rPr lang="zh-CN" altLang="en-US" dirty="0"/>
              <a:t>的挑战，以及</a:t>
            </a:r>
            <a:r>
              <a:rPr lang="en-US" altLang="zh-CN" dirty="0"/>
              <a:t>MAC</a:t>
            </a:r>
            <a:r>
              <a:rPr lang="zh-CN" altLang="en-US" dirty="0"/>
              <a:t>信息。</a:t>
            </a:r>
            <a:endParaRPr lang="zh-CN" alt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</a:t>
            </a:r>
            <a:r>
              <a:rPr lang="zh-CN" altLang="en-US" dirty="0"/>
              <a:t>端：</a:t>
            </a:r>
            <a:r>
              <a:rPr lang="en-US" altLang="zh-CN" dirty="0"/>
              <a:t>MAC</a:t>
            </a:r>
            <a:r>
              <a:rPr lang="zh-CN" altLang="en-US" dirty="0"/>
              <a:t>验证</a:t>
            </a:r>
            <a:r>
              <a:rPr lang="en-US" altLang="zh-CN" dirty="0"/>
              <a:t>-&gt;Challenge</a:t>
            </a:r>
            <a:r>
              <a:rPr lang="zh-CN" altLang="en-US" dirty="0"/>
              <a:t>验证</a:t>
            </a:r>
            <a:r>
              <a:rPr lang="en-US" altLang="zh-CN" dirty="0"/>
              <a:t>-&gt;</a:t>
            </a:r>
            <a:r>
              <a:rPr lang="zh-CN" altLang="en-US" dirty="0"/>
              <a:t>解析</a:t>
            </a:r>
            <a:r>
              <a:rPr lang="en-US" altLang="zh-CN" dirty="0"/>
              <a:t>CMD1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注：以上指令为</a:t>
            </a:r>
            <a:r>
              <a:rPr lang="en-US" altLang="zh-CN" dirty="0" err="1"/>
              <a:t>GData</a:t>
            </a:r>
            <a:r>
              <a:rPr lang="zh-CN" altLang="en-US" dirty="0"/>
              <a:t>内的</a:t>
            </a:r>
            <a:r>
              <a:rPr lang="en-US" altLang="zh-CN" dirty="0"/>
              <a:t>Data</a:t>
            </a:r>
            <a:r>
              <a:rPr lang="zh-CN" altLang="en-US" dirty="0"/>
              <a:t>载荷，因此，不需要额外做加密处理。</a:t>
            </a:r>
            <a:endParaRPr lang="zh-CN" altLang="en-US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十一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算法扩展</a:t>
            </a:r>
            <a:endParaRPr lang="zh-CN" dirty="0">
              <a:ea typeface="宋体" panose="02010600030101010101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/>
        </p:nvSpPr>
        <p:spPr>
          <a:xfrm>
            <a:off x="9937483" y="6148534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BA24DF-F351-4713-9B60-A6FE903D49DD}" type="slidenum">
              <a:rPr lang="zh-CN" altLang="en-US"/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958148" y="1556600"/>
            <a:ext cx="3463925" cy="4093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 dirty="0"/>
              <a:t>国密算法</a:t>
            </a:r>
            <a:endParaRPr lang="zh-CN" altLang="en-US" sz="2000" dirty="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2000" dirty="0"/>
              <a:t>SM2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9</a:t>
            </a:r>
            <a:endParaRPr lang="en-US" altLang="zh-CN" sz="2000" dirty="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 dirty="0"/>
              <a:t>性能</a:t>
            </a:r>
            <a:endParaRPr lang="zh-CN" altLang="en-US" sz="2000" dirty="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en-US" altLang="zh-CN" sz="2000" dirty="0"/>
              <a:t>EDDSA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pPr marL="742950" lvl="1" indent="-285750">
              <a:buFont typeface="Wingdings" panose="05000000000000000000" charset="0"/>
              <a:buChar char="u"/>
            </a:pPr>
            <a:endParaRPr lang="zh-CN" altLang="en-US" sz="2000" dirty="0"/>
          </a:p>
          <a:p>
            <a:pPr marL="285750" lvl="0" indent="-285750">
              <a:buFont typeface="Wingdings" panose="05000000000000000000" charset="0"/>
              <a:buChar char="u"/>
            </a:pPr>
            <a:r>
              <a:rPr lang="zh-CN" altLang="en-US" sz="2000" dirty="0"/>
              <a:t>后量子算法</a:t>
            </a:r>
            <a:r>
              <a:rPr lang="en-US" altLang="zh-CN" sz="2000" dirty="0"/>
              <a:t>-PQC</a:t>
            </a:r>
            <a:endParaRPr lang="en-US" altLang="zh-CN" sz="2000" dirty="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2000" dirty="0"/>
              <a:t>协商</a:t>
            </a:r>
            <a:endParaRPr lang="zh-CN" altLang="en-US" sz="2000" dirty="0"/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sz="2000" dirty="0"/>
              <a:t>SIDH</a:t>
            </a:r>
            <a:r>
              <a:rPr lang="zh-CN" altLang="en-US" sz="2000" dirty="0"/>
              <a:t> （微软）</a:t>
            </a:r>
            <a:endParaRPr lang="zh-CN" altLang="en-US" sz="2000" dirty="0"/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sz="2000" dirty="0"/>
              <a:t>CECPQ2</a:t>
            </a:r>
            <a:r>
              <a:rPr lang="zh-CN" altLang="en-US" sz="2000" dirty="0"/>
              <a:t>（谷歌）</a:t>
            </a:r>
            <a:endParaRPr lang="zh-CN" altLang="en-US" sz="2000" dirty="0"/>
          </a:p>
          <a:p>
            <a:pPr marL="742950" lvl="1" indent="-285750">
              <a:buFont typeface="Wingdings" panose="05000000000000000000" charset="0"/>
              <a:buChar char="u"/>
            </a:pPr>
            <a:r>
              <a:rPr lang="zh-CN" altLang="en-US" sz="2000" dirty="0"/>
              <a:t>签名</a:t>
            </a:r>
            <a:endParaRPr lang="zh-CN" altLang="en-US" sz="2000" dirty="0"/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sz="2000" dirty="0"/>
              <a:t>PICNIC</a:t>
            </a:r>
            <a:endParaRPr lang="en-US" altLang="zh-CN" sz="2000" dirty="0"/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en-US" altLang="zh-CN" sz="2000" dirty="0" err="1"/>
              <a:t>qTESLA</a:t>
            </a: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91" y="904485"/>
            <a:ext cx="2494210" cy="1826015"/>
          </a:xfrm>
          <a:prstGeom prst="rect">
            <a:avLst/>
          </a:prstGeom>
        </p:spPr>
      </p:pic>
      <p:pic>
        <p:nvPicPr>
          <p:cNvPr id="10" name="Picture 2" descr="https://i2.wp.com/sefiks.com/wp-content/uploads/2018/12/twisted-edwards-curve.png?resize=515%2C379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7" y="2802443"/>
            <a:ext cx="254402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61" y="311512"/>
            <a:ext cx="2986177" cy="248848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74" y="4522643"/>
            <a:ext cx="3156235" cy="202384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670" y="3090125"/>
            <a:ext cx="2895644" cy="162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55" y="4823183"/>
            <a:ext cx="2532311" cy="12345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86614" y="6084004"/>
            <a:ext cx="80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注：考虑回退攻击，算法扩展不在协议协商中实现，各个扩展版本定制实施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35360" y="3789040"/>
            <a:ext cx="2088232" cy="1010210"/>
          </a:xfrm>
        </p:spPr>
        <p:txBody>
          <a:bodyPr>
            <a:normAutofit fontScale="90000"/>
          </a:bodyPr>
          <a:lstStyle/>
          <a:p>
            <a:br>
              <a:rPr lang="en-US" altLang="zh-CN" sz="3600" b="1" dirty="0">
                <a:solidFill>
                  <a:srgbClr val="97C62F"/>
                </a:solidFill>
              </a:rPr>
            </a:br>
            <a:br>
              <a:rPr lang="en-US" altLang="zh-CN" sz="3600" b="1" dirty="0">
                <a:solidFill>
                  <a:srgbClr val="97C62F"/>
                </a:solidFill>
              </a:rPr>
            </a:br>
            <a:br>
              <a:rPr lang="en-US" altLang="zh-CN" sz="3600" b="1" dirty="0">
                <a:solidFill>
                  <a:srgbClr val="97C62F"/>
                </a:solidFill>
              </a:rPr>
            </a:br>
            <a:r>
              <a:rPr lang="en-US" altLang="zh-CN" sz="4000" b="1" dirty="0">
                <a:solidFill>
                  <a:srgbClr val="97C62F"/>
                </a:solidFill>
              </a:rPr>
              <a:t>Thanks!</a:t>
            </a:r>
            <a:endParaRPr lang="zh-CN" altLang="en-US" sz="3600" b="1" dirty="0">
              <a:solidFill>
                <a:srgbClr val="97C62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6185" y="0"/>
            <a:ext cx="5715815" cy="647522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276872"/>
            <a:ext cx="5309616" cy="1036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/>
        </p:nvGraphicFramePr>
        <p:xfrm>
          <a:off x="1828800" y="2857500"/>
          <a:ext cx="853313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修订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2018/08/09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增加</a:t>
                      </a:r>
                      <a:r>
                        <a:rPr lang="en-US" altLang="zh-CN" dirty="0" err="1"/>
                        <a:t>eddsa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 err="1"/>
                        <a:t>pqc</a:t>
                      </a:r>
                      <a:endParaRPr lang="en-US" altLang="zh-CN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/>
              <a:t>一</a:t>
            </a:r>
            <a:r>
              <a:rPr lang="en-US" altLang="zh-CN" dirty="0"/>
              <a:t>. GNP</a:t>
            </a:r>
            <a:r>
              <a:rPr lang="zh-CN" altLang="en-US" dirty="0">
                <a:ea typeface="宋体" panose="02010600030101010101" pitchFamily="2" charset="-122"/>
              </a:rPr>
              <a:t>的意义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525" y="1400810"/>
            <a:ext cx="3994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C00000"/>
                </a:solidFill>
              </a:rPr>
              <a:t>SSL</a:t>
            </a:r>
            <a:r>
              <a:rPr lang="zh-CN" altLang="en-US" sz="1600">
                <a:solidFill>
                  <a:srgbClr val="C00000"/>
                </a:solidFill>
              </a:rPr>
              <a:t>的缺陷（见</a:t>
            </a:r>
            <a:r>
              <a:rPr lang="en-US" altLang="zh-CN" sz="1600">
                <a:solidFill>
                  <a:srgbClr val="C00000"/>
                </a:solidFill>
              </a:rPr>
              <a:t>ssl</a:t>
            </a:r>
            <a:r>
              <a:rPr lang="zh-CN" altLang="en-US" sz="1600">
                <a:solidFill>
                  <a:srgbClr val="C00000"/>
                </a:solidFill>
              </a:rPr>
              <a:t>攻击分析一文</a:t>
            </a:r>
            <a:r>
              <a:rPr lang="zh-CN" altLang="en-US" sz="1600">
                <a:solidFill>
                  <a:srgbClr val="C00000"/>
                </a:solidFill>
              </a:rPr>
              <a:t>）</a:t>
            </a:r>
            <a:endParaRPr lang="zh-CN" altLang="en-US" sz="160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3580" y="1737995"/>
            <a:ext cx="100660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/>
              <a:t>过于复杂，易引入潜在风险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过多冗余，如老旧算法、抽象标记语法等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代码规模限制了在嵌入式、物联网场景的使用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已知公开漏洞较多，如：重协商注入、降级、</a:t>
            </a:r>
            <a:r>
              <a:rPr lang="en-US" altLang="zh-CN" sz="1600"/>
              <a:t>DROWN</a:t>
            </a:r>
            <a:r>
              <a:rPr lang="zh-CN" altLang="en-US" sz="1600"/>
              <a:t>（</a:t>
            </a:r>
            <a:r>
              <a:rPr lang="en-US" altLang="zh-CN" sz="1600"/>
              <a:t>pkcs1v15</a:t>
            </a:r>
            <a:r>
              <a:rPr lang="zh-CN" altLang="en-US" sz="1600"/>
              <a:t>）、</a:t>
            </a:r>
            <a:r>
              <a:rPr lang="en-US" altLang="zh-CN" sz="1600"/>
              <a:t>Sweet32</a:t>
            </a:r>
            <a:r>
              <a:rPr lang="zh-CN" altLang="en-US" sz="1600"/>
              <a:t>、</a:t>
            </a:r>
            <a:r>
              <a:rPr lang="en-US" altLang="zh-CN" sz="1600"/>
              <a:t>Timing&amp;BEAST&amp;POODLE</a:t>
            </a:r>
            <a:r>
              <a:rPr lang="zh-CN" altLang="en-US" sz="1600"/>
              <a:t>（</a:t>
            </a:r>
            <a:r>
              <a:rPr lang="en-US" altLang="zh-CN" sz="1600"/>
              <a:t>CBC</a:t>
            </a:r>
            <a:r>
              <a:rPr lang="zh-CN" altLang="en-US" sz="1600"/>
              <a:t>）、中间人、实现错误（</a:t>
            </a:r>
            <a:r>
              <a:rPr lang="en-US" altLang="zh-CN" sz="1600"/>
              <a:t>Heartbleed-Openssl</a:t>
            </a:r>
            <a:r>
              <a:rPr lang="zh-CN" altLang="en-US" sz="1600"/>
              <a:t>，</a:t>
            </a:r>
            <a:r>
              <a:rPr lang="en-US" altLang="zh-CN" sz="1600"/>
              <a:t>BERserk</a:t>
            </a:r>
            <a:r>
              <a:rPr lang="zh-CN" altLang="en-US" sz="1600"/>
              <a:t>）、</a:t>
            </a:r>
            <a:r>
              <a:rPr lang="en-US" altLang="zh-CN" sz="1600"/>
              <a:t>Crime</a:t>
            </a:r>
            <a:r>
              <a:rPr lang="zh-CN" altLang="en-US" sz="1600"/>
              <a:t>（压缩）、</a:t>
            </a:r>
            <a:r>
              <a:rPr lang="en-US" altLang="zh-CN" sz="1600"/>
              <a:t>RC4</a:t>
            </a:r>
            <a:r>
              <a:rPr lang="zh-CN" altLang="en-US" sz="1600"/>
              <a:t>等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消耗</a:t>
            </a:r>
            <a:r>
              <a:rPr lang="en-US" altLang="zh-CN" sz="1600"/>
              <a:t>CPU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263525" y="3260725"/>
            <a:ext cx="1191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339933"/>
                </a:solidFill>
              </a:rPr>
              <a:t>GNP</a:t>
            </a:r>
            <a:r>
              <a:rPr lang="zh-CN" altLang="en-US" sz="1600">
                <a:solidFill>
                  <a:srgbClr val="339933"/>
                </a:solidFill>
              </a:rPr>
              <a:t>特点</a:t>
            </a:r>
            <a:endParaRPr lang="zh-CN" altLang="en-US" sz="1600">
              <a:solidFill>
                <a:srgbClr val="339933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61695" y="3513455"/>
            <a:ext cx="1118235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/>
              <a:t>轻量级、仅支持必要的算法和数据报文处理</a:t>
            </a:r>
            <a:endParaRPr lang="zh-CN" altLang="en-US" sz="1600"/>
          </a:p>
          <a:p>
            <a:pPr marL="342900" indent="-342900">
              <a:buAutoNum type="arabicPeriod"/>
            </a:pPr>
            <a:r>
              <a:rPr lang="zh-CN" altLang="en-US" sz="1600"/>
              <a:t>算法支持</a:t>
            </a:r>
            <a:endParaRPr lang="zh-CN" altLang="en-US" sz="1600"/>
          </a:p>
          <a:p>
            <a:pPr marL="800100" lvl="1" indent="-342900">
              <a:buAutoNum type="arabicPeriod"/>
            </a:pPr>
            <a:r>
              <a:rPr lang="en-US" altLang="zh-CN" sz="1600"/>
              <a:t>RSA2048-PSS</a:t>
            </a:r>
            <a:r>
              <a:rPr lang="zh-CN" altLang="en-US" sz="1600"/>
              <a:t>、</a:t>
            </a:r>
            <a:r>
              <a:rPr lang="en-US" altLang="zh-CN" sz="1600"/>
              <a:t>RSA2048-OAEP</a:t>
            </a:r>
            <a:endParaRPr lang="en-US" altLang="zh-CN" sz="1600"/>
          </a:p>
          <a:p>
            <a:pPr marL="800100" lvl="1" indent="-342900">
              <a:buAutoNum type="arabicPeriod"/>
            </a:pPr>
            <a:r>
              <a:rPr lang="en-US" altLang="zh-CN" sz="1600"/>
              <a:t>AES256-CCM</a:t>
            </a:r>
            <a:endParaRPr lang="en-US" altLang="zh-CN" sz="1600"/>
          </a:p>
          <a:p>
            <a:pPr marL="800100" lvl="1" indent="-342900">
              <a:buAutoNum type="arabicPeriod"/>
            </a:pPr>
            <a:r>
              <a:rPr lang="en-US" altLang="zh-CN" sz="1600"/>
              <a:t>SHA256</a:t>
            </a:r>
            <a:endParaRPr lang="en-US" altLang="zh-CN" sz="1600"/>
          </a:p>
          <a:p>
            <a:pPr marL="800100" lvl="1" indent="-342900">
              <a:buAutoNum type="arabicPeriod"/>
            </a:pPr>
            <a:r>
              <a:rPr lang="zh-CN" altLang="en-US" sz="1600"/>
              <a:t>强制采用</a:t>
            </a:r>
            <a:r>
              <a:rPr lang="en-US" altLang="zh-CN" sz="1600"/>
              <a:t>DHE</a:t>
            </a:r>
            <a:r>
              <a:rPr lang="zh-CN" altLang="en-US" sz="1600"/>
              <a:t>协商</a:t>
            </a:r>
            <a:endParaRPr lang="zh-CN" altLang="en-US" sz="1600"/>
          </a:p>
          <a:p>
            <a:pPr marL="1257300" lvl="2" indent="-342900">
              <a:buAutoNum type="arabicPeriod"/>
            </a:pPr>
            <a:r>
              <a:rPr lang="en-US" altLang="zh-CN" sz="1600"/>
              <a:t>RSA</a:t>
            </a:r>
            <a:r>
              <a:rPr lang="zh-CN" altLang="en-US" sz="1600"/>
              <a:t>协商不提供前向安全Forward Secrecy</a:t>
            </a:r>
            <a:r>
              <a:rPr lang="en-US" altLang="zh-CN" sz="1600"/>
              <a:t>(</a:t>
            </a:r>
            <a:r>
              <a:rPr lang="zh-CN" altLang="en-US" sz="1600"/>
              <a:t>云端私钥泄露，导致录制的历史记录均可解密</a:t>
            </a:r>
            <a:r>
              <a:rPr lang="en-US" altLang="zh-CN" sz="1600"/>
              <a:t>)</a:t>
            </a:r>
            <a:endParaRPr lang="en-US" altLang="zh-CN" sz="1600"/>
          </a:p>
          <a:p>
            <a:pPr marL="1257300" lvl="2" indent="-342900">
              <a:buAutoNum type="arabicPeriod"/>
            </a:pPr>
            <a:r>
              <a:rPr lang="en-US" altLang="zh-CN" sz="1600"/>
              <a:t>DHE</a:t>
            </a:r>
            <a:r>
              <a:rPr lang="zh-CN" altLang="en-US" sz="1600"/>
              <a:t>每次协商将新建公私钥</a:t>
            </a:r>
            <a:endParaRPr lang="zh-CN" altLang="en-US" sz="1600"/>
          </a:p>
          <a:p>
            <a:pPr marL="342900" lvl="0" indent="-342900">
              <a:buAutoNum type="arabicPeriod"/>
            </a:pPr>
            <a:r>
              <a:rPr lang="zh-CN" altLang="en-US" sz="1600"/>
              <a:t>优先加密（采用只要可以加密的，均加密策略）</a:t>
            </a:r>
            <a:endParaRPr lang="zh-CN" altLang="en-US" sz="1600"/>
          </a:p>
          <a:p>
            <a:pPr marL="342900" lvl="0" indent="-342900">
              <a:buAutoNum type="arabicPeriod"/>
            </a:pPr>
            <a:r>
              <a:rPr lang="zh-CN" altLang="en-US" sz="1600"/>
              <a:t>考虑密钥在端侧的保护</a:t>
            </a:r>
            <a:endParaRPr lang="zh-CN" altLang="en-US" sz="1600"/>
          </a:p>
          <a:p>
            <a:pPr marL="342900" lvl="0" indent="-342900">
              <a:buAutoNum type="arabicPeriod"/>
            </a:pPr>
            <a:r>
              <a:rPr lang="zh-CN" altLang="en-US" sz="1600"/>
              <a:t>提高性能：减少交互、提供恢复机制（保留</a:t>
            </a:r>
            <a:r>
              <a:rPr lang="en-US" altLang="zh-CN" sz="1600"/>
              <a:t>sk</a:t>
            </a:r>
            <a:r>
              <a:rPr lang="zh-CN" altLang="en-US" sz="1600"/>
              <a:t>，设置有效期，</a:t>
            </a:r>
            <a:r>
              <a:rPr lang="en-US" altLang="zh-CN" sz="1600"/>
              <a:t>1</a:t>
            </a:r>
            <a:r>
              <a:rPr lang="zh-CN" altLang="en-US" sz="1600"/>
              <a:t>个月，云端可配置，以在前向安全和性能之间做一个折中）</a:t>
            </a:r>
            <a:endParaRPr lang="zh-CN" altLang="en-US" sz="1600"/>
          </a:p>
          <a:p>
            <a:pPr marL="342900" lvl="0" indent="-342900">
              <a:buAutoNum type="arabicPeriod"/>
            </a:pPr>
            <a:r>
              <a:rPr lang="zh-CN" altLang="en-US" sz="1600"/>
              <a:t>无缝对接业务域</a:t>
            </a:r>
            <a:endParaRPr lang="zh-CN" altLang="en-US" sz="1600"/>
          </a:p>
          <a:p>
            <a:pPr marL="342900" lvl="0" indent="-342900">
              <a:buAutoNum type="arabicPeriod"/>
            </a:pP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/>
              <a:t>二</a:t>
            </a:r>
            <a:r>
              <a:rPr lang="en-US" altLang="zh-CN" dirty="0"/>
              <a:t>. GNP</a:t>
            </a:r>
            <a:r>
              <a:rPr lang="zh-CN" altLang="en-US" dirty="0">
                <a:ea typeface="宋体" panose="02010600030101010101" pitchFamily="2" charset="-122"/>
              </a:rPr>
              <a:t>整体流程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75" y="1223645"/>
            <a:ext cx="542925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/>
              <a:t>三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类型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360295" y="1313180"/>
          <a:ext cx="5094605" cy="359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405"/>
                <a:gridCol w="2489200"/>
              </a:tblGrid>
              <a:tr h="391160">
                <a:tc>
                  <a:txBody>
                    <a:bodyPr/>
                    <a:lstStyle/>
                    <a:p>
                      <a:r>
                        <a:rPr lang="zh-CN" altLang="en-US" dirty="0"/>
                        <a:t>消息类型名称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MessageType-</a:t>
                      </a:r>
                      <a:r>
                        <a:rPr lang="en-US" sz="1800" dirty="0">
                          <a:sym typeface="+mn-ea"/>
                        </a:rPr>
                        <a:t>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四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-C1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53210" y="1638300"/>
          <a:ext cx="962215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20"/>
                <a:gridCol w="2384425"/>
                <a:gridCol w="6099810"/>
              </a:tblGrid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MessageType-C1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ym typeface="+mn-ea"/>
                        </a:rPr>
                        <a:t>TerminalID</a:t>
                      </a:r>
                      <a:r>
                        <a:rPr lang="en-US" altLang="zh-CN"/>
                        <a:t>=SHA256(HWUID</a:t>
                      </a:r>
                      <a:r>
                        <a:rPr lang="en-US"/>
                        <a:t>)</a:t>
                      </a:r>
                      <a:endParaRPr lang="en-US"/>
                    </a:p>
                    <a:p>
                      <a:r>
                        <a:rPr lang="en-US" altLang="zh-CN" sz="1800">
                          <a:sym typeface="+mn-ea"/>
                        </a:rPr>
                        <a:t>TerminalID=SHA256(DongleID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en-US" sz="1800">
                        <a:sym typeface="+mn-ea"/>
                      </a:endParaRPr>
                    </a:p>
                    <a:p>
                      <a:r>
                        <a:rPr lang="en-US" altLang="zh-CN" sz="1800">
                          <a:sym typeface="+mn-ea"/>
                        </a:rPr>
                        <a:t>TerminalID=SHA256(DeviceID</a:t>
                      </a:r>
                      <a:r>
                        <a:rPr lang="en-US" sz="1800">
                          <a:sym typeface="+mn-ea"/>
                        </a:rPr>
                        <a:t>)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Challenge-C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每次协商秘钥时客户端随机产生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DHPublicKey-C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ym typeface="+mn-ea"/>
                        </a:rPr>
                        <a:t>每次协商秘钥时客户端随机产生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87270" y="4729480"/>
            <a:ext cx="68872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CT=RSA-OAEP(3,4) with PublicKey of Cloud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Signature=RSA-PSS(SHA256(CT,5)) with PrivateKey of Terminal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C1={1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CT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Signature}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/>
              <a:t>五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-S1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99806" y="1325394"/>
          <a:ext cx="81282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MessageType-S1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见</a:t>
                      </a:r>
                      <a:r>
                        <a:rPr lang="en-US" altLang="zh-CN"/>
                        <a:t>C1</a:t>
                      </a:r>
                      <a:r>
                        <a:rPr lang="zh-CN" altLang="en-US"/>
                        <a:t>中的定义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Challenge-C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5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Challenge-S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每次协商秘钥时云端随机产生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6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DHPublicKey-S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每次协商秘钥时云端随机产生</a:t>
                      </a:r>
                      <a:endParaRPr lang="zh-CN" altLang="en-US" sz="18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1155" y="4190365"/>
            <a:ext cx="6887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CT=AES-CCM(3,4,5) with SK</a:t>
            </a:r>
            <a:endParaRPr lang="en-US" altLang="zh-CN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SK=DH(DHPrivateKey-S,DHPublicKey-C)</a:t>
            </a:r>
            <a:endParaRPr lang="en-US" altLang="zh-CN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Signature=RSA-PSS(SHA256(CT,6)) with PrivateKey of </a:t>
            </a:r>
            <a:r>
              <a:rPr lang="en-US" sz="1600">
                <a:sym typeface="+mn-ea"/>
              </a:rPr>
              <a:t>Cloud</a:t>
            </a:r>
            <a:endParaRPr lang="en-US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S1={1,2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CT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6</a:t>
            </a:r>
            <a:r>
              <a:rPr lang="zh-CN" altLang="en-US" sz="1600">
                <a:sym typeface="+mn-ea"/>
              </a:rPr>
              <a:t>，</a:t>
            </a:r>
            <a:r>
              <a:rPr lang="en-US" altLang="zh-CN" sz="1600">
                <a:sym typeface="+mn-ea"/>
              </a:rPr>
              <a:t>Signature}</a:t>
            </a:r>
            <a:endParaRPr lang="en-US" altLang="zh-CN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注：客户端收到</a:t>
            </a:r>
            <a:r>
              <a:rPr lang="en-US" altLang="zh-CN" sz="1600"/>
              <a:t>S1</a:t>
            </a:r>
            <a:r>
              <a:rPr lang="zh-CN" altLang="en-US" sz="1600"/>
              <a:t>后步骤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1</a:t>
            </a:r>
            <a:r>
              <a:rPr lang="zh-CN" altLang="en-US" sz="1600"/>
              <a:t>）校验签名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2</a:t>
            </a:r>
            <a:r>
              <a:rPr lang="zh-CN" altLang="en-US" sz="1600"/>
              <a:t>）计算</a:t>
            </a:r>
            <a:r>
              <a:rPr lang="en-US" altLang="zh-CN" sz="1600"/>
              <a:t>SK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3</a:t>
            </a:r>
            <a:r>
              <a:rPr lang="zh-CN" altLang="en-US" sz="1600"/>
              <a:t>）解密</a:t>
            </a:r>
            <a:r>
              <a:rPr lang="en-US" altLang="zh-CN" sz="1600"/>
              <a:t>CT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4</a:t>
            </a:r>
            <a:r>
              <a:rPr lang="zh-CN" altLang="en-US" sz="1600"/>
              <a:t>）比对</a:t>
            </a:r>
            <a:r>
              <a:rPr lang="en-US" altLang="zh-CN" sz="1600"/>
              <a:t>Challenge-C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6433820" y="4308475"/>
            <a:ext cx="481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DH</a:t>
            </a:r>
            <a:r>
              <a:rPr lang="zh-CN" altLang="en-US" sz="1600"/>
              <a:t>算法的私钥每次协商时产生。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六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-C2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99806" y="1325394"/>
          <a:ext cx="81282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</a:t>
                      </a:r>
                      <a:r>
                        <a:rPr lang="en-US" dirty="0"/>
                        <a:t>C2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见</a:t>
                      </a:r>
                      <a:r>
                        <a:rPr lang="en-US" altLang="zh-CN"/>
                        <a:t>C1</a:t>
                      </a:r>
                      <a:r>
                        <a:rPr lang="zh-CN" altLang="en-US"/>
                        <a:t>中的定义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Challenge-S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每次协商秘钥时云端随机产生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11705" y="4068445"/>
            <a:ext cx="68872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CT=AES-CCM(3,4) with SK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Signature=RSA-PSS(SHA256(CT)) with PrivateKey of </a:t>
            </a:r>
            <a:r>
              <a:rPr lang="en-US">
                <a:sym typeface="+mn-ea"/>
              </a:rPr>
              <a:t>Terminal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C2={1,2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Signature}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注：云端收到</a:t>
            </a:r>
            <a:r>
              <a:rPr lang="en-US" altLang="zh-CN">
                <a:sym typeface="+mn-ea"/>
              </a:rPr>
              <a:t>C2</a:t>
            </a:r>
            <a:r>
              <a:rPr lang="zh-CN" altLang="en-US">
                <a:sym typeface="+mn-ea"/>
              </a:rPr>
              <a:t>后步骤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）校验签名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）解密</a:t>
            </a:r>
            <a:r>
              <a:rPr lang="en-US" altLang="zh-CN">
                <a:sym typeface="+mn-ea"/>
              </a:rPr>
              <a:t>CT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）比对</a:t>
            </a:r>
            <a:r>
              <a:rPr lang="en-US" altLang="zh-CN">
                <a:sym typeface="+mn-ea"/>
              </a:rPr>
              <a:t>Challenge-S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63352" y="404664"/>
            <a:ext cx="928903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zh-CN"/>
            </a:defPPr>
            <a:lvl1pPr>
              <a:lnSpc>
                <a:spcPct val="100000"/>
              </a:lnSpc>
              <a:defRPr sz="3200" b="1" strike="noStrike">
                <a:solidFill>
                  <a:srgbClr val="339933"/>
                </a:solidFill>
                <a:latin typeface="Arial" panose="020B0604020202020204"/>
                <a:ea typeface="DejaVu Sans" panose="020B0603030804020204"/>
              </a:defRPr>
            </a:lvl1pPr>
          </a:lstStyle>
          <a:p>
            <a:r>
              <a:rPr lang="zh-CN" altLang="en-US" dirty="0">
                <a:ea typeface="宋体" panose="02010600030101010101" pitchFamily="2" charset="-122"/>
              </a:rPr>
              <a:t>七</a:t>
            </a:r>
            <a:r>
              <a:rPr lang="en-US" altLang="zh-CN" dirty="0"/>
              <a:t>. GNP</a:t>
            </a:r>
            <a:r>
              <a:rPr lang="en-US" altLang="zh-CN" dirty="0">
                <a:ea typeface="宋体" panose="02010600030101010101" pitchFamily="2" charset="-122"/>
              </a:rPr>
              <a:t>-S2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99806" y="1325394"/>
          <a:ext cx="81282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915"/>
                <a:gridCol w="3398520"/>
                <a:gridCol w="3758777"/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ID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字段名称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固定为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MessageType-S</a:t>
                      </a: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TerminalID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见</a:t>
                      </a:r>
                      <a:r>
                        <a:rPr lang="en-US" altLang="zh-CN"/>
                        <a:t>C1</a:t>
                      </a:r>
                      <a:r>
                        <a:rPr lang="zh-CN" altLang="en-US"/>
                        <a:t>中的定义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1:Success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0:Failed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89735" y="3768090"/>
            <a:ext cx="780415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S2={1, 2, AES-CCM(3,4) with SK}</a:t>
            </a:r>
            <a:endParaRPr lang="en-US" altLang="zh-CN" sz="16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注：</a:t>
            </a:r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端收到</a:t>
            </a:r>
            <a:r>
              <a:rPr lang="en-US" altLang="zh-CN" sz="1600">
                <a:sym typeface="+mn-ea"/>
              </a:rPr>
              <a:t>S2</a:t>
            </a:r>
            <a:r>
              <a:rPr lang="zh-CN" altLang="en-US" sz="1600">
                <a:sym typeface="+mn-ea"/>
              </a:rPr>
              <a:t>后步骤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）解密</a:t>
            </a:r>
            <a:r>
              <a:rPr lang="en-US" altLang="zh-CN" sz="1600">
                <a:sym typeface="+mn-ea"/>
              </a:rPr>
              <a:t>CT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）比对</a:t>
            </a:r>
            <a:r>
              <a:rPr lang="en-US" altLang="zh-CN" sz="1600">
                <a:sym typeface="+mn-ea"/>
              </a:rPr>
              <a:t>TerminalID</a:t>
            </a:r>
            <a:r>
              <a:rPr lang="zh-CN" altLang="en-US" sz="1600">
                <a:sym typeface="+mn-ea"/>
              </a:rPr>
              <a:t>后保存</a:t>
            </a:r>
            <a:r>
              <a:rPr lang="en-US" altLang="zh-CN" sz="1600">
                <a:sym typeface="+mn-ea"/>
              </a:rPr>
              <a:t>SK</a:t>
            </a:r>
            <a:endParaRPr lang="en-US" altLang="zh-CN" sz="160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注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S</a:t>
            </a:r>
            <a:r>
              <a:rPr lang="zh-CN" altLang="en-US" sz="1600">
                <a:sym typeface="+mn-ea"/>
              </a:rPr>
              <a:t>端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保存</a:t>
            </a:r>
            <a:r>
              <a:rPr lang="en-US" altLang="zh-CN" sz="1600">
                <a:sym typeface="+mn-ea"/>
              </a:rPr>
              <a:t>SK</a:t>
            </a:r>
            <a:r>
              <a:rPr lang="zh-CN" altLang="en-US" sz="1600">
                <a:sym typeface="+mn-ea"/>
              </a:rPr>
              <a:t>和过期时间</a:t>
            </a:r>
            <a:endParaRPr lang="zh-CN" altLang="en-US" sz="160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S</a:t>
            </a:r>
            <a:r>
              <a:rPr lang="zh-CN" altLang="en-US" sz="1600"/>
              <a:t>端在从缓存中获取</a:t>
            </a:r>
            <a:r>
              <a:rPr lang="en-US" altLang="zh-CN" sz="1600"/>
              <a:t>SK</a:t>
            </a:r>
            <a:r>
              <a:rPr lang="zh-CN" altLang="en-US" sz="1600"/>
              <a:t>时检查过期时间，若失效则要求</a:t>
            </a:r>
            <a:r>
              <a:rPr lang="en-US" altLang="zh-CN" sz="1600"/>
              <a:t>C</a:t>
            </a:r>
            <a:r>
              <a:rPr lang="zh-CN" altLang="en-US" sz="1600"/>
              <a:t>端重新发起协商</a:t>
            </a:r>
            <a:endParaRPr lang="zh-CN" alt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默认过期时间</a:t>
            </a:r>
            <a:r>
              <a:rPr lang="en-US" altLang="zh-CN" sz="1600"/>
              <a:t>1</a:t>
            </a:r>
            <a:r>
              <a:rPr lang="zh-CN" altLang="en-US" sz="1600"/>
              <a:t>个月，结合端的安全</a:t>
            </a:r>
            <a:endParaRPr lang="en-US" altLang="zh-CN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a100367f-d2d2-4137-a6ee-0e343435e137}"/>
</p:tagLst>
</file>

<file path=ppt/theme/theme1.xml><?xml version="1.0" encoding="utf-8"?>
<a:theme xmlns:a="http://schemas.openxmlformats.org/drawingml/2006/main" name="1_回顾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豆荚科技0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3105</Words>
  <Application>WPS 演示</Application>
  <PresentationFormat>宽屏</PresentationFormat>
  <Paragraphs>388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Lato Black</vt:lpstr>
      <vt:lpstr>Lato</vt:lpstr>
      <vt:lpstr>Arial</vt:lpstr>
      <vt:lpstr>DejaVu Sans</vt:lpstr>
      <vt:lpstr>Wingdings</vt:lpstr>
      <vt:lpstr>微软雅黑</vt:lpstr>
      <vt:lpstr>Arial Unicode MS</vt:lpstr>
      <vt:lpstr>Segoe Print</vt:lpstr>
      <vt:lpstr>Carlito</vt:lpstr>
      <vt:lpstr>1_回顾</vt:lpstr>
      <vt:lpstr>豆荚科技          GNP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TEE产品介绍</dc:title>
  <dc:creator>chenfenglei</dc:creator>
  <cp:lastModifiedBy>tom</cp:lastModifiedBy>
  <cp:revision>1459</cp:revision>
  <dcterms:created xsi:type="dcterms:W3CDTF">2015-06-25T13:54:00Z</dcterms:created>
  <dcterms:modified xsi:type="dcterms:W3CDTF">2019-08-16T06:23:45Z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