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1975-6D6A-48DF-ACD3-CAB1C7E10450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4DD6-E618-4719-BCE2-B53FBBDC2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/>
          <a:lstStyle/>
          <a:p>
            <a:r>
              <a:rPr lang="en-US" sz="3800" b="1" dirty="0"/>
              <a:t>            </a:t>
            </a:r>
            <a:r>
              <a:rPr lang="en-US" sz="3800" b="1" dirty="0" err="1">
                <a:solidFill>
                  <a:srgbClr val="FF0000"/>
                </a:solidFill>
              </a:rPr>
              <a:t>Trường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Đại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Học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Kinh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Tế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Kỹ</a:t>
            </a:r>
            <a:r>
              <a:rPr lang="en-US" sz="3800" b="1" dirty="0">
                <a:solidFill>
                  <a:srgbClr val="FF0000"/>
                </a:solidFill>
              </a:rPr>
              <a:t>  </a:t>
            </a:r>
            <a:br>
              <a:rPr lang="en-US" sz="3800" b="1" dirty="0">
                <a:solidFill>
                  <a:srgbClr val="FF0000"/>
                </a:solidFill>
              </a:rPr>
            </a:br>
            <a:r>
              <a:rPr lang="en-US" sz="3800" b="1" dirty="0">
                <a:solidFill>
                  <a:srgbClr val="FF0000"/>
                </a:solidFill>
              </a:rPr>
              <a:t>            </a:t>
            </a:r>
            <a:r>
              <a:rPr lang="en-US" sz="3800" b="1" dirty="0" err="1">
                <a:solidFill>
                  <a:srgbClr val="FF0000"/>
                </a:solidFill>
              </a:rPr>
              <a:t>Thuật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Công</a:t>
            </a:r>
            <a:r>
              <a:rPr lang="en-US" sz="3800" b="1" dirty="0">
                <a:solidFill>
                  <a:srgbClr val="FF0000"/>
                </a:solidFill>
              </a:rPr>
              <a:t> </a:t>
            </a:r>
            <a:r>
              <a:rPr lang="en-US" sz="3800" b="1" dirty="0" err="1">
                <a:solidFill>
                  <a:srgbClr val="FF0000"/>
                </a:solidFill>
              </a:rPr>
              <a:t>Nghiệp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438400"/>
            <a:ext cx="6858000" cy="3810000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 err="1">
                <a:solidFill>
                  <a:srgbClr val="0000FF"/>
                </a:solidFill>
              </a:rPr>
              <a:t>Khoa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Công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nghệ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thông</a:t>
            </a:r>
            <a:r>
              <a:rPr lang="en-US" sz="1800" b="1" dirty="0">
                <a:solidFill>
                  <a:srgbClr val="0000FF"/>
                </a:solidFill>
              </a:rPr>
              <a:t> tin</a:t>
            </a:r>
          </a:p>
          <a:p>
            <a:pPr algn="r"/>
            <a:r>
              <a:rPr lang="en-US" sz="1800" b="1" dirty="0" err="1">
                <a:solidFill>
                  <a:srgbClr val="0000FF"/>
                </a:solidFill>
              </a:rPr>
              <a:t>Lớp</a:t>
            </a:r>
            <a:r>
              <a:rPr lang="en-US" sz="1800" b="1" dirty="0">
                <a:solidFill>
                  <a:srgbClr val="0000FF"/>
                </a:solidFill>
              </a:rPr>
              <a:t> ĐHTin4A2NĐ</a:t>
            </a:r>
          </a:p>
          <a:p>
            <a:pPr algn="r"/>
            <a:r>
              <a:rPr lang="en-US" sz="1800" b="1" dirty="0" err="1">
                <a:solidFill>
                  <a:srgbClr val="0000FF"/>
                </a:solidFill>
              </a:rPr>
              <a:t>Bài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thảo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luận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Toán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rời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</a:rPr>
              <a:t>rạc</a:t>
            </a:r>
            <a:endParaRPr lang="en-US" sz="1800" b="1" dirty="0">
              <a:solidFill>
                <a:srgbClr val="0000FF"/>
              </a:solidFill>
            </a:endParaRPr>
          </a:p>
          <a:p>
            <a:pPr algn="r"/>
            <a:r>
              <a:rPr lang="en-US" sz="1800" b="1" dirty="0">
                <a:solidFill>
                  <a:srgbClr val="0000FF"/>
                </a:solidFill>
              </a:rPr>
              <a:t>GVHD : </a:t>
            </a:r>
            <a:r>
              <a:rPr lang="en-US" sz="2000" b="1" i="1" dirty="0" err="1" smtClean="0">
                <a:solidFill>
                  <a:srgbClr val="0000FF"/>
                </a:solidFill>
              </a:rPr>
              <a:t>Trần</a:t>
            </a:r>
            <a:r>
              <a:rPr lang="en-US" sz="2000" b="1" i="1" dirty="0" smtClean="0">
                <a:solidFill>
                  <a:srgbClr val="0000FF"/>
                </a:solidFill>
              </a:rPr>
              <a:t> </a:t>
            </a:r>
            <a:r>
              <a:rPr lang="en-US" sz="2000" b="1" i="1" dirty="0" err="1" smtClean="0">
                <a:solidFill>
                  <a:srgbClr val="0000FF"/>
                </a:solidFill>
              </a:rPr>
              <a:t>Bích</a:t>
            </a:r>
            <a:r>
              <a:rPr lang="en-US" sz="2000" b="1" i="1" dirty="0" smtClean="0">
                <a:solidFill>
                  <a:srgbClr val="0000FF"/>
                </a:solidFill>
              </a:rPr>
              <a:t> </a:t>
            </a:r>
            <a:r>
              <a:rPr lang="en-US" sz="2000" b="1" i="1" dirty="0" err="1" smtClean="0">
                <a:solidFill>
                  <a:srgbClr val="0000FF"/>
                </a:solidFill>
              </a:rPr>
              <a:t>Thảo</a:t>
            </a:r>
            <a:endParaRPr lang="en-US" sz="2000" b="1" i="1" dirty="0">
              <a:solidFill>
                <a:srgbClr val="FF0066"/>
              </a:solidFill>
            </a:endParaRPr>
          </a:p>
          <a:p>
            <a:pPr algn="r"/>
            <a:endParaRPr lang="en-US" sz="1600" b="1" i="1" u="sng" dirty="0">
              <a:solidFill>
                <a:srgbClr val="00FF00"/>
              </a:solidFill>
            </a:endParaRPr>
          </a:p>
          <a:p>
            <a:pPr algn="r"/>
            <a:r>
              <a:rPr lang="en-US" sz="1600" b="1" i="1" u="sng" dirty="0" err="1">
                <a:solidFill>
                  <a:srgbClr val="00FF00"/>
                </a:solidFill>
              </a:rPr>
              <a:t>Nhóm</a:t>
            </a:r>
            <a:r>
              <a:rPr lang="en-US" sz="1600" b="1" i="1" u="sng" dirty="0">
                <a:solidFill>
                  <a:srgbClr val="00FF00"/>
                </a:solidFill>
              </a:rPr>
              <a:t> </a:t>
            </a:r>
            <a:r>
              <a:rPr lang="en-US" sz="1600" b="1" i="1" u="sng" dirty="0" smtClean="0">
                <a:solidFill>
                  <a:srgbClr val="00FF00"/>
                </a:solidFill>
              </a:rPr>
              <a:t>5</a:t>
            </a:r>
            <a:endParaRPr lang="en-US" sz="1600" b="1" i="1" u="sng" dirty="0">
              <a:solidFill>
                <a:srgbClr val="00FF00"/>
              </a:solidFill>
            </a:endParaRPr>
          </a:p>
          <a:p>
            <a:pPr algn="r"/>
            <a:r>
              <a:rPr lang="en-US" sz="1200" b="1" dirty="0" err="1">
                <a:solidFill>
                  <a:srgbClr val="FF0066"/>
                </a:solidFill>
              </a:rPr>
              <a:t>Vũ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>
                <a:solidFill>
                  <a:srgbClr val="FF0066"/>
                </a:solidFill>
              </a:rPr>
              <a:t>Đình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>
                <a:solidFill>
                  <a:srgbClr val="FF0066"/>
                </a:solidFill>
              </a:rPr>
              <a:t>Vinh</a:t>
            </a:r>
            <a:r>
              <a:rPr lang="en-US" sz="1200" b="1" dirty="0">
                <a:solidFill>
                  <a:srgbClr val="FF0066"/>
                </a:solidFill>
              </a:rPr>
              <a:t>(NT)</a:t>
            </a:r>
          </a:p>
          <a:p>
            <a:pPr algn="r"/>
            <a:r>
              <a:rPr lang="en-US" sz="1200" b="1" dirty="0" err="1">
                <a:solidFill>
                  <a:srgbClr val="FF0066"/>
                </a:solidFill>
              </a:rPr>
              <a:t>Nguyễn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Thị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Thiệp</a:t>
            </a:r>
            <a:endParaRPr lang="en-US" sz="1200" b="1" dirty="0">
              <a:solidFill>
                <a:srgbClr val="FF0066"/>
              </a:solidFill>
            </a:endParaRPr>
          </a:p>
          <a:p>
            <a:pPr algn="r"/>
            <a:r>
              <a:rPr lang="en-US" sz="1200" b="1" dirty="0" err="1" smtClean="0">
                <a:solidFill>
                  <a:srgbClr val="FF0066"/>
                </a:solidFill>
              </a:rPr>
              <a:t>Đỗ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Thị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Tuyết</a:t>
            </a:r>
            <a:endParaRPr lang="en-US" sz="1200" b="1" dirty="0">
              <a:solidFill>
                <a:srgbClr val="FF0066"/>
              </a:solidFill>
            </a:endParaRPr>
          </a:p>
          <a:p>
            <a:pPr algn="r"/>
            <a:r>
              <a:rPr lang="en-US" sz="1200" b="1" dirty="0" err="1" smtClean="0">
                <a:solidFill>
                  <a:srgbClr val="FF0066"/>
                </a:solidFill>
              </a:rPr>
              <a:t>Trần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Thị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Tình</a:t>
            </a:r>
            <a:endParaRPr lang="en-US" sz="1200" b="1" dirty="0">
              <a:solidFill>
                <a:srgbClr val="FF0066"/>
              </a:solidFill>
            </a:endParaRPr>
          </a:p>
          <a:p>
            <a:pPr algn="r"/>
            <a:r>
              <a:rPr lang="en-US" sz="1200" b="1" dirty="0" err="1">
                <a:solidFill>
                  <a:srgbClr val="FF0066"/>
                </a:solidFill>
              </a:rPr>
              <a:t>Nguyễn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>
                <a:solidFill>
                  <a:srgbClr val="FF0066"/>
                </a:solidFill>
              </a:rPr>
              <a:t>Thị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Quynh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 smtClean="0">
                <a:solidFill>
                  <a:srgbClr val="FF0066"/>
                </a:solidFill>
              </a:rPr>
              <a:t>Hương</a:t>
            </a:r>
            <a:endParaRPr lang="en-US" sz="1200" b="1" dirty="0">
              <a:solidFill>
                <a:srgbClr val="FF0066"/>
              </a:solidFill>
            </a:endParaRPr>
          </a:p>
          <a:p>
            <a:pPr algn="r"/>
            <a:r>
              <a:rPr lang="en-US" sz="1200" b="1" dirty="0" err="1" smtClean="0">
                <a:solidFill>
                  <a:srgbClr val="FF0066"/>
                </a:solidFill>
              </a:rPr>
              <a:t>Đỗ</a:t>
            </a:r>
            <a:r>
              <a:rPr lang="en-US" sz="1200" b="1" dirty="0" smtClean="0">
                <a:solidFill>
                  <a:srgbClr val="FF0066"/>
                </a:solidFill>
              </a:rPr>
              <a:t> </a:t>
            </a:r>
            <a:r>
              <a:rPr lang="en-US" sz="1200" b="1" dirty="0" err="1">
                <a:solidFill>
                  <a:srgbClr val="FF0066"/>
                </a:solidFill>
              </a:rPr>
              <a:t>Văn</a:t>
            </a:r>
            <a:r>
              <a:rPr lang="en-US" sz="1200" b="1" dirty="0">
                <a:solidFill>
                  <a:srgbClr val="FF0066"/>
                </a:solidFill>
              </a:rPr>
              <a:t> </a:t>
            </a:r>
            <a:r>
              <a:rPr lang="en-US" sz="1200" b="1" dirty="0" err="1">
                <a:solidFill>
                  <a:srgbClr val="FF0066"/>
                </a:solidFill>
              </a:rPr>
              <a:t>Mạnh</a:t>
            </a:r>
            <a:endParaRPr lang="en-US" sz="1200" b="1" dirty="0">
              <a:solidFill>
                <a:srgbClr val="FF0066"/>
              </a:solidFill>
            </a:endParaRPr>
          </a:p>
        </p:txBody>
      </p:sp>
      <p:sp>
        <p:nvSpPr>
          <p:cNvPr id="3076" name="AutoShape 4" descr="9k="/>
          <p:cNvSpPr>
            <a:spLocks noChangeAspect="1" noChangeArrowheads="1"/>
          </p:cNvSpPr>
          <p:nvPr/>
        </p:nvSpPr>
        <p:spPr bwMode="auto">
          <a:xfrm>
            <a:off x="155575" y="46038"/>
            <a:ext cx="952500" cy="129540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3077" name="AutoShape 5" descr="9k="/>
          <p:cNvSpPr>
            <a:spLocks noChangeAspect="1" noChangeArrowheads="1"/>
          </p:cNvSpPr>
          <p:nvPr/>
        </p:nvSpPr>
        <p:spPr bwMode="auto">
          <a:xfrm>
            <a:off x="0" y="0"/>
            <a:ext cx="952500" cy="129540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3078" name="Picture 6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1409700" cy="1600200"/>
          </a:xfrm>
          <a:prstGeom prst="rect">
            <a:avLst/>
          </a:prstGeom>
          <a:noFill/>
        </p:spPr>
      </p:pic>
      <p:pic>
        <p:nvPicPr>
          <p:cNvPr id="3079" name="Picture 7" descr="pd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10000"/>
            <a:ext cx="4343400" cy="2667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IV.Cài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INPUT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4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8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x1		5 	10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x2		3 	5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X3	 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	2 	3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x4 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	4 	6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ea typeface="BatangChe" pitchFamily="49" charset="-127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OUTPUT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In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ra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phương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án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giá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trị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tối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ưu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và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trọng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lượng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còn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lại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của</a:t>
            </a:r>
            <a:r>
              <a:rPr lang="en-US" sz="1600" dirty="0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BatangChe" pitchFamily="49" charset="-127"/>
                <a:cs typeface="Consolas" pitchFamily="49" charset="0"/>
              </a:rPr>
              <a:t>túi</a:t>
            </a:r>
            <a:endParaRPr lang="en-US" sz="1600" dirty="0" smtClean="0">
              <a:latin typeface="Consolas" pitchFamily="49" charset="0"/>
              <a:ea typeface="BatangChe" pitchFamily="49" charset="-127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cận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6126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V.Nhận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8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2.Nhược </a:t>
            </a:r>
            <a:r>
              <a:rPr lang="en-US" sz="28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8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max = max{f(a):a=(a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D,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1..n}</a:t>
            </a:r>
          </a:p>
          <a:p>
            <a:pPr lvl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g(a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,..,a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max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6800"/>
            <a:ext cx="9144000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algn="ctr"/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cận</a:t>
            </a:r>
            <a:endParaRPr lang="en-US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76498"/>
            <a:ext cx="85344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I.Đặt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1.Bài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600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thám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b,có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theo.Đồ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j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(j=1,2,…n)</a:t>
            </a: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thám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6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2.Giải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6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6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vét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cạn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lui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3.Nhược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bùng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nổ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II.Thuật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1.Bài </a:t>
            </a:r>
            <a:r>
              <a:rPr lang="en-US" sz="26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600" b="1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max {f(x):x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nhánh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g(a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,a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…,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≥ max{ f(x):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D, x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=1,2…k} (*)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g:là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 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     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kỉ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2057400"/>
          <a:ext cx="207963" cy="234950"/>
        </p:xfrm>
        <a:graphic>
          <a:graphicData uri="http://schemas.openxmlformats.org/presentationml/2006/ole">
            <p:oleObj spid="_x0000_s1026" name="Equation" r:id="rId3" imgW="126720" imgH="12672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5105400"/>
          <a:ext cx="508000" cy="381000"/>
        </p:xfrm>
        <a:graphic>
          <a:graphicData uri="http://schemas.openxmlformats.org/presentationml/2006/ole">
            <p:oleObj spid="_x0000_s1027" name="Equation" r:id="rId4" imgW="139680" imgH="1648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477000" y="5562600"/>
          <a:ext cx="460375" cy="381000"/>
        </p:xfrm>
        <a:graphic>
          <a:graphicData uri="http://schemas.openxmlformats.org/presentationml/2006/ole">
            <p:oleObj spid="_x0000_s1030" name="Equation" r:id="rId5" imgW="139680" imgH="1648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38800" y="5486400"/>
          <a:ext cx="304800" cy="457200"/>
        </p:xfrm>
        <a:graphic>
          <a:graphicData uri="http://schemas.openxmlformats.org/presentationml/2006/ole">
            <p:oleObj spid="_x0000_s1031" name="Equation" r:id="rId6" imgW="152280" imgH="22860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91000" y="4267200"/>
          <a:ext cx="241738" cy="304800"/>
        </p:xfrm>
        <a:graphic>
          <a:graphicData uri="http://schemas.openxmlformats.org/presentationml/2006/ole">
            <p:oleObj spid="_x0000_s1033" name="Equation" r:id="rId7" imgW="126720" imgH="12672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0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endParaRPr lang="en-US" sz="3000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thám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hiểm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x=(x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..,x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f(x)  =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g(x) =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Ta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D = {x:g(x)≤b}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max{f(x)=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:          ≤ b, x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,j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=1,2,…n}(1)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Z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(1)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D={ x=(x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.....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≤b 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j=1,2,…n } (2)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1295400"/>
          <a:ext cx="838200" cy="772027"/>
        </p:xfrm>
        <a:graphic>
          <a:graphicData uri="http://schemas.openxmlformats.org/presentationml/2006/ole">
            <p:oleObj spid="_x0000_s2050" name="Equation" r:id="rId3" imgW="48240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2219569"/>
          <a:ext cx="838200" cy="752231"/>
        </p:xfrm>
        <a:graphic>
          <a:graphicData uri="http://schemas.openxmlformats.org/presentationml/2006/ole">
            <p:oleObj spid="_x0000_s2051" name="Equation" r:id="rId4" imgW="495000" imgH="444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199" y="4343400"/>
          <a:ext cx="844731" cy="778042"/>
        </p:xfrm>
        <a:graphic>
          <a:graphicData uri="http://schemas.openxmlformats.org/presentationml/2006/ole">
            <p:oleObj spid="_x0000_s2053" name="Equation" r:id="rId5" imgW="482400" imgH="4442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76599" y="4343400"/>
          <a:ext cx="764177" cy="685800"/>
        </p:xfrm>
        <a:graphic>
          <a:graphicData uri="http://schemas.openxmlformats.org/presentationml/2006/ole">
            <p:oleObj spid="_x0000_s2054" name="Equation" r:id="rId6" imgW="495000" imgH="4442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37100" y="4572000"/>
          <a:ext cx="292100" cy="292100"/>
        </p:xfrm>
        <a:graphic>
          <a:graphicData uri="http://schemas.openxmlformats.org/presentationml/2006/ole">
            <p:oleObj spid="_x0000_s2055" name="Equation" r:id="rId7" imgW="126720" imgH="1267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1000" y="5867400"/>
          <a:ext cx="292100" cy="292100"/>
        </p:xfrm>
        <a:graphic>
          <a:graphicData uri="http://schemas.openxmlformats.org/presentationml/2006/ole">
            <p:oleObj spid="_x0000_s2056" name="Equation" r:id="rId8" imgW="126720" imgH="12672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(1)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								(3)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ý:Z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>
              <a:buNone/>
            </a:pPr>
            <a:r>
              <a:rPr lang="en-US" sz="26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vecto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	        .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143000"/>
          <a:ext cx="3048000" cy="975360"/>
        </p:xfrm>
        <a:graphic>
          <a:graphicData uri="http://schemas.openxmlformats.org/presentationml/2006/ole">
            <p:oleObj spid="_x0000_s18434" name="Equation" r:id="rId3" imgW="1079280" imgH="431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2743200"/>
          <a:ext cx="6172200" cy="834081"/>
        </p:xfrm>
        <a:graphic>
          <a:graphicData uri="http://schemas.openxmlformats.org/presentationml/2006/ole">
            <p:oleObj spid="_x0000_s18435" name="Equation" r:id="rId4" imgW="3288960" imgH="444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19800" y="4367213"/>
          <a:ext cx="1811866" cy="509587"/>
        </p:xfrm>
        <a:graphic>
          <a:graphicData uri="http://schemas.openxmlformats.org/presentationml/2006/ole">
            <p:oleObj spid="_x0000_s18436" name="Equation" r:id="rId5" imgW="81252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5105400"/>
          <a:ext cx="3200400" cy="838200"/>
        </p:xfrm>
        <a:graphic>
          <a:graphicData uri="http://schemas.openxmlformats.org/presentationml/2006/ole">
            <p:oleObj spid="_x0000_s18437" name="Equation" r:id="rId6" imgW="172692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81800" y="5105400"/>
          <a:ext cx="685800" cy="777240"/>
        </p:xfrm>
        <a:graphic>
          <a:graphicData uri="http://schemas.openxmlformats.org/presentationml/2006/ole">
            <p:oleObj spid="_x0000_s18438" name="Equation" r:id="rId7" imgW="3808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  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max{f(x):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    D}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/a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g =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+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/a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,…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g(u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,u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c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/a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990600"/>
          <a:ext cx="1371600" cy="774290"/>
        </p:xfrm>
        <a:graphic>
          <a:graphicData uri="http://schemas.openxmlformats.org/presentationml/2006/ole">
            <p:oleObj spid="_x0000_s19458" name="Equation" r:id="rId3" imgW="787320" imgH="4442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9282" y="1952626"/>
          <a:ext cx="1264918" cy="790574"/>
        </p:xfrm>
        <a:graphic>
          <a:graphicData uri="http://schemas.openxmlformats.org/presentationml/2006/ole">
            <p:oleObj spid="_x0000_s19459" name="Equation" r:id="rId4" imgW="711000" imgH="444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19400" y="2667000"/>
          <a:ext cx="292100" cy="292100"/>
        </p:xfrm>
        <a:graphic>
          <a:graphicData uri="http://schemas.openxmlformats.org/presentationml/2006/ole">
            <p:oleObj spid="_x0000_s19460" name="Equation" r:id="rId5" imgW="126720" imgH="12672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43000" y="2819400"/>
          <a:ext cx="5105400" cy="787176"/>
        </p:xfrm>
        <a:graphic>
          <a:graphicData uri="http://schemas.openxmlformats.org/presentationml/2006/ole">
            <p:oleObj spid="_x0000_s19461" name="Equation" r:id="rId6" imgW="2882880" imgH="4442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400" y="3962400"/>
          <a:ext cx="381000" cy="489857"/>
        </p:xfrm>
        <a:graphic>
          <a:graphicData uri="http://schemas.openxmlformats.org/presentationml/2006/ole">
            <p:oleObj spid="_x0000_s19462" name="Equation" r:id="rId7" imgW="177480" imgH="2286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000" y="5382986"/>
          <a:ext cx="317500" cy="408214"/>
        </p:xfrm>
        <a:graphic>
          <a:graphicData uri="http://schemas.openxmlformats.org/presentationml/2006/ole">
            <p:oleObj spid="_x0000_s19463" name="Equation" r:id="rId8" imgW="1774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 (x)= 10x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+5x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+3x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+6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max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		    5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+3x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+2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+4 x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&lt;= 8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,g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x=(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1,1,0,0)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=15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1588546"/>
          <a:ext cx="2438400" cy="545054"/>
        </p:xfrm>
        <a:graphic>
          <a:graphicData uri="http://schemas.openxmlformats.org/presentationml/2006/ole">
            <p:oleObj spid="_x0000_s20482" name="Equation" r:id="rId3" imgW="107928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8763000" cy="6629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326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Microsoft Equation 3.0</vt:lpstr>
      <vt:lpstr>            Trường Đại Học Kinh Tế Kỹ               Thuật Công Nghiệp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Kinh Tế Kỹ               Thuật Công Nghiệp</dc:title>
  <dc:creator>Vinh Vu</dc:creator>
  <cp:lastModifiedBy>Vinh Vu</cp:lastModifiedBy>
  <cp:revision>18</cp:revision>
  <dcterms:created xsi:type="dcterms:W3CDTF">2012-03-05T08:31:40Z</dcterms:created>
  <dcterms:modified xsi:type="dcterms:W3CDTF">2012-03-06T02:50:52Z</dcterms:modified>
</cp:coreProperties>
</file>