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charts/chart4.xml" ContentType="application/vnd.openxmlformats-officedocument.drawingml.chart+xml"/>
  <Override PartName="/ppt/notesSlides/notesSlide11.xml" ContentType="application/vnd.openxmlformats-officedocument.presentationml.notesSlide+xml"/>
  <Override PartName="/ppt/charts/chart5.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6.xml" ContentType="application/vnd.openxmlformats-officedocument.drawingml.chart+xml"/>
  <Override PartName="/ppt/notesSlides/notesSlide14.xml" ContentType="application/vnd.openxmlformats-officedocument.presentationml.notesSlide+xml"/>
  <Override PartName="/ppt/charts/chart7.xml" ContentType="application/vnd.openxmlformats-officedocument.drawingml.chart+xml"/>
  <Override PartName="/ppt/notesSlides/notesSlide15.xml" ContentType="application/vnd.openxmlformats-officedocument.presentationml.notesSlide+xml"/>
  <Override PartName="/ppt/charts/chart8.xml" ContentType="application/vnd.openxmlformats-officedocument.drawingml.chart+xml"/>
  <Override PartName="/ppt/notesSlides/notesSlide16.xml" ContentType="application/vnd.openxmlformats-officedocument.presentationml.notesSlide+xml"/>
  <Override PartName="/ppt/charts/chart9.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0.xml" ContentType="application/vnd.openxmlformats-officedocument.drawingml.chart+xml"/>
  <Override PartName="/ppt/notesSlides/notesSlide19.xml" ContentType="application/vnd.openxmlformats-officedocument.presentationml.notesSlide+xml"/>
  <Override PartName="/ppt/charts/chart11.xml" ContentType="application/vnd.openxmlformats-officedocument.drawingml.chart+xml"/>
  <Override PartName="/ppt/notesSlides/notesSlide20.xml" ContentType="application/vnd.openxmlformats-officedocument.presentationml.notesSlide+xml"/>
  <Override PartName="/ppt/charts/chart12.xml" ContentType="application/vnd.openxmlformats-officedocument.drawingml.chart+xml"/>
  <Override PartName="/ppt/notesSlides/notesSlide21.xml" ContentType="application/vnd.openxmlformats-officedocument.presentationml.notesSlide+xml"/>
  <Override PartName="/ppt/charts/chart13.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4.xml" ContentType="application/vnd.openxmlformats-officedocument.drawingml.chart+xml"/>
  <Override PartName="/ppt/notesSlides/notesSlide26.xml" ContentType="application/vnd.openxmlformats-officedocument.presentationml.notesSlide+xml"/>
  <Override PartName="/ppt/charts/chart15.xml" ContentType="application/vnd.openxmlformats-officedocument.drawingml.chart+xml"/>
  <Override PartName="/ppt/notesSlides/notesSlide27.xml" ContentType="application/vnd.openxmlformats-officedocument.presentationml.notesSlide+xml"/>
  <Override PartName="/ppt/charts/chart16.xml" ContentType="application/vnd.openxmlformats-officedocument.drawingml.chart+xml"/>
  <Override PartName="/ppt/notesSlides/notesSlide28.xml" ContentType="application/vnd.openxmlformats-officedocument.presentationml.notesSlide+xml"/>
  <Override PartName="/ppt/charts/chart17.xml" ContentType="application/vnd.openxmlformats-officedocument.drawingml.chart+xml"/>
  <Override PartName="/ppt/notesSlides/notesSlide29.xml" ContentType="application/vnd.openxmlformats-officedocument.presentationml.notesSlide+xml"/>
  <Override PartName="/ppt/charts/chart18.xml" ContentType="application/vnd.openxmlformats-officedocument.drawingml.char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60" r:id="rId4"/>
    <p:sldId id="259" r:id="rId5"/>
    <p:sldId id="261" r:id="rId6"/>
    <p:sldId id="262" r:id="rId7"/>
    <p:sldId id="263" r:id="rId8"/>
    <p:sldId id="282" r:id="rId9"/>
    <p:sldId id="264" r:id="rId10"/>
    <p:sldId id="267" r:id="rId11"/>
    <p:sldId id="268" r:id="rId12"/>
    <p:sldId id="269" r:id="rId13"/>
    <p:sldId id="270" r:id="rId14"/>
    <p:sldId id="283" r:id="rId15"/>
    <p:sldId id="271" r:id="rId16"/>
    <p:sldId id="272" r:id="rId17"/>
    <p:sldId id="273" r:id="rId18"/>
    <p:sldId id="274" r:id="rId19"/>
    <p:sldId id="284" r:id="rId20"/>
    <p:sldId id="278" r:id="rId21"/>
    <p:sldId id="279" r:id="rId22"/>
    <p:sldId id="280" r:id="rId23"/>
    <p:sldId id="281" r:id="rId24"/>
    <p:sldId id="285" r:id="rId25"/>
    <p:sldId id="277" r:id="rId26"/>
    <p:sldId id="266" r:id="rId27"/>
    <p:sldId id="286" r:id="rId28"/>
    <p:sldId id="287" r:id="rId29"/>
    <p:sldId id="288" r:id="rId30"/>
    <p:sldId id="289" r:id="rId31"/>
    <p:sldId id="290" r:id="rId32"/>
    <p:sldId id="291" r:id="rId33"/>
    <p:sldId id="292" r:id="rId34"/>
    <p:sldId id="293" r:id="rId35"/>
    <p:sldId id="294" r:id="rId36"/>
    <p:sldId id="295" r:id="rId37"/>
    <p:sldId id="296" r:id="rId38"/>
    <p:sldId id="298" r:id="rId39"/>
    <p:sldId id="29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EFF"/>
    <a:srgbClr val="0F45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82944" autoAdjust="0"/>
  </p:normalViewPr>
  <p:slideViewPr>
    <p:cSldViewPr snapToGrid="0" snapToObjects="1">
      <p:cViewPr varScale="1">
        <p:scale>
          <a:sx n="146" d="100"/>
          <a:sy n="146" d="100"/>
        </p:scale>
        <p:origin x="-218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lenny:Desktop:map_insert.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Macintosh%20HD:Users:lenny:Desktop:map_iterate.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Macintosh%20HD:Users:lenny:Desktop:map_iterate.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Macintosh%20HD:Users:lenny:Desktop:map_iterate.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Macintosh%20HD:Users:lenny:Desktop:map_iterate.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Macintosh%20HD:Users:lenny:github:map_trap:test:perf:outputs:map_book.csv"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Macintosh%20HD:Users:lenny:github:map_trap:test:perf:outputs:map_book.csv"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Macintosh%20HD:Users:lenny:github:map_trap:test:perf:outputs:map_book.csv"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Macintosh%20HD:Users:lenny:github:map_trap:test:perf:outputs:map_book.csv"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Macintosh%20HD:Users:lenny:Desktop:map_boo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lenny:Desktop:map_inser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lenny:Desktop:map_inser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lenny:Desktop:map_insert.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lenny:Desktop:map_insert.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lenny:Desktop:map_find.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lenny:Desktop:map_find.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lenny:Desktop:map_find.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Macintosh%20HD:Users:lenny:Desktop:map_fin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Insert</a:t>
            </a:r>
          </a:p>
        </c:rich>
      </c:tx>
      <c:layout/>
      <c:overlay val="0"/>
    </c:title>
    <c:autoTitleDeleted val="0"/>
    <c:plotArea>
      <c:layout/>
      <c:lineChart>
        <c:grouping val="standard"/>
        <c:varyColors val="0"/>
        <c:ser>
          <c:idx val="0"/>
          <c:order val="0"/>
          <c:tx>
            <c:strRef>
              <c:f>map_insert.csv!$D$3</c:f>
              <c:strCache>
                <c:ptCount val="1"/>
                <c:pt idx="0">
                  <c:v>std::map</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map_insert.csv!$D$4:$D$19</c:f>
              <c:numCache>
                <c:formatCode>General</c:formatCode>
                <c:ptCount val="16"/>
                <c:pt idx="0">
                  <c:v>115.308</c:v>
                </c:pt>
                <c:pt idx="1">
                  <c:v>233.371</c:v>
                </c:pt>
                <c:pt idx="2">
                  <c:v>516.693</c:v>
                </c:pt>
                <c:pt idx="3">
                  <c:v>1191.78</c:v>
                </c:pt>
                <c:pt idx="4">
                  <c:v>2562.75</c:v>
                </c:pt>
                <c:pt idx="5">
                  <c:v>5630.83</c:v>
                </c:pt>
                <c:pt idx="6">
                  <c:v>11721.1</c:v>
                </c:pt>
                <c:pt idx="7">
                  <c:v>24884.4</c:v>
                </c:pt>
                <c:pt idx="8">
                  <c:v>51926.5</c:v>
                </c:pt>
                <c:pt idx="9">
                  <c:v>112043.0</c:v>
                </c:pt>
                <c:pt idx="10">
                  <c:v>237011.0</c:v>
                </c:pt>
                <c:pt idx="11">
                  <c:v>541513.0</c:v>
                </c:pt>
                <c:pt idx="12" formatCode="0.00E+00">
                  <c:v>1.28212E6</c:v>
                </c:pt>
                <c:pt idx="13" formatCode="0.00E+00">
                  <c:v>2.90644E6</c:v>
                </c:pt>
                <c:pt idx="14" formatCode="0.00E+00">
                  <c:v>6.93203E6</c:v>
                </c:pt>
                <c:pt idx="15" formatCode="0.00E+00">
                  <c:v>2.13789E7</c:v>
                </c:pt>
              </c:numCache>
            </c:numRef>
          </c:val>
          <c:smooth val="0"/>
        </c:ser>
        <c:dLbls>
          <c:showLegendKey val="0"/>
          <c:showVal val="0"/>
          <c:showCatName val="0"/>
          <c:showSerName val="0"/>
          <c:showPercent val="0"/>
          <c:showBubbleSize val="0"/>
        </c:dLbls>
        <c:marker val="1"/>
        <c:smooth val="0"/>
        <c:axId val="2134778360"/>
        <c:axId val="2130937592"/>
      </c:lineChart>
      <c:catAx>
        <c:axId val="2134778360"/>
        <c:scaling>
          <c:orientation val="minMax"/>
        </c:scaling>
        <c:delete val="0"/>
        <c:axPos val="b"/>
        <c:numFmt formatCode="General" sourceLinked="1"/>
        <c:majorTickMark val="out"/>
        <c:minorTickMark val="none"/>
        <c:tickLblPos val="nextTo"/>
        <c:crossAx val="2130937592"/>
        <c:crosses val="autoZero"/>
        <c:auto val="1"/>
        <c:lblAlgn val="ctr"/>
        <c:lblOffset val="100"/>
        <c:noMultiLvlLbl val="0"/>
      </c:catAx>
      <c:valAx>
        <c:axId val="2130937592"/>
        <c:scaling>
          <c:orientation val="minMax"/>
        </c:scaling>
        <c:delete val="0"/>
        <c:axPos val="l"/>
        <c:majorGridlines/>
        <c:numFmt formatCode="General" sourceLinked="1"/>
        <c:majorTickMark val="out"/>
        <c:minorTickMark val="none"/>
        <c:tickLblPos val="nextTo"/>
        <c:crossAx val="213477836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Sorted</a:t>
            </a:r>
            <a:r>
              <a:rPr lang="en-US" baseline="0"/>
              <a:t> </a:t>
            </a:r>
            <a:r>
              <a:rPr lang="en-US"/>
              <a:t>Iterate</a:t>
            </a:r>
          </a:p>
        </c:rich>
      </c:tx>
      <c:layout/>
      <c:overlay val="0"/>
    </c:title>
    <c:autoTitleDeleted val="0"/>
    <c:plotArea>
      <c:layout/>
      <c:lineChart>
        <c:grouping val="standard"/>
        <c:varyColors val="0"/>
        <c:ser>
          <c:idx val="0"/>
          <c:order val="0"/>
          <c:tx>
            <c:strRef>
              <c:f>map_iterate.csv!$D$3</c:f>
              <c:strCache>
                <c:ptCount val="1"/>
                <c:pt idx="0">
                  <c:v>std::map</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map_iterate.csv!$D$4:$D$19</c:f>
              <c:numCache>
                <c:formatCode>General</c:formatCode>
                <c:ptCount val="16"/>
                <c:pt idx="0">
                  <c:v>3.18775</c:v>
                </c:pt>
                <c:pt idx="1">
                  <c:v>8.237129999999998</c:v>
                </c:pt>
                <c:pt idx="2">
                  <c:v>16.8127</c:v>
                </c:pt>
                <c:pt idx="3">
                  <c:v>40.1062</c:v>
                </c:pt>
                <c:pt idx="4">
                  <c:v>94.9875</c:v>
                </c:pt>
                <c:pt idx="5">
                  <c:v>197.475</c:v>
                </c:pt>
                <c:pt idx="6">
                  <c:v>412.645</c:v>
                </c:pt>
                <c:pt idx="7">
                  <c:v>823.1609999999998</c:v>
                </c:pt>
                <c:pt idx="8">
                  <c:v>1858.84</c:v>
                </c:pt>
                <c:pt idx="9">
                  <c:v>5689.76</c:v>
                </c:pt>
                <c:pt idx="10">
                  <c:v>11808.7</c:v>
                </c:pt>
                <c:pt idx="11">
                  <c:v>35278.3</c:v>
                </c:pt>
                <c:pt idx="12">
                  <c:v>109117.0</c:v>
                </c:pt>
                <c:pt idx="13">
                  <c:v>253739.0</c:v>
                </c:pt>
                <c:pt idx="14">
                  <c:v>531530.0</c:v>
                </c:pt>
                <c:pt idx="15" formatCode="0.00E+00">
                  <c:v>2.16705E6</c:v>
                </c:pt>
              </c:numCache>
            </c:numRef>
          </c:val>
          <c:smooth val="0"/>
        </c:ser>
        <c:dLbls>
          <c:showLegendKey val="0"/>
          <c:showVal val="0"/>
          <c:showCatName val="0"/>
          <c:showSerName val="0"/>
          <c:showPercent val="0"/>
          <c:showBubbleSize val="0"/>
        </c:dLbls>
        <c:marker val="1"/>
        <c:smooth val="0"/>
        <c:axId val="2131044888"/>
        <c:axId val="2131047896"/>
      </c:lineChart>
      <c:catAx>
        <c:axId val="2131044888"/>
        <c:scaling>
          <c:orientation val="minMax"/>
        </c:scaling>
        <c:delete val="0"/>
        <c:axPos val="b"/>
        <c:numFmt formatCode="General" sourceLinked="1"/>
        <c:majorTickMark val="out"/>
        <c:minorTickMark val="none"/>
        <c:tickLblPos val="nextTo"/>
        <c:crossAx val="2131047896"/>
        <c:crosses val="autoZero"/>
        <c:auto val="1"/>
        <c:lblAlgn val="ctr"/>
        <c:lblOffset val="100"/>
        <c:noMultiLvlLbl val="0"/>
      </c:catAx>
      <c:valAx>
        <c:axId val="2131047896"/>
        <c:scaling>
          <c:logBase val="10.0"/>
          <c:orientation val="minMax"/>
        </c:scaling>
        <c:delete val="0"/>
        <c:axPos val="l"/>
        <c:majorGridlines/>
        <c:numFmt formatCode="General" sourceLinked="1"/>
        <c:majorTickMark val="out"/>
        <c:minorTickMark val="none"/>
        <c:tickLblPos val="nextTo"/>
        <c:crossAx val="213104488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Sorted</a:t>
            </a:r>
            <a:r>
              <a:rPr lang="en-US" baseline="0"/>
              <a:t> </a:t>
            </a:r>
            <a:r>
              <a:rPr lang="en-US"/>
              <a:t>Iterate</a:t>
            </a:r>
          </a:p>
        </c:rich>
      </c:tx>
      <c:layout/>
      <c:overlay val="0"/>
    </c:title>
    <c:autoTitleDeleted val="0"/>
    <c:plotArea>
      <c:layout/>
      <c:lineChart>
        <c:grouping val="standard"/>
        <c:varyColors val="0"/>
        <c:ser>
          <c:idx val="0"/>
          <c:order val="0"/>
          <c:tx>
            <c:strRef>
              <c:f>map_iterate.csv!$D$3</c:f>
              <c:strCache>
                <c:ptCount val="1"/>
                <c:pt idx="0">
                  <c:v>std::map</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map_iterate.csv!$D$4:$D$19</c:f>
              <c:numCache>
                <c:formatCode>General</c:formatCode>
                <c:ptCount val="16"/>
                <c:pt idx="0">
                  <c:v>3.18775</c:v>
                </c:pt>
                <c:pt idx="1">
                  <c:v>8.237129999999998</c:v>
                </c:pt>
                <c:pt idx="2">
                  <c:v>16.8127</c:v>
                </c:pt>
                <c:pt idx="3">
                  <c:v>40.1062</c:v>
                </c:pt>
                <c:pt idx="4">
                  <c:v>94.9875</c:v>
                </c:pt>
                <c:pt idx="5">
                  <c:v>197.475</c:v>
                </c:pt>
                <c:pt idx="6">
                  <c:v>412.645</c:v>
                </c:pt>
                <c:pt idx="7">
                  <c:v>823.1609999999998</c:v>
                </c:pt>
                <c:pt idx="8">
                  <c:v>1858.84</c:v>
                </c:pt>
                <c:pt idx="9">
                  <c:v>5689.76</c:v>
                </c:pt>
                <c:pt idx="10">
                  <c:v>11808.7</c:v>
                </c:pt>
                <c:pt idx="11">
                  <c:v>35278.3</c:v>
                </c:pt>
                <c:pt idx="12">
                  <c:v>109117.0</c:v>
                </c:pt>
                <c:pt idx="13">
                  <c:v>253739.0</c:v>
                </c:pt>
                <c:pt idx="14">
                  <c:v>531530.0</c:v>
                </c:pt>
                <c:pt idx="15" formatCode="0.00E+00">
                  <c:v>2.16705E6</c:v>
                </c:pt>
              </c:numCache>
            </c:numRef>
          </c:val>
          <c:smooth val="0"/>
        </c:ser>
        <c:ser>
          <c:idx val="1"/>
          <c:order val="1"/>
          <c:tx>
            <c:strRef>
              <c:f>map_iterate.csv!$D$20</c:f>
              <c:strCache>
                <c:ptCount val="1"/>
                <c:pt idx="0">
                  <c:v>std::unordered_map on-demand sorting</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map_iterate.csv!$D$21:$D$36</c:f>
              <c:numCache>
                <c:formatCode>General</c:formatCode>
                <c:ptCount val="16"/>
                <c:pt idx="0">
                  <c:v>19.5992</c:v>
                </c:pt>
                <c:pt idx="1">
                  <c:v>118.471</c:v>
                </c:pt>
                <c:pt idx="2">
                  <c:v>212.976</c:v>
                </c:pt>
                <c:pt idx="3">
                  <c:v>448.302</c:v>
                </c:pt>
                <c:pt idx="4">
                  <c:v>950.896</c:v>
                </c:pt>
                <c:pt idx="5">
                  <c:v>2049.82</c:v>
                </c:pt>
                <c:pt idx="6">
                  <c:v>3950.02</c:v>
                </c:pt>
                <c:pt idx="7">
                  <c:v>8276.17</c:v>
                </c:pt>
                <c:pt idx="8">
                  <c:v>17584.4</c:v>
                </c:pt>
                <c:pt idx="9">
                  <c:v>50629.8</c:v>
                </c:pt>
                <c:pt idx="10">
                  <c:v>125737.0</c:v>
                </c:pt>
                <c:pt idx="11">
                  <c:v>299282.0</c:v>
                </c:pt>
                <c:pt idx="12">
                  <c:v>687370.0</c:v>
                </c:pt>
                <c:pt idx="13" formatCode="0.00E+00">
                  <c:v>1.46872E6</c:v>
                </c:pt>
                <c:pt idx="14" formatCode="0.00E+00">
                  <c:v>3.21577E6</c:v>
                </c:pt>
                <c:pt idx="15" formatCode="0.00E+00">
                  <c:v>8.7638E6</c:v>
                </c:pt>
              </c:numCache>
            </c:numRef>
          </c:val>
          <c:smooth val="0"/>
        </c:ser>
        <c:dLbls>
          <c:showLegendKey val="0"/>
          <c:showVal val="0"/>
          <c:showCatName val="0"/>
          <c:showSerName val="0"/>
          <c:showPercent val="0"/>
          <c:showBubbleSize val="0"/>
        </c:dLbls>
        <c:marker val="1"/>
        <c:smooth val="0"/>
        <c:axId val="2131098136"/>
        <c:axId val="2131101176"/>
      </c:lineChart>
      <c:catAx>
        <c:axId val="2131098136"/>
        <c:scaling>
          <c:orientation val="minMax"/>
        </c:scaling>
        <c:delete val="0"/>
        <c:axPos val="b"/>
        <c:numFmt formatCode="General" sourceLinked="1"/>
        <c:majorTickMark val="out"/>
        <c:minorTickMark val="none"/>
        <c:tickLblPos val="nextTo"/>
        <c:crossAx val="2131101176"/>
        <c:crosses val="autoZero"/>
        <c:auto val="1"/>
        <c:lblAlgn val="ctr"/>
        <c:lblOffset val="100"/>
        <c:noMultiLvlLbl val="0"/>
      </c:catAx>
      <c:valAx>
        <c:axId val="2131101176"/>
        <c:scaling>
          <c:logBase val="10.0"/>
          <c:orientation val="minMax"/>
        </c:scaling>
        <c:delete val="0"/>
        <c:axPos val="l"/>
        <c:majorGridlines/>
        <c:numFmt formatCode="General" sourceLinked="1"/>
        <c:majorTickMark val="out"/>
        <c:minorTickMark val="none"/>
        <c:tickLblPos val="nextTo"/>
        <c:crossAx val="213109813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Sorted</a:t>
            </a:r>
            <a:r>
              <a:rPr lang="en-US" baseline="0"/>
              <a:t> </a:t>
            </a:r>
            <a:r>
              <a:rPr lang="en-US"/>
              <a:t>Iterate</a:t>
            </a:r>
          </a:p>
        </c:rich>
      </c:tx>
      <c:layout/>
      <c:overlay val="0"/>
    </c:title>
    <c:autoTitleDeleted val="0"/>
    <c:plotArea>
      <c:layout/>
      <c:lineChart>
        <c:grouping val="standard"/>
        <c:varyColors val="0"/>
        <c:ser>
          <c:idx val="0"/>
          <c:order val="0"/>
          <c:tx>
            <c:strRef>
              <c:f>map_iterate.csv!$D$3</c:f>
              <c:strCache>
                <c:ptCount val="1"/>
                <c:pt idx="0">
                  <c:v>std::map</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map_iterate.csv!$D$4:$D$19</c:f>
              <c:numCache>
                <c:formatCode>General</c:formatCode>
                <c:ptCount val="16"/>
                <c:pt idx="0">
                  <c:v>3.18775</c:v>
                </c:pt>
                <c:pt idx="1">
                  <c:v>8.237129999999998</c:v>
                </c:pt>
                <c:pt idx="2">
                  <c:v>16.8127</c:v>
                </c:pt>
                <c:pt idx="3">
                  <c:v>40.1062</c:v>
                </c:pt>
                <c:pt idx="4">
                  <c:v>94.9875</c:v>
                </c:pt>
                <c:pt idx="5">
                  <c:v>197.475</c:v>
                </c:pt>
                <c:pt idx="6">
                  <c:v>412.645</c:v>
                </c:pt>
                <c:pt idx="7">
                  <c:v>823.1609999999998</c:v>
                </c:pt>
                <c:pt idx="8">
                  <c:v>1858.84</c:v>
                </c:pt>
                <c:pt idx="9">
                  <c:v>5689.76</c:v>
                </c:pt>
                <c:pt idx="10">
                  <c:v>11808.7</c:v>
                </c:pt>
                <c:pt idx="11">
                  <c:v>35278.3</c:v>
                </c:pt>
                <c:pt idx="12">
                  <c:v>109117.0</c:v>
                </c:pt>
                <c:pt idx="13">
                  <c:v>253739.0</c:v>
                </c:pt>
                <c:pt idx="14">
                  <c:v>531530.0</c:v>
                </c:pt>
                <c:pt idx="15" formatCode="0.00E+00">
                  <c:v>2.16705E6</c:v>
                </c:pt>
              </c:numCache>
            </c:numRef>
          </c:val>
          <c:smooth val="0"/>
        </c:ser>
        <c:ser>
          <c:idx val="1"/>
          <c:order val="1"/>
          <c:tx>
            <c:strRef>
              <c:f>map_iterate.csv!$D$20</c:f>
              <c:strCache>
                <c:ptCount val="1"/>
                <c:pt idx="0">
                  <c:v>std::unordered_map on-demand sorting</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map_iterate.csv!$D$21:$D$36</c:f>
              <c:numCache>
                <c:formatCode>General</c:formatCode>
                <c:ptCount val="16"/>
                <c:pt idx="0">
                  <c:v>19.5992</c:v>
                </c:pt>
                <c:pt idx="1">
                  <c:v>118.471</c:v>
                </c:pt>
                <c:pt idx="2">
                  <c:v>212.976</c:v>
                </c:pt>
                <c:pt idx="3">
                  <c:v>448.302</c:v>
                </c:pt>
                <c:pt idx="4">
                  <c:v>950.896</c:v>
                </c:pt>
                <c:pt idx="5">
                  <c:v>2049.82</c:v>
                </c:pt>
                <c:pt idx="6">
                  <c:v>3950.02</c:v>
                </c:pt>
                <c:pt idx="7">
                  <c:v>8276.17</c:v>
                </c:pt>
                <c:pt idx="8">
                  <c:v>17584.4</c:v>
                </c:pt>
                <c:pt idx="9">
                  <c:v>50629.8</c:v>
                </c:pt>
                <c:pt idx="10">
                  <c:v>125737.0</c:v>
                </c:pt>
                <c:pt idx="11">
                  <c:v>299282.0</c:v>
                </c:pt>
                <c:pt idx="12">
                  <c:v>687370.0</c:v>
                </c:pt>
                <c:pt idx="13" formatCode="0.00E+00">
                  <c:v>1.46872E6</c:v>
                </c:pt>
                <c:pt idx="14" formatCode="0.00E+00">
                  <c:v>3.21577E6</c:v>
                </c:pt>
                <c:pt idx="15" formatCode="0.00E+00">
                  <c:v>8.7638E6</c:v>
                </c:pt>
              </c:numCache>
            </c:numRef>
          </c:val>
          <c:smooth val="0"/>
        </c:ser>
        <c:ser>
          <c:idx val="2"/>
          <c:order val="2"/>
          <c:tx>
            <c:strRef>
              <c:f>map_iterate.csv!$D$37</c:f>
              <c:strCache>
                <c:ptCount val="1"/>
                <c:pt idx="0">
                  <c:v>std::unordered_map pre-sorting</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map_iterate.csv!$D$38:$D$53</c:f>
              <c:numCache>
                <c:formatCode>General</c:formatCode>
                <c:ptCount val="16"/>
                <c:pt idx="0">
                  <c:v>10.1335</c:v>
                </c:pt>
                <c:pt idx="1">
                  <c:v>103.256</c:v>
                </c:pt>
                <c:pt idx="2">
                  <c:v>175.993</c:v>
                </c:pt>
                <c:pt idx="3">
                  <c:v>337.556</c:v>
                </c:pt>
                <c:pt idx="4">
                  <c:v>709.449</c:v>
                </c:pt>
                <c:pt idx="5">
                  <c:v>1400.2</c:v>
                </c:pt>
                <c:pt idx="6">
                  <c:v>2766.13</c:v>
                </c:pt>
                <c:pt idx="7">
                  <c:v>5583.08</c:v>
                </c:pt>
                <c:pt idx="8">
                  <c:v>12055.4</c:v>
                </c:pt>
                <c:pt idx="9">
                  <c:v>25356.7</c:v>
                </c:pt>
                <c:pt idx="10">
                  <c:v>54012.9</c:v>
                </c:pt>
                <c:pt idx="11">
                  <c:v>114331.0</c:v>
                </c:pt>
                <c:pt idx="12">
                  <c:v>270086.0</c:v>
                </c:pt>
                <c:pt idx="13">
                  <c:v>590927.0</c:v>
                </c:pt>
                <c:pt idx="14" formatCode="0.00E+00">
                  <c:v>1.26103E6</c:v>
                </c:pt>
                <c:pt idx="15" formatCode="0.00E+00">
                  <c:v>3.70862E6</c:v>
                </c:pt>
              </c:numCache>
            </c:numRef>
          </c:val>
          <c:smooth val="0"/>
        </c:ser>
        <c:dLbls>
          <c:showLegendKey val="0"/>
          <c:showVal val="0"/>
          <c:showCatName val="0"/>
          <c:showSerName val="0"/>
          <c:showPercent val="0"/>
          <c:showBubbleSize val="0"/>
        </c:dLbls>
        <c:marker val="1"/>
        <c:smooth val="0"/>
        <c:axId val="2137748248"/>
        <c:axId val="2137751288"/>
      </c:lineChart>
      <c:catAx>
        <c:axId val="2137748248"/>
        <c:scaling>
          <c:orientation val="minMax"/>
        </c:scaling>
        <c:delete val="0"/>
        <c:axPos val="b"/>
        <c:numFmt formatCode="General" sourceLinked="1"/>
        <c:majorTickMark val="out"/>
        <c:minorTickMark val="none"/>
        <c:tickLblPos val="nextTo"/>
        <c:crossAx val="2137751288"/>
        <c:crosses val="autoZero"/>
        <c:auto val="1"/>
        <c:lblAlgn val="ctr"/>
        <c:lblOffset val="100"/>
        <c:noMultiLvlLbl val="0"/>
      </c:catAx>
      <c:valAx>
        <c:axId val="2137751288"/>
        <c:scaling>
          <c:logBase val="10.0"/>
          <c:orientation val="minMax"/>
        </c:scaling>
        <c:delete val="0"/>
        <c:axPos val="l"/>
        <c:majorGridlines/>
        <c:numFmt formatCode="General" sourceLinked="1"/>
        <c:majorTickMark val="out"/>
        <c:minorTickMark val="none"/>
        <c:tickLblPos val="nextTo"/>
        <c:crossAx val="213774824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Sorted</a:t>
            </a:r>
            <a:r>
              <a:rPr lang="en-US" baseline="0"/>
              <a:t> </a:t>
            </a:r>
            <a:r>
              <a:rPr lang="en-US"/>
              <a:t>Iterate</a:t>
            </a:r>
          </a:p>
        </c:rich>
      </c:tx>
      <c:layout/>
      <c:overlay val="0"/>
    </c:title>
    <c:autoTitleDeleted val="0"/>
    <c:plotArea>
      <c:layout/>
      <c:lineChart>
        <c:grouping val="standard"/>
        <c:varyColors val="0"/>
        <c:ser>
          <c:idx val="0"/>
          <c:order val="0"/>
          <c:tx>
            <c:strRef>
              <c:f>map_iterate.csv!$D$3</c:f>
              <c:strCache>
                <c:ptCount val="1"/>
                <c:pt idx="0">
                  <c:v>std::map</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map_iterate.csv!$D$4:$D$19</c:f>
              <c:numCache>
                <c:formatCode>General</c:formatCode>
                <c:ptCount val="16"/>
                <c:pt idx="0">
                  <c:v>3.18775</c:v>
                </c:pt>
                <c:pt idx="1">
                  <c:v>8.237129999999998</c:v>
                </c:pt>
                <c:pt idx="2">
                  <c:v>16.8127</c:v>
                </c:pt>
                <c:pt idx="3">
                  <c:v>40.1062</c:v>
                </c:pt>
                <c:pt idx="4">
                  <c:v>94.9875</c:v>
                </c:pt>
                <c:pt idx="5">
                  <c:v>197.475</c:v>
                </c:pt>
                <c:pt idx="6">
                  <c:v>412.645</c:v>
                </c:pt>
                <c:pt idx="7">
                  <c:v>823.1609999999998</c:v>
                </c:pt>
                <c:pt idx="8">
                  <c:v>1858.84</c:v>
                </c:pt>
                <c:pt idx="9">
                  <c:v>5689.76</c:v>
                </c:pt>
                <c:pt idx="10">
                  <c:v>11808.7</c:v>
                </c:pt>
                <c:pt idx="11">
                  <c:v>35278.3</c:v>
                </c:pt>
                <c:pt idx="12">
                  <c:v>109117.0</c:v>
                </c:pt>
                <c:pt idx="13">
                  <c:v>253739.0</c:v>
                </c:pt>
                <c:pt idx="14">
                  <c:v>531530.0</c:v>
                </c:pt>
                <c:pt idx="15" formatCode="0.00E+00">
                  <c:v>2.16705E6</c:v>
                </c:pt>
              </c:numCache>
            </c:numRef>
          </c:val>
          <c:smooth val="0"/>
        </c:ser>
        <c:ser>
          <c:idx val="1"/>
          <c:order val="1"/>
          <c:tx>
            <c:strRef>
              <c:f>map_iterate.csv!$D$20</c:f>
              <c:strCache>
                <c:ptCount val="1"/>
                <c:pt idx="0">
                  <c:v>std::unordered_map on-demand sorting</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map_iterate.csv!$D$21:$D$36</c:f>
              <c:numCache>
                <c:formatCode>General</c:formatCode>
                <c:ptCount val="16"/>
                <c:pt idx="0">
                  <c:v>19.5992</c:v>
                </c:pt>
                <c:pt idx="1">
                  <c:v>118.471</c:v>
                </c:pt>
                <c:pt idx="2">
                  <c:v>212.976</c:v>
                </c:pt>
                <c:pt idx="3">
                  <c:v>448.302</c:v>
                </c:pt>
                <c:pt idx="4">
                  <c:v>950.896</c:v>
                </c:pt>
                <c:pt idx="5">
                  <c:v>2049.82</c:v>
                </c:pt>
                <c:pt idx="6">
                  <c:v>3950.02</c:v>
                </c:pt>
                <c:pt idx="7">
                  <c:v>8276.17</c:v>
                </c:pt>
                <c:pt idx="8">
                  <c:v>17584.4</c:v>
                </c:pt>
                <c:pt idx="9">
                  <c:v>50629.8</c:v>
                </c:pt>
                <c:pt idx="10">
                  <c:v>125737.0</c:v>
                </c:pt>
                <c:pt idx="11">
                  <c:v>299282.0</c:v>
                </c:pt>
                <c:pt idx="12">
                  <c:v>687370.0</c:v>
                </c:pt>
                <c:pt idx="13" formatCode="0.00E+00">
                  <c:v>1.46872E6</c:v>
                </c:pt>
                <c:pt idx="14" formatCode="0.00E+00">
                  <c:v>3.21577E6</c:v>
                </c:pt>
                <c:pt idx="15" formatCode="0.00E+00">
                  <c:v>8.7638E6</c:v>
                </c:pt>
              </c:numCache>
            </c:numRef>
          </c:val>
          <c:smooth val="0"/>
        </c:ser>
        <c:ser>
          <c:idx val="2"/>
          <c:order val="2"/>
          <c:tx>
            <c:strRef>
              <c:f>map_iterate.csv!$D$37</c:f>
              <c:strCache>
                <c:ptCount val="1"/>
                <c:pt idx="0">
                  <c:v>std::unordered_map pre-sorting</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map_iterate.csv!$D$38:$D$53</c:f>
              <c:numCache>
                <c:formatCode>General</c:formatCode>
                <c:ptCount val="16"/>
                <c:pt idx="0">
                  <c:v>10.1335</c:v>
                </c:pt>
                <c:pt idx="1">
                  <c:v>103.256</c:v>
                </c:pt>
                <c:pt idx="2">
                  <c:v>175.993</c:v>
                </c:pt>
                <c:pt idx="3">
                  <c:v>337.556</c:v>
                </c:pt>
                <c:pt idx="4">
                  <c:v>709.449</c:v>
                </c:pt>
                <c:pt idx="5">
                  <c:v>1400.2</c:v>
                </c:pt>
                <c:pt idx="6">
                  <c:v>2766.13</c:v>
                </c:pt>
                <c:pt idx="7">
                  <c:v>5583.08</c:v>
                </c:pt>
                <c:pt idx="8">
                  <c:v>12055.4</c:v>
                </c:pt>
                <c:pt idx="9">
                  <c:v>25356.7</c:v>
                </c:pt>
                <c:pt idx="10">
                  <c:v>54012.9</c:v>
                </c:pt>
                <c:pt idx="11">
                  <c:v>114331.0</c:v>
                </c:pt>
                <c:pt idx="12">
                  <c:v>270086.0</c:v>
                </c:pt>
                <c:pt idx="13">
                  <c:v>590927.0</c:v>
                </c:pt>
                <c:pt idx="14" formatCode="0.00E+00">
                  <c:v>1.26103E6</c:v>
                </c:pt>
                <c:pt idx="15" formatCode="0.00E+00">
                  <c:v>3.70862E6</c:v>
                </c:pt>
              </c:numCache>
            </c:numRef>
          </c:val>
          <c:smooth val="0"/>
        </c:ser>
        <c:ser>
          <c:idx val="3"/>
          <c:order val="3"/>
          <c:tx>
            <c:strRef>
              <c:f>map_iterate.csv!$D$54</c:f>
              <c:strCache>
                <c:ptCount val="1"/>
                <c:pt idx="0">
                  <c:v>boost::flat_map</c:v>
                </c:pt>
              </c:strCache>
            </c:strRef>
          </c:tx>
          <c:marker>
            <c:symbol val="none"/>
          </c:marker>
          <c:cat>
            <c:numRef>
              <c:f>map_iterate.csv!$F$4:$F$19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map_iterate.csv!$D$55:$D$70</c:f>
              <c:numCache>
                <c:formatCode>General</c:formatCode>
                <c:ptCount val="16"/>
                <c:pt idx="0">
                  <c:v>1.1963</c:v>
                </c:pt>
                <c:pt idx="1">
                  <c:v>1.84455</c:v>
                </c:pt>
                <c:pt idx="2">
                  <c:v>3.44918</c:v>
                </c:pt>
                <c:pt idx="3">
                  <c:v>9.99338</c:v>
                </c:pt>
                <c:pt idx="4">
                  <c:v>23.2724</c:v>
                </c:pt>
                <c:pt idx="5">
                  <c:v>33.1592</c:v>
                </c:pt>
                <c:pt idx="6">
                  <c:v>53.8907</c:v>
                </c:pt>
                <c:pt idx="7">
                  <c:v>97.4605</c:v>
                </c:pt>
                <c:pt idx="8">
                  <c:v>190.479</c:v>
                </c:pt>
                <c:pt idx="9">
                  <c:v>389.618</c:v>
                </c:pt>
                <c:pt idx="10">
                  <c:v>892.765</c:v>
                </c:pt>
                <c:pt idx="11">
                  <c:v>1756.23</c:v>
                </c:pt>
                <c:pt idx="12">
                  <c:v>3505.11</c:v>
                </c:pt>
                <c:pt idx="13">
                  <c:v>7679.13</c:v>
                </c:pt>
                <c:pt idx="14">
                  <c:v>18004.6</c:v>
                </c:pt>
                <c:pt idx="15">
                  <c:v>36769.6</c:v>
                </c:pt>
              </c:numCache>
            </c:numRef>
          </c:val>
          <c:smooth val="0"/>
        </c:ser>
        <c:dLbls>
          <c:showLegendKey val="0"/>
          <c:showVal val="0"/>
          <c:showCatName val="0"/>
          <c:showSerName val="0"/>
          <c:showPercent val="0"/>
          <c:showBubbleSize val="0"/>
        </c:dLbls>
        <c:marker val="1"/>
        <c:smooth val="0"/>
        <c:axId val="2137808296"/>
        <c:axId val="2137811416"/>
      </c:lineChart>
      <c:catAx>
        <c:axId val="2137808296"/>
        <c:scaling>
          <c:orientation val="minMax"/>
        </c:scaling>
        <c:delete val="0"/>
        <c:axPos val="b"/>
        <c:numFmt formatCode="General" sourceLinked="1"/>
        <c:majorTickMark val="out"/>
        <c:minorTickMark val="none"/>
        <c:tickLblPos val="nextTo"/>
        <c:crossAx val="2137811416"/>
        <c:crosses val="autoZero"/>
        <c:auto val="1"/>
        <c:lblAlgn val="ctr"/>
        <c:lblOffset val="100"/>
        <c:noMultiLvlLbl val="0"/>
      </c:catAx>
      <c:valAx>
        <c:axId val="2137811416"/>
        <c:scaling>
          <c:logBase val="10.0"/>
          <c:orientation val="minMax"/>
        </c:scaling>
        <c:delete val="0"/>
        <c:axPos val="l"/>
        <c:majorGridlines/>
        <c:numFmt formatCode="General" sourceLinked="1"/>
        <c:majorTickMark val="out"/>
        <c:minorTickMark val="none"/>
        <c:tickLblPos val="nextTo"/>
        <c:crossAx val="213780829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Order</a:t>
            </a:r>
            <a:r>
              <a:rPr lang="en-US" baseline="0"/>
              <a:t> Book</a:t>
            </a:r>
          </a:p>
        </c:rich>
      </c:tx>
      <c:overlay val="0"/>
    </c:title>
    <c:autoTitleDeleted val="0"/>
    <c:plotArea>
      <c:layout/>
      <c:lineChart>
        <c:grouping val="standard"/>
        <c:varyColors val="0"/>
        <c:ser>
          <c:idx val="0"/>
          <c:order val="0"/>
          <c:tx>
            <c:strRef>
              <c:f>map_book.csv!$D$3</c:f>
              <c:strCache>
                <c:ptCount val="1"/>
                <c:pt idx="0">
                  <c:v>std::map</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map_book.csv!$D$4:$D$14</c:f>
              <c:numCache>
                <c:formatCode>General</c:formatCode>
                <c:ptCount val="11"/>
                <c:pt idx="0">
                  <c:v>53.7844</c:v>
                </c:pt>
                <c:pt idx="1">
                  <c:v>77.4911</c:v>
                </c:pt>
                <c:pt idx="2">
                  <c:v>113.852</c:v>
                </c:pt>
                <c:pt idx="3">
                  <c:v>186.61</c:v>
                </c:pt>
                <c:pt idx="4">
                  <c:v>307.667</c:v>
                </c:pt>
                <c:pt idx="5">
                  <c:v>307.739</c:v>
                </c:pt>
                <c:pt idx="6">
                  <c:v>520.899</c:v>
                </c:pt>
                <c:pt idx="7">
                  <c:v>534.0170000000001</c:v>
                </c:pt>
                <c:pt idx="8">
                  <c:v>527.9269999999999</c:v>
                </c:pt>
                <c:pt idx="9">
                  <c:v>521.0509999999999</c:v>
                </c:pt>
                <c:pt idx="10">
                  <c:v>510.19</c:v>
                </c:pt>
              </c:numCache>
            </c:numRef>
          </c:val>
          <c:smooth val="0"/>
        </c:ser>
        <c:dLbls>
          <c:showLegendKey val="0"/>
          <c:showVal val="0"/>
          <c:showCatName val="0"/>
          <c:showSerName val="0"/>
          <c:showPercent val="0"/>
          <c:showBubbleSize val="0"/>
        </c:dLbls>
        <c:marker val="1"/>
        <c:smooth val="0"/>
        <c:axId val="2137498568"/>
        <c:axId val="2137488440"/>
      </c:lineChart>
      <c:catAx>
        <c:axId val="2137498568"/>
        <c:scaling>
          <c:orientation val="minMax"/>
        </c:scaling>
        <c:delete val="0"/>
        <c:axPos val="b"/>
        <c:numFmt formatCode="General" sourceLinked="1"/>
        <c:majorTickMark val="out"/>
        <c:minorTickMark val="none"/>
        <c:tickLblPos val="nextTo"/>
        <c:crossAx val="2137488440"/>
        <c:crosses val="autoZero"/>
        <c:auto val="1"/>
        <c:lblAlgn val="ctr"/>
        <c:lblOffset val="100"/>
        <c:noMultiLvlLbl val="0"/>
      </c:catAx>
      <c:valAx>
        <c:axId val="2137488440"/>
        <c:scaling>
          <c:orientation val="minMax"/>
        </c:scaling>
        <c:delete val="0"/>
        <c:axPos val="l"/>
        <c:majorGridlines/>
        <c:numFmt formatCode="General" sourceLinked="1"/>
        <c:majorTickMark val="out"/>
        <c:minorTickMark val="none"/>
        <c:tickLblPos val="nextTo"/>
        <c:crossAx val="2137498568"/>
        <c:crosses val="autoZero"/>
        <c:crossBetween val="between"/>
      </c:valAx>
    </c:plotArea>
    <c:legend>
      <c:legendPos val="r"/>
      <c:overlay val="0"/>
    </c:legend>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Order</a:t>
            </a:r>
            <a:r>
              <a:rPr lang="en-US" baseline="0"/>
              <a:t> Book</a:t>
            </a:r>
          </a:p>
        </c:rich>
      </c:tx>
      <c:overlay val="0"/>
    </c:title>
    <c:autoTitleDeleted val="0"/>
    <c:plotArea>
      <c:layout/>
      <c:lineChart>
        <c:grouping val="standard"/>
        <c:varyColors val="0"/>
        <c:ser>
          <c:idx val="0"/>
          <c:order val="0"/>
          <c:tx>
            <c:strRef>
              <c:f>map_book.csv!$D$3</c:f>
              <c:strCache>
                <c:ptCount val="1"/>
                <c:pt idx="0">
                  <c:v>std::map</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map_book.csv!$D$4:$D$14</c:f>
              <c:numCache>
                <c:formatCode>General</c:formatCode>
                <c:ptCount val="11"/>
                <c:pt idx="0">
                  <c:v>53.7844</c:v>
                </c:pt>
                <c:pt idx="1">
                  <c:v>77.4911</c:v>
                </c:pt>
                <c:pt idx="2">
                  <c:v>113.852</c:v>
                </c:pt>
                <c:pt idx="3">
                  <c:v>186.61</c:v>
                </c:pt>
                <c:pt idx="4">
                  <c:v>307.667</c:v>
                </c:pt>
                <c:pt idx="5">
                  <c:v>307.739</c:v>
                </c:pt>
                <c:pt idx="6">
                  <c:v>520.899</c:v>
                </c:pt>
                <c:pt idx="7">
                  <c:v>534.0170000000001</c:v>
                </c:pt>
                <c:pt idx="8">
                  <c:v>527.9269999999999</c:v>
                </c:pt>
                <c:pt idx="9">
                  <c:v>521.0509999999999</c:v>
                </c:pt>
                <c:pt idx="10">
                  <c:v>510.19</c:v>
                </c:pt>
              </c:numCache>
            </c:numRef>
          </c:val>
          <c:smooth val="0"/>
        </c:ser>
        <c:ser>
          <c:idx val="1"/>
          <c:order val="1"/>
          <c:tx>
            <c:strRef>
              <c:f>map_book.csv!$D$15</c:f>
              <c:strCache>
                <c:ptCount val="1"/>
                <c:pt idx="0">
                  <c:v>std::unordered_map on-demand sorting</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map_book.csv!$D$16:$D$26</c:f>
              <c:numCache>
                <c:formatCode>General</c:formatCode>
                <c:ptCount val="11"/>
                <c:pt idx="0">
                  <c:v>2068.29</c:v>
                </c:pt>
                <c:pt idx="1">
                  <c:v>2104.54</c:v>
                </c:pt>
                <c:pt idx="2">
                  <c:v>2019.21</c:v>
                </c:pt>
                <c:pt idx="3">
                  <c:v>1438.22</c:v>
                </c:pt>
                <c:pt idx="4">
                  <c:v>1082.42</c:v>
                </c:pt>
                <c:pt idx="5">
                  <c:v>1060.45</c:v>
                </c:pt>
                <c:pt idx="6">
                  <c:v>791.675</c:v>
                </c:pt>
                <c:pt idx="7">
                  <c:v>783.5309999999998</c:v>
                </c:pt>
                <c:pt idx="8">
                  <c:v>776.996</c:v>
                </c:pt>
                <c:pt idx="9">
                  <c:v>753.75</c:v>
                </c:pt>
                <c:pt idx="10">
                  <c:v>754.915</c:v>
                </c:pt>
              </c:numCache>
            </c:numRef>
          </c:val>
          <c:smooth val="0"/>
        </c:ser>
        <c:dLbls>
          <c:showLegendKey val="0"/>
          <c:showVal val="0"/>
          <c:showCatName val="0"/>
          <c:showSerName val="0"/>
          <c:showPercent val="0"/>
          <c:showBubbleSize val="0"/>
        </c:dLbls>
        <c:marker val="1"/>
        <c:smooth val="0"/>
        <c:axId val="2138708536"/>
        <c:axId val="2138711512"/>
      </c:lineChart>
      <c:catAx>
        <c:axId val="2138708536"/>
        <c:scaling>
          <c:orientation val="minMax"/>
        </c:scaling>
        <c:delete val="0"/>
        <c:axPos val="b"/>
        <c:numFmt formatCode="General" sourceLinked="1"/>
        <c:majorTickMark val="out"/>
        <c:minorTickMark val="none"/>
        <c:tickLblPos val="nextTo"/>
        <c:crossAx val="2138711512"/>
        <c:crosses val="autoZero"/>
        <c:auto val="1"/>
        <c:lblAlgn val="ctr"/>
        <c:lblOffset val="100"/>
        <c:noMultiLvlLbl val="0"/>
      </c:catAx>
      <c:valAx>
        <c:axId val="2138711512"/>
        <c:scaling>
          <c:orientation val="minMax"/>
        </c:scaling>
        <c:delete val="0"/>
        <c:axPos val="l"/>
        <c:majorGridlines/>
        <c:numFmt formatCode="General" sourceLinked="1"/>
        <c:majorTickMark val="out"/>
        <c:minorTickMark val="none"/>
        <c:tickLblPos val="nextTo"/>
        <c:crossAx val="2138708536"/>
        <c:crosses val="autoZero"/>
        <c:crossBetween val="between"/>
      </c:valAx>
    </c:plotArea>
    <c:legend>
      <c:legendPos val="r"/>
      <c:overlay val="0"/>
    </c:legend>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Order</a:t>
            </a:r>
            <a:r>
              <a:rPr lang="en-US" baseline="0"/>
              <a:t> Book</a:t>
            </a:r>
          </a:p>
        </c:rich>
      </c:tx>
      <c:overlay val="0"/>
    </c:title>
    <c:autoTitleDeleted val="0"/>
    <c:plotArea>
      <c:layout/>
      <c:lineChart>
        <c:grouping val="standard"/>
        <c:varyColors val="0"/>
        <c:ser>
          <c:idx val="0"/>
          <c:order val="0"/>
          <c:tx>
            <c:strRef>
              <c:f>map_book.csv!$D$3</c:f>
              <c:strCache>
                <c:ptCount val="1"/>
                <c:pt idx="0">
                  <c:v>std::map</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map_book.csv!$D$4:$D$14</c:f>
              <c:numCache>
                <c:formatCode>General</c:formatCode>
                <c:ptCount val="11"/>
                <c:pt idx="0">
                  <c:v>53.7844</c:v>
                </c:pt>
                <c:pt idx="1">
                  <c:v>77.4911</c:v>
                </c:pt>
                <c:pt idx="2">
                  <c:v>113.852</c:v>
                </c:pt>
                <c:pt idx="3">
                  <c:v>186.61</c:v>
                </c:pt>
                <c:pt idx="4">
                  <c:v>307.667</c:v>
                </c:pt>
                <c:pt idx="5">
                  <c:v>307.739</c:v>
                </c:pt>
                <c:pt idx="6">
                  <c:v>520.899</c:v>
                </c:pt>
                <c:pt idx="7">
                  <c:v>534.0170000000001</c:v>
                </c:pt>
                <c:pt idx="8">
                  <c:v>527.9269999999999</c:v>
                </c:pt>
                <c:pt idx="9">
                  <c:v>521.0509999999999</c:v>
                </c:pt>
                <c:pt idx="10">
                  <c:v>510.19</c:v>
                </c:pt>
              </c:numCache>
            </c:numRef>
          </c:val>
          <c:smooth val="0"/>
        </c:ser>
        <c:ser>
          <c:idx val="1"/>
          <c:order val="1"/>
          <c:tx>
            <c:strRef>
              <c:f>map_book.csv!$D$15</c:f>
              <c:strCache>
                <c:ptCount val="1"/>
                <c:pt idx="0">
                  <c:v>std::unordered_map on-demand sorting</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map_book.csv!$D$16:$D$26</c:f>
              <c:numCache>
                <c:formatCode>General</c:formatCode>
                <c:ptCount val="11"/>
                <c:pt idx="0">
                  <c:v>2068.29</c:v>
                </c:pt>
                <c:pt idx="1">
                  <c:v>2104.54</c:v>
                </c:pt>
                <c:pt idx="2">
                  <c:v>2019.21</c:v>
                </c:pt>
                <c:pt idx="3">
                  <c:v>1438.22</c:v>
                </c:pt>
                <c:pt idx="4">
                  <c:v>1082.42</c:v>
                </c:pt>
                <c:pt idx="5">
                  <c:v>1060.45</c:v>
                </c:pt>
                <c:pt idx="6">
                  <c:v>791.675</c:v>
                </c:pt>
                <c:pt idx="7">
                  <c:v>783.5309999999998</c:v>
                </c:pt>
                <c:pt idx="8">
                  <c:v>776.996</c:v>
                </c:pt>
                <c:pt idx="9">
                  <c:v>753.75</c:v>
                </c:pt>
                <c:pt idx="10">
                  <c:v>754.915</c:v>
                </c:pt>
              </c:numCache>
            </c:numRef>
          </c:val>
          <c:smooth val="0"/>
        </c:ser>
        <c:ser>
          <c:idx val="2"/>
          <c:order val="2"/>
          <c:tx>
            <c:strRef>
              <c:f>map_book.csv!$D$27</c:f>
              <c:strCache>
                <c:ptCount val="1"/>
                <c:pt idx="0">
                  <c:v>boost::flat_map</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map_book.csv!$D$28:$D$38</c:f>
              <c:numCache>
                <c:formatCode>General</c:formatCode>
                <c:ptCount val="11"/>
                <c:pt idx="0">
                  <c:v>46.4892</c:v>
                </c:pt>
                <c:pt idx="1">
                  <c:v>57.9988</c:v>
                </c:pt>
                <c:pt idx="2">
                  <c:v>68.0394</c:v>
                </c:pt>
                <c:pt idx="3">
                  <c:v>84.02930000000001</c:v>
                </c:pt>
                <c:pt idx="4">
                  <c:v>105.989</c:v>
                </c:pt>
                <c:pt idx="5">
                  <c:v>107.676</c:v>
                </c:pt>
                <c:pt idx="6">
                  <c:v>150.044</c:v>
                </c:pt>
                <c:pt idx="7">
                  <c:v>156.982</c:v>
                </c:pt>
                <c:pt idx="8">
                  <c:v>149.058</c:v>
                </c:pt>
                <c:pt idx="9">
                  <c:v>154.373</c:v>
                </c:pt>
                <c:pt idx="10">
                  <c:v>152.402</c:v>
                </c:pt>
              </c:numCache>
            </c:numRef>
          </c:val>
          <c:smooth val="0"/>
        </c:ser>
        <c:dLbls>
          <c:showLegendKey val="0"/>
          <c:showVal val="0"/>
          <c:showCatName val="0"/>
          <c:showSerName val="0"/>
          <c:showPercent val="0"/>
          <c:showBubbleSize val="0"/>
        </c:dLbls>
        <c:marker val="1"/>
        <c:smooth val="0"/>
        <c:axId val="2133930808"/>
        <c:axId val="2133927816"/>
      </c:lineChart>
      <c:catAx>
        <c:axId val="2133930808"/>
        <c:scaling>
          <c:orientation val="minMax"/>
        </c:scaling>
        <c:delete val="0"/>
        <c:axPos val="b"/>
        <c:numFmt formatCode="General" sourceLinked="1"/>
        <c:majorTickMark val="out"/>
        <c:minorTickMark val="none"/>
        <c:tickLblPos val="nextTo"/>
        <c:crossAx val="2133927816"/>
        <c:crosses val="autoZero"/>
        <c:auto val="1"/>
        <c:lblAlgn val="ctr"/>
        <c:lblOffset val="100"/>
        <c:noMultiLvlLbl val="0"/>
      </c:catAx>
      <c:valAx>
        <c:axId val="2133927816"/>
        <c:scaling>
          <c:orientation val="minMax"/>
        </c:scaling>
        <c:delete val="0"/>
        <c:axPos val="l"/>
        <c:majorGridlines/>
        <c:numFmt formatCode="General" sourceLinked="1"/>
        <c:majorTickMark val="out"/>
        <c:minorTickMark val="none"/>
        <c:tickLblPos val="nextTo"/>
        <c:crossAx val="2133930808"/>
        <c:crosses val="autoZero"/>
        <c:crossBetween val="between"/>
      </c:valAx>
    </c:plotArea>
    <c:legend>
      <c:legendPos val="r"/>
      <c:overlay val="0"/>
    </c:legend>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Order</a:t>
            </a:r>
            <a:r>
              <a:rPr lang="en-US" baseline="0"/>
              <a:t> Book</a:t>
            </a:r>
          </a:p>
        </c:rich>
      </c:tx>
      <c:overlay val="0"/>
    </c:title>
    <c:autoTitleDeleted val="0"/>
    <c:plotArea>
      <c:layout/>
      <c:lineChart>
        <c:grouping val="standard"/>
        <c:varyColors val="0"/>
        <c:ser>
          <c:idx val="0"/>
          <c:order val="0"/>
          <c:tx>
            <c:strRef>
              <c:f>map_book.csv!$D$3</c:f>
              <c:strCache>
                <c:ptCount val="1"/>
                <c:pt idx="0">
                  <c:v>std::map</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map_book.csv!$D$4:$D$14</c:f>
              <c:numCache>
                <c:formatCode>General</c:formatCode>
                <c:ptCount val="11"/>
                <c:pt idx="0">
                  <c:v>53.7844</c:v>
                </c:pt>
                <c:pt idx="1">
                  <c:v>77.4911</c:v>
                </c:pt>
                <c:pt idx="2">
                  <c:v>113.852</c:v>
                </c:pt>
                <c:pt idx="3">
                  <c:v>186.61</c:v>
                </c:pt>
                <c:pt idx="4">
                  <c:v>307.667</c:v>
                </c:pt>
                <c:pt idx="5">
                  <c:v>307.739</c:v>
                </c:pt>
                <c:pt idx="6">
                  <c:v>520.899</c:v>
                </c:pt>
                <c:pt idx="7">
                  <c:v>534.0170000000001</c:v>
                </c:pt>
                <c:pt idx="8">
                  <c:v>527.9269999999999</c:v>
                </c:pt>
                <c:pt idx="9">
                  <c:v>521.0509999999999</c:v>
                </c:pt>
                <c:pt idx="10">
                  <c:v>510.19</c:v>
                </c:pt>
              </c:numCache>
            </c:numRef>
          </c:val>
          <c:smooth val="0"/>
        </c:ser>
        <c:ser>
          <c:idx val="2"/>
          <c:order val="1"/>
          <c:tx>
            <c:strRef>
              <c:f>map_book.csv!$D$27</c:f>
              <c:strCache>
                <c:ptCount val="1"/>
                <c:pt idx="0">
                  <c:v>boost::flat_map</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map_book.csv!$D$28:$D$38</c:f>
              <c:numCache>
                <c:formatCode>General</c:formatCode>
                <c:ptCount val="11"/>
                <c:pt idx="0">
                  <c:v>46.4892</c:v>
                </c:pt>
                <c:pt idx="1">
                  <c:v>57.9988</c:v>
                </c:pt>
                <c:pt idx="2">
                  <c:v>68.0394</c:v>
                </c:pt>
                <c:pt idx="3">
                  <c:v>84.02930000000001</c:v>
                </c:pt>
                <c:pt idx="4">
                  <c:v>105.989</c:v>
                </c:pt>
                <c:pt idx="5">
                  <c:v>107.676</c:v>
                </c:pt>
                <c:pt idx="6">
                  <c:v>150.044</c:v>
                </c:pt>
                <c:pt idx="7">
                  <c:v>156.982</c:v>
                </c:pt>
                <c:pt idx="8">
                  <c:v>149.058</c:v>
                </c:pt>
                <c:pt idx="9">
                  <c:v>154.373</c:v>
                </c:pt>
                <c:pt idx="10">
                  <c:v>152.402</c:v>
                </c:pt>
              </c:numCache>
            </c:numRef>
          </c:val>
          <c:smooth val="0"/>
        </c:ser>
        <c:dLbls>
          <c:showLegendKey val="0"/>
          <c:showVal val="0"/>
          <c:showCatName val="0"/>
          <c:showSerName val="0"/>
          <c:showPercent val="0"/>
          <c:showBubbleSize val="0"/>
        </c:dLbls>
        <c:marker val="1"/>
        <c:smooth val="0"/>
        <c:axId val="2137424136"/>
        <c:axId val="2137421144"/>
      </c:lineChart>
      <c:catAx>
        <c:axId val="2137424136"/>
        <c:scaling>
          <c:orientation val="minMax"/>
        </c:scaling>
        <c:delete val="0"/>
        <c:axPos val="b"/>
        <c:numFmt formatCode="General" sourceLinked="1"/>
        <c:majorTickMark val="out"/>
        <c:minorTickMark val="none"/>
        <c:tickLblPos val="nextTo"/>
        <c:crossAx val="2137421144"/>
        <c:crosses val="autoZero"/>
        <c:auto val="1"/>
        <c:lblAlgn val="ctr"/>
        <c:lblOffset val="100"/>
        <c:noMultiLvlLbl val="0"/>
      </c:catAx>
      <c:valAx>
        <c:axId val="2137421144"/>
        <c:scaling>
          <c:orientation val="minMax"/>
        </c:scaling>
        <c:delete val="0"/>
        <c:axPos val="l"/>
        <c:majorGridlines/>
        <c:numFmt formatCode="General" sourceLinked="1"/>
        <c:majorTickMark val="out"/>
        <c:minorTickMark val="none"/>
        <c:tickLblPos val="nextTo"/>
        <c:crossAx val="2137424136"/>
        <c:crosses val="autoZero"/>
        <c:crossBetween val="between"/>
      </c:valAx>
    </c:plotArea>
    <c:legend>
      <c:legendPos val="r"/>
      <c:overlay val="0"/>
    </c:legend>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Huge Order</a:t>
            </a:r>
            <a:r>
              <a:rPr lang="en-US" baseline="0"/>
              <a:t> Book</a:t>
            </a:r>
          </a:p>
        </c:rich>
      </c:tx>
      <c:overlay val="0"/>
    </c:title>
    <c:autoTitleDeleted val="0"/>
    <c:plotArea>
      <c:layout/>
      <c:lineChart>
        <c:grouping val="standard"/>
        <c:varyColors val="0"/>
        <c:ser>
          <c:idx val="0"/>
          <c:order val="0"/>
          <c:tx>
            <c:strRef>
              <c:f>map_book.csv!$D$39</c:f>
              <c:strCache>
                <c:ptCount val="1"/>
                <c:pt idx="0">
                  <c:v>std::map</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map_book.csv!$D$40:$D$50</c:f>
              <c:numCache>
                <c:formatCode>General</c:formatCode>
                <c:ptCount val="11"/>
                <c:pt idx="0">
                  <c:v>4356.12</c:v>
                </c:pt>
                <c:pt idx="1">
                  <c:v>49341.7</c:v>
                </c:pt>
                <c:pt idx="2">
                  <c:v>114563.0</c:v>
                </c:pt>
                <c:pt idx="3">
                  <c:v>87158.2</c:v>
                </c:pt>
                <c:pt idx="4">
                  <c:v>89534.8</c:v>
                </c:pt>
                <c:pt idx="5">
                  <c:v>88187.6</c:v>
                </c:pt>
                <c:pt idx="6">
                  <c:v>81146.8</c:v>
                </c:pt>
                <c:pt idx="7">
                  <c:v>80863.3</c:v>
                </c:pt>
                <c:pt idx="8">
                  <c:v>82458.3</c:v>
                </c:pt>
                <c:pt idx="9">
                  <c:v>80990.1</c:v>
                </c:pt>
                <c:pt idx="10">
                  <c:v>79158.0</c:v>
                </c:pt>
              </c:numCache>
            </c:numRef>
          </c:val>
          <c:smooth val="0"/>
        </c:ser>
        <c:ser>
          <c:idx val="2"/>
          <c:order val="1"/>
          <c:tx>
            <c:strRef>
              <c:f>map_book.csv!$D$61</c:f>
              <c:strCache>
                <c:ptCount val="1"/>
                <c:pt idx="0">
                  <c:v>boost::flat_map</c:v>
                </c:pt>
              </c:strCache>
            </c:strRef>
          </c:tx>
          <c:marker>
            <c:symbol val="none"/>
          </c:marker>
          <c:cat>
            <c:numRef>
              <c:f>map_book.csv!$F$4:$F$14</c:f>
              <c:numCache>
                <c:formatCode>General</c:formatCode>
                <c:ptCount val="11"/>
                <c:pt idx="0">
                  <c:v>1.0</c:v>
                </c:pt>
                <c:pt idx="1">
                  <c:v>10.0</c:v>
                </c:pt>
                <c:pt idx="2">
                  <c:v>20.0</c:v>
                </c:pt>
                <c:pt idx="3">
                  <c:v>30.0</c:v>
                </c:pt>
                <c:pt idx="4">
                  <c:v>40.0</c:v>
                </c:pt>
                <c:pt idx="5">
                  <c:v>50.0</c:v>
                </c:pt>
                <c:pt idx="6">
                  <c:v>60.0</c:v>
                </c:pt>
                <c:pt idx="7">
                  <c:v>70.0</c:v>
                </c:pt>
                <c:pt idx="8">
                  <c:v>80.0</c:v>
                </c:pt>
                <c:pt idx="9">
                  <c:v>90.0</c:v>
                </c:pt>
                <c:pt idx="10">
                  <c:v>99.0</c:v>
                </c:pt>
              </c:numCache>
            </c:numRef>
          </c:cat>
          <c:val>
            <c:numRef>
              <c:f>map_book.csv!$D$62:$D$72</c:f>
              <c:numCache>
                <c:formatCode>General</c:formatCode>
                <c:ptCount val="11"/>
                <c:pt idx="0">
                  <c:v>429.276</c:v>
                </c:pt>
                <c:pt idx="1">
                  <c:v>2945.21</c:v>
                </c:pt>
                <c:pt idx="2">
                  <c:v>4974.95</c:v>
                </c:pt>
                <c:pt idx="3">
                  <c:v>6233.73</c:v>
                </c:pt>
                <c:pt idx="4">
                  <c:v>10175.2</c:v>
                </c:pt>
                <c:pt idx="5">
                  <c:v>10187.8</c:v>
                </c:pt>
                <c:pt idx="6">
                  <c:v>31538.5</c:v>
                </c:pt>
                <c:pt idx="7">
                  <c:v>31802.0</c:v>
                </c:pt>
                <c:pt idx="8">
                  <c:v>31817.2</c:v>
                </c:pt>
                <c:pt idx="9">
                  <c:v>31932.8</c:v>
                </c:pt>
                <c:pt idx="10">
                  <c:v>31815.8</c:v>
                </c:pt>
              </c:numCache>
            </c:numRef>
          </c:val>
          <c:smooth val="0"/>
        </c:ser>
        <c:dLbls>
          <c:showLegendKey val="0"/>
          <c:showVal val="0"/>
          <c:showCatName val="0"/>
          <c:showSerName val="0"/>
          <c:showPercent val="0"/>
          <c:showBubbleSize val="0"/>
        </c:dLbls>
        <c:marker val="1"/>
        <c:smooth val="0"/>
        <c:axId val="2133898328"/>
        <c:axId val="2133895336"/>
      </c:lineChart>
      <c:catAx>
        <c:axId val="2133898328"/>
        <c:scaling>
          <c:orientation val="minMax"/>
        </c:scaling>
        <c:delete val="0"/>
        <c:axPos val="b"/>
        <c:numFmt formatCode="General" sourceLinked="1"/>
        <c:majorTickMark val="out"/>
        <c:minorTickMark val="none"/>
        <c:tickLblPos val="nextTo"/>
        <c:crossAx val="2133895336"/>
        <c:crosses val="autoZero"/>
        <c:auto val="1"/>
        <c:lblAlgn val="ctr"/>
        <c:lblOffset val="100"/>
        <c:noMultiLvlLbl val="0"/>
      </c:catAx>
      <c:valAx>
        <c:axId val="2133895336"/>
        <c:scaling>
          <c:orientation val="minMax"/>
        </c:scaling>
        <c:delete val="0"/>
        <c:axPos val="l"/>
        <c:majorGridlines/>
        <c:numFmt formatCode="General" sourceLinked="1"/>
        <c:majorTickMark val="out"/>
        <c:minorTickMark val="none"/>
        <c:tickLblPos val="nextTo"/>
        <c:crossAx val="2133898328"/>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Insert</a:t>
            </a:r>
          </a:p>
        </c:rich>
      </c:tx>
      <c:layout/>
      <c:overlay val="0"/>
    </c:title>
    <c:autoTitleDeleted val="0"/>
    <c:plotArea>
      <c:layout/>
      <c:lineChart>
        <c:grouping val="standard"/>
        <c:varyColors val="0"/>
        <c:ser>
          <c:idx val="0"/>
          <c:order val="0"/>
          <c:tx>
            <c:strRef>
              <c:f>map_insert.csv!$D$3</c:f>
              <c:strCache>
                <c:ptCount val="1"/>
                <c:pt idx="0">
                  <c:v>std::map</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map_insert.csv!$D$4:$D$19</c:f>
              <c:numCache>
                <c:formatCode>General</c:formatCode>
                <c:ptCount val="16"/>
                <c:pt idx="0">
                  <c:v>115.308</c:v>
                </c:pt>
                <c:pt idx="1">
                  <c:v>233.371</c:v>
                </c:pt>
                <c:pt idx="2">
                  <c:v>516.693</c:v>
                </c:pt>
                <c:pt idx="3">
                  <c:v>1191.78</c:v>
                </c:pt>
                <c:pt idx="4">
                  <c:v>2562.75</c:v>
                </c:pt>
                <c:pt idx="5">
                  <c:v>5630.83</c:v>
                </c:pt>
                <c:pt idx="6">
                  <c:v>11721.1</c:v>
                </c:pt>
                <c:pt idx="7">
                  <c:v>24884.4</c:v>
                </c:pt>
                <c:pt idx="8">
                  <c:v>51926.5</c:v>
                </c:pt>
                <c:pt idx="9">
                  <c:v>112043.0</c:v>
                </c:pt>
                <c:pt idx="10">
                  <c:v>237011.0</c:v>
                </c:pt>
                <c:pt idx="11">
                  <c:v>541513.0</c:v>
                </c:pt>
                <c:pt idx="12" formatCode="0.00E+00">
                  <c:v>1.28212E6</c:v>
                </c:pt>
                <c:pt idx="13" formatCode="0.00E+00">
                  <c:v>2.90644E6</c:v>
                </c:pt>
                <c:pt idx="14" formatCode="0.00E+00">
                  <c:v>6.93203E6</c:v>
                </c:pt>
                <c:pt idx="15" formatCode="0.00E+00">
                  <c:v>2.13789E7</c:v>
                </c:pt>
              </c:numCache>
            </c:numRef>
          </c:val>
          <c:smooth val="0"/>
        </c:ser>
        <c:dLbls>
          <c:showLegendKey val="0"/>
          <c:showVal val="0"/>
          <c:showCatName val="0"/>
          <c:showSerName val="0"/>
          <c:showPercent val="0"/>
          <c:showBubbleSize val="0"/>
        </c:dLbls>
        <c:marker val="1"/>
        <c:smooth val="0"/>
        <c:axId val="2134824152"/>
        <c:axId val="2134826936"/>
      </c:lineChart>
      <c:catAx>
        <c:axId val="2134824152"/>
        <c:scaling>
          <c:orientation val="minMax"/>
        </c:scaling>
        <c:delete val="0"/>
        <c:axPos val="b"/>
        <c:numFmt formatCode="General" sourceLinked="1"/>
        <c:majorTickMark val="out"/>
        <c:minorTickMark val="none"/>
        <c:tickLblPos val="nextTo"/>
        <c:crossAx val="2134826936"/>
        <c:crosses val="autoZero"/>
        <c:auto val="1"/>
        <c:lblAlgn val="ctr"/>
        <c:lblOffset val="100"/>
        <c:noMultiLvlLbl val="0"/>
      </c:catAx>
      <c:valAx>
        <c:axId val="2134826936"/>
        <c:scaling>
          <c:logBase val="10.0"/>
          <c:orientation val="minMax"/>
        </c:scaling>
        <c:delete val="0"/>
        <c:axPos val="l"/>
        <c:majorGridlines/>
        <c:numFmt formatCode="General" sourceLinked="1"/>
        <c:majorTickMark val="out"/>
        <c:minorTickMark val="none"/>
        <c:tickLblPos val="nextTo"/>
        <c:crossAx val="213482415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Insert</a:t>
            </a:r>
          </a:p>
        </c:rich>
      </c:tx>
      <c:layout/>
      <c:overlay val="0"/>
    </c:title>
    <c:autoTitleDeleted val="0"/>
    <c:plotArea>
      <c:layout/>
      <c:lineChart>
        <c:grouping val="standard"/>
        <c:varyColors val="0"/>
        <c:ser>
          <c:idx val="0"/>
          <c:order val="0"/>
          <c:tx>
            <c:strRef>
              <c:f>map_insert.csv!$D$3</c:f>
              <c:strCache>
                <c:ptCount val="1"/>
                <c:pt idx="0">
                  <c:v>std::map</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map_insert.csv!$D$4:$D$19</c:f>
              <c:numCache>
                <c:formatCode>General</c:formatCode>
                <c:ptCount val="16"/>
                <c:pt idx="0">
                  <c:v>115.308</c:v>
                </c:pt>
                <c:pt idx="1">
                  <c:v>233.371</c:v>
                </c:pt>
                <c:pt idx="2">
                  <c:v>516.693</c:v>
                </c:pt>
                <c:pt idx="3">
                  <c:v>1191.78</c:v>
                </c:pt>
                <c:pt idx="4">
                  <c:v>2562.75</c:v>
                </c:pt>
                <c:pt idx="5">
                  <c:v>5630.83</c:v>
                </c:pt>
                <c:pt idx="6">
                  <c:v>11721.1</c:v>
                </c:pt>
                <c:pt idx="7">
                  <c:v>24884.4</c:v>
                </c:pt>
                <c:pt idx="8">
                  <c:v>51926.5</c:v>
                </c:pt>
                <c:pt idx="9">
                  <c:v>112043.0</c:v>
                </c:pt>
                <c:pt idx="10">
                  <c:v>237011.0</c:v>
                </c:pt>
                <c:pt idx="11">
                  <c:v>541513.0</c:v>
                </c:pt>
                <c:pt idx="12" formatCode="0.00E+00">
                  <c:v>1.28212E6</c:v>
                </c:pt>
                <c:pt idx="13" formatCode="0.00E+00">
                  <c:v>2.90644E6</c:v>
                </c:pt>
                <c:pt idx="14" formatCode="0.00E+00">
                  <c:v>6.93203E6</c:v>
                </c:pt>
                <c:pt idx="15" formatCode="0.00E+00">
                  <c:v>2.13789E7</c:v>
                </c:pt>
              </c:numCache>
            </c:numRef>
          </c:val>
          <c:smooth val="0"/>
        </c:ser>
        <c:ser>
          <c:idx val="1"/>
          <c:order val="1"/>
          <c:tx>
            <c:strRef>
              <c:f>map_insert.csv!$D$20</c:f>
              <c:strCache>
                <c:ptCount val="1"/>
                <c:pt idx="0">
                  <c:v>std::unordered_map on-demand sorting</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map_insert.csv!$D$21:$D$36</c:f>
              <c:numCache>
                <c:formatCode>General</c:formatCode>
                <c:ptCount val="16"/>
                <c:pt idx="0">
                  <c:v>107.99</c:v>
                </c:pt>
                <c:pt idx="1">
                  <c:v>222.168</c:v>
                </c:pt>
                <c:pt idx="2">
                  <c:v>452.183</c:v>
                </c:pt>
                <c:pt idx="3">
                  <c:v>904.503</c:v>
                </c:pt>
                <c:pt idx="4">
                  <c:v>1773.7</c:v>
                </c:pt>
                <c:pt idx="5">
                  <c:v>3457.48</c:v>
                </c:pt>
                <c:pt idx="6">
                  <c:v>6862.22</c:v>
                </c:pt>
                <c:pt idx="7">
                  <c:v>13543.4</c:v>
                </c:pt>
                <c:pt idx="8">
                  <c:v>28130.6</c:v>
                </c:pt>
                <c:pt idx="9">
                  <c:v>55541.8</c:v>
                </c:pt>
                <c:pt idx="10">
                  <c:v>113890.0</c:v>
                </c:pt>
                <c:pt idx="11">
                  <c:v>229665.0</c:v>
                </c:pt>
                <c:pt idx="12">
                  <c:v>486513.0</c:v>
                </c:pt>
                <c:pt idx="13" formatCode="0.00E+00">
                  <c:v>1.02553E6</c:v>
                </c:pt>
                <c:pt idx="14" formatCode="0.00E+00">
                  <c:v>2.16664E6</c:v>
                </c:pt>
                <c:pt idx="15" formatCode="0.00E+00">
                  <c:v>6.73919E6</c:v>
                </c:pt>
              </c:numCache>
            </c:numRef>
          </c:val>
          <c:smooth val="0"/>
        </c:ser>
        <c:dLbls>
          <c:showLegendKey val="0"/>
          <c:showVal val="0"/>
          <c:showCatName val="0"/>
          <c:showSerName val="0"/>
          <c:showPercent val="0"/>
          <c:showBubbleSize val="0"/>
        </c:dLbls>
        <c:marker val="1"/>
        <c:smooth val="0"/>
        <c:axId val="2134876824"/>
        <c:axId val="2134879848"/>
      </c:lineChart>
      <c:catAx>
        <c:axId val="2134876824"/>
        <c:scaling>
          <c:orientation val="minMax"/>
        </c:scaling>
        <c:delete val="0"/>
        <c:axPos val="b"/>
        <c:numFmt formatCode="General" sourceLinked="1"/>
        <c:majorTickMark val="out"/>
        <c:minorTickMark val="none"/>
        <c:tickLblPos val="nextTo"/>
        <c:crossAx val="2134879848"/>
        <c:crosses val="autoZero"/>
        <c:auto val="1"/>
        <c:lblAlgn val="ctr"/>
        <c:lblOffset val="100"/>
        <c:noMultiLvlLbl val="0"/>
      </c:catAx>
      <c:valAx>
        <c:axId val="2134879848"/>
        <c:scaling>
          <c:logBase val="10.0"/>
          <c:orientation val="minMax"/>
        </c:scaling>
        <c:delete val="0"/>
        <c:axPos val="l"/>
        <c:majorGridlines/>
        <c:numFmt formatCode="General" sourceLinked="1"/>
        <c:majorTickMark val="out"/>
        <c:minorTickMark val="none"/>
        <c:tickLblPos val="nextTo"/>
        <c:crossAx val="213487682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Insert</a:t>
            </a:r>
          </a:p>
        </c:rich>
      </c:tx>
      <c:layout/>
      <c:overlay val="0"/>
    </c:title>
    <c:autoTitleDeleted val="0"/>
    <c:plotArea>
      <c:layout/>
      <c:lineChart>
        <c:grouping val="standard"/>
        <c:varyColors val="0"/>
        <c:ser>
          <c:idx val="0"/>
          <c:order val="0"/>
          <c:tx>
            <c:strRef>
              <c:f>map_insert.csv!$D$3</c:f>
              <c:strCache>
                <c:ptCount val="1"/>
                <c:pt idx="0">
                  <c:v>std::map</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map_insert.csv!$D$4:$D$19</c:f>
              <c:numCache>
                <c:formatCode>General</c:formatCode>
                <c:ptCount val="16"/>
                <c:pt idx="0">
                  <c:v>115.308</c:v>
                </c:pt>
                <c:pt idx="1">
                  <c:v>233.371</c:v>
                </c:pt>
                <c:pt idx="2">
                  <c:v>516.693</c:v>
                </c:pt>
                <c:pt idx="3">
                  <c:v>1191.78</c:v>
                </c:pt>
                <c:pt idx="4">
                  <c:v>2562.75</c:v>
                </c:pt>
                <c:pt idx="5">
                  <c:v>5630.83</c:v>
                </c:pt>
                <c:pt idx="6">
                  <c:v>11721.1</c:v>
                </c:pt>
                <c:pt idx="7">
                  <c:v>24884.4</c:v>
                </c:pt>
                <c:pt idx="8">
                  <c:v>51926.5</c:v>
                </c:pt>
                <c:pt idx="9">
                  <c:v>112043.0</c:v>
                </c:pt>
                <c:pt idx="10">
                  <c:v>237011.0</c:v>
                </c:pt>
                <c:pt idx="11">
                  <c:v>541513.0</c:v>
                </c:pt>
                <c:pt idx="12" formatCode="0.00E+00">
                  <c:v>1.28212E6</c:v>
                </c:pt>
                <c:pt idx="13" formatCode="0.00E+00">
                  <c:v>2.90644E6</c:v>
                </c:pt>
                <c:pt idx="14" formatCode="0.00E+00">
                  <c:v>6.93203E6</c:v>
                </c:pt>
                <c:pt idx="15" formatCode="0.00E+00">
                  <c:v>2.13789E7</c:v>
                </c:pt>
              </c:numCache>
            </c:numRef>
          </c:val>
          <c:smooth val="0"/>
        </c:ser>
        <c:ser>
          <c:idx val="1"/>
          <c:order val="1"/>
          <c:tx>
            <c:strRef>
              <c:f>map_insert.csv!$D$20</c:f>
              <c:strCache>
                <c:ptCount val="1"/>
                <c:pt idx="0">
                  <c:v>std::unordered_map on-demand sorting</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map_insert.csv!$D$21:$D$36</c:f>
              <c:numCache>
                <c:formatCode>General</c:formatCode>
                <c:ptCount val="16"/>
                <c:pt idx="0">
                  <c:v>107.99</c:v>
                </c:pt>
                <c:pt idx="1">
                  <c:v>222.168</c:v>
                </c:pt>
                <c:pt idx="2">
                  <c:v>452.183</c:v>
                </c:pt>
                <c:pt idx="3">
                  <c:v>904.503</c:v>
                </c:pt>
                <c:pt idx="4">
                  <c:v>1773.7</c:v>
                </c:pt>
                <c:pt idx="5">
                  <c:v>3457.48</c:v>
                </c:pt>
                <c:pt idx="6">
                  <c:v>6862.22</c:v>
                </c:pt>
                <c:pt idx="7">
                  <c:v>13543.4</c:v>
                </c:pt>
                <c:pt idx="8">
                  <c:v>28130.6</c:v>
                </c:pt>
                <c:pt idx="9">
                  <c:v>55541.8</c:v>
                </c:pt>
                <c:pt idx="10">
                  <c:v>113890.0</c:v>
                </c:pt>
                <c:pt idx="11">
                  <c:v>229665.0</c:v>
                </c:pt>
                <c:pt idx="12">
                  <c:v>486513.0</c:v>
                </c:pt>
                <c:pt idx="13" formatCode="0.00E+00">
                  <c:v>1.02553E6</c:v>
                </c:pt>
                <c:pt idx="14" formatCode="0.00E+00">
                  <c:v>2.16664E6</c:v>
                </c:pt>
                <c:pt idx="15" formatCode="0.00E+00">
                  <c:v>6.73919E6</c:v>
                </c:pt>
              </c:numCache>
            </c:numRef>
          </c:val>
          <c:smooth val="0"/>
        </c:ser>
        <c:ser>
          <c:idx val="2"/>
          <c:order val="2"/>
          <c:tx>
            <c:strRef>
              <c:f>map_insert.csv!$D$37</c:f>
              <c:strCache>
                <c:ptCount val="1"/>
                <c:pt idx="0">
                  <c:v>std::unordered_map pre-sorting</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map_insert.csv!$D$38:$D$53</c:f>
              <c:numCache>
                <c:formatCode>General</c:formatCode>
                <c:ptCount val="16"/>
                <c:pt idx="0">
                  <c:v>133.297</c:v>
                </c:pt>
                <c:pt idx="1">
                  <c:v>245.404</c:v>
                </c:pt>
                <c:pt idx="2">
                  <c:v>519.3659999999999</c:v>
                </c:pt>
                <c:pt idx="3">
                  <c:v>1070.84</c:v>
                </c:pt>
                <c:pt idx="4">
                  <c:v>2225.12</c:v>
                </c:pt>
                <c:pt idx="5">
                  <c:v>4743.32</c:v>
                </c:pt>
                <c:pt idx="6">
                  <c:v>9620.78</c:v>
                </c:pt>
                <c:pt idx="7">
                  <c:v>20372.2</c:v>
                </c:pt>
                <c:pt idx="8">
                  <c:v>42647.3</c:v>
                </c:pt>
                <c:pt idx="9">
                  <c:v>89581.8</c:v>
                </c:pt>
                <c:pt idx="10">
                  <c:v>187709.0</c:v>
                </c:pt>
                <c:pt idx="11">
                  <c:v>388389.0</c:v>
                </c:pt>
                <c:pt idx="12">
                  <c:v>824221.0</c:v>
                </c:pt>
                <c:pt idx="13" formatCode="0.00E+00">
                  <c:v>1.77336E6</c:v>
                </c:pt>
                <c:pt idx="14" formatCode="0.00E+00">
                  <c:v>3.77273E6</c:v>
                </c:pt>
                <c:pt idx="15" formatCode="0.00E+00">
                  <c:v>1.09865E7</c:v>
                </c:pt>
              </c:numCache>
            </c:numRef>
          </c:val>
          <c:smooth val="0"/>
        </c:ser>
        <c:dLbls>
          <c:showLegendKey val="0"/>
          <c:showVal val="0"/>
          <c:showCatName val="0"/>
          <c:showSerName val="0"/>
          <c:showPercent val="0"/>
          <c:showBubbleSize val="0"/>
        </c:dLbls>
        <c:marker val="1"/>
        <c:smooth val="0"/>
        <c:axId val="2137543384"/>
        <c:axId val="2137546408"/>
      </c:lineChart>
      <c:catAx>
        <c:axId val="2137543384"/>
        <c:scaling>
          <c:orientation val="minMax"/>
        </c:scaling>
        <c:delete val="0"/>
        <c:axPos val="b"/>
        <c:numFmt formatCode="General" sourceLinked="1"/>
        <c:majorTickMark val="out"/>
        <c:minorTickMark val="none"/>
        <c:tickLblPos val="nextTo"/>
        <c:crossAx val="2137546408"/>
        <c:crosses val="autoZero"/>
        <c:auto val="1"/>
        <c:lblAlgn val="ctr"/>
        <c:lblOffset val="100"/>
        <c:noMultiLvlLbl val="0"/>
      </c:catAx>
      <c:valAx>
        <c:axId val="2137546408"/>
        <c:scaling>
          <c:logBase val="10.0"/>
          <c:orientation val="minMax"/>
        </c:scaling>
        <c:delete val="0"/>
        <c:axPos val="l"/>
        <c:majorGridlines/>
        <c:numFmt formatCode="General" sourceLinked="1"/>
        <c:majorTickMark val="out"/>
        <c:minorTickMark val="none"/>
        <c:tickLblPos val="nextTo"/>
        <c:crossAx val="213754338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Insert</a:t>
            </a:r>
          </a:p>
        </c:rich>
      </c:tx>
      <c:layout/>
      <c:overlay val="0"/>
    </c:title>
    <c:autoTitleDeleted val="0"/>
    <c:plotArea>
      <c:layout/>
      <c:lineChart>
        <c:grouping val="standard"/>
        <c:varyColors val="0"/>
        <c:ser>
          <c:idx val="0"/>
          <c:order val="0"/>
          <c:tx>
            <c:strRef>
              <c:f>map_insert.csv!$D$3</c:f>
              <c:strCache>
                <c:ptCount val="1"/>
                <c:pt idx="0">
                  <c:v>std::map</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map_insert.csv!$D$4:$D$19</c:f>
              <c:numCache>
                <c:formatCode>General</c:formatCode>
                <c:ptCount val="16"/>
                <c:pt idx="0">
                  <c:v>115.308</c:v>
                </c:pt>
                <c:pt idx="1">
                  <c:v>233.371</c:v>
                </c:pt>
                <c:pt idx="2">
                  <c:v>516.693</c:v>
                </c:pt>
                <c:pt idx="3">
                  <c:v>1191.78</c:v>
                </c:pt>
                <c:pt idx="4">
                  <c:v>2562.75</c:v>
                </c:pt>
                <c:pt idx="5">
                  <c:v>5630.83</c:v>
                </c:pt>
                <c:pt idx="6">
                  <c:v>11721.1</c:v>
                </c:pt>
                <c:pt idx="7">
                  <c:v>24884.4</c:v>
                </c:pt>
                <c:pt idx="8">
                  <c:v>51926.5</c:v>
                </c:pt>
                <c:pt idx="9">
                  <c:v>112043.0</c:v>
                </c:pt>
                <c:pt idx="10">
                  <c:v>237011.0</c:v>
                </c:pt>
                <c:pt idx="11">
                  <c:v>541513.0</c:v>
                </c:pt>
                <c:pt idx="12" formatCode="0.00E+00">
                  <c:v>1.28212E6</c:v>
                </c:pt>
                <c:pt idx="13" formatCode="0.00E+00">
                  <c:v>2.90644E6</c:v>
                </c:pt>
                <c:pt idx="14" formatCode="0.00E+00">
                  <c:v>6.93203E6</c:v>
                </c:pt>
                <c:pt idx="15" formatCode="0.00E+00">
                  <c:v>2.13789E7</c:v>
                </c:pt>
              </c:numCache>
            </c:numRef>
          </c:val>
          <c:smooth val="0"/>
        </c:ser>
        <c:ser>
          <c:idx val="1"/>
          <c:order val="1"/>
          <c:tx>
            <c:strRef>
              <c:f>map_insert.csv!$D$20</c:f>
              <c:strCache>
                <c:ptCount val="1"/>
                <c:pt idx="0">
                  <c:v>std::unordered_map on-demand sorting</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map_insert.csv!$D$21:$D$36</c:f>
              <c:numCache>
                <c:formatCode>General</c:formatCode>
                <c:ptCount val="16"/>
                <c:pt idx="0">
                  <c:v>107.99</c:v>
                </c:pt>
                <c:pt idx="1">
                  <c:v>222.168</c:v>
                </c:pt>
                <c:pt idx="2">
                  <c:v>452.183</c:v>
                </c:pt>
                <c:pt idx="3">
                  <c:v>904.503</c:v>
                </c:pt>
                <c:pt idx="4">
                  <c:v>1773.7</c:v>
                </c:pt>
                <c:pt idx="5">
                  <c:v>3457.48</c:v>
                </c:pt>
                <c:pt idx="6">
                  <c:v>6862.22</c:v>
                </c:pt>
                <c:pt idx="7">
                  <c:v>13543.4</c:v>
                </c:pt>
                <c:pt idx="8">
                  <c:v>28130.6</c:v>
                </c:pt>
                <c:pt idx="9">
                  <c:v>55541.8</c:v>
                </c:pt>
                <c:pt idx="10">
                  <c:v>113890.0</c:v>
                </c:pt>
                <c:pt idx="11">
                  <c:v>229665.0</c:v>
                </c:pt>
                <c:pt idx="12">
                  <c:v>486513.0</c:v>
                </c:pt>
                <c:pt idx="13" formatCode="0.00E+00">
                  <c:v>1.02553E6</c:v>
                </c:pt>
                <c:pt idx="14" formatCode="0.00E+00">
                  <c:v>2.16664E6</c:v>
                </c:pt>
                <c:pt idx="15" formatCode="0.00E+00">
                  <c:v>6.73919E6</c:v>
                </c:pt>
              </c:numCache>
            </c:numRef>
          </c:val>
          <c:smooth val="0"/>
        </c:ser>
        <c:ser>
          <c:idx val="2"/>
          <c:order val="2"/>
          <c:tx>
            <c:strRef>
              <c:f>map_insert.csv!$D$37</c:f>
              <c:strCache>
                <c:ptCount val="1"/>
                <c:pt idx="0">
                  <c:v>std::unordered_map pre-sorting</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map_insert.csv!$D$38:$D$53</c:f>
              <c:numCache>
                <c:formatCode>General</c:formatCode>
                <c:ptCount val="16"/>
                <c:pt idx="0">
                  <c:v>133.297</c:v>
                </c:pt>
                <c:pt idx="1">
                  <c:v>245.404</c:v>
                </c:pt>
                <c:pt idx="2">
                  <c:v>519.3659999999999</c:v>
                </c:pt>
                <c:pt idx="3">
                  <c:v>1070.84</c:v>
                </c:pt>
                <c:pt idx="4">
                  <c:v>2225.12</c:v>
                </c:pt>
                <c:pt idx="5">
                  <c:v>4743.32</c:v>
                </c:pt>
                <c:pt idx="6">
                  <c:v>9620.78</c:v>
                </c:pt>
                <c:pt idx="7">
                  <c:v>20372.2</c:v>
                </c:pt>
                <c:pt idx="8">
                  <c:v>42647.3</c:v>
                </c:pt>
                <c:pt idx="9">
                  <c:v>89581.8</c:v>
                </c:pt>
                <c:pt idx="10">
                  <c:v>187709.0</c:v>
                </c:pt>
                <c:pt idx="11">
                  <c:v>388389.0</c:v>
                </c:pt>
                <c:pt idx="12">
                  <c:v>824221.0</c:v>
                </c:pt>
                <c:pt idx="13" formatCode="0.00E+00">
                  <c:v>1.77336E6</c:v>
                </c:pt>
                <c:pt idx="14" formatCode="0.00E+00">
                  <c:v>3.77273E6</c:v>
                </c:pt>
                <c:pt idx="15" formatCode="0.00E+00">
                  <c:v>1.09865E7</c:v>
                </c:pt>
              </c:numCache>
            </c:numRef>
          </c:val>
          <c:smooth val="0"/>
        </c:ser>
        <c:ser>
          <c:idx val="3"/>
          <c:order val="3"/>
          <c:tx>
            <c:strRef>
              <c:f>map_insert.csv!$D$54</c:f>
              <c:strCache>
                <c:ptCount val="1"/>
                <c:pt idx="0">
                  <c:v>boost::flat_map</c:v>
                </c:pt>
              </c:strCache>
            </c:strRef>
          </c:tx>
          <c:marker>
            <c:symbol val="none"/>
          </c:marker>
          <c:cat>
            <c:numRef>
              <c:f>map_insert.csv!$F$4:$F$19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map_insert.csv!$D$55:$D$70</c:f>
              <c:numCache>
                <c:formatCode>General</c:formatCode>
                <c:ptCount val="16"/>
                <c:pt idx="0">
                  <c:v>39.203</c:v>
                </c:pt>
                <c:pt idx="1">
                  <c:v>92.17819999999999</c:v>
                </c:pt>
                <c:pt idx="2">
                  <c:v>231.608</c:v>
                </c:pt>
                <c:pt idx="3">
                  <c:v>585.0559999999999</c:v>
                </c:pt>
                <c:pt idx="4">
                  <c:v>1373.79</c:v>
                </c:pt>
                <c:pt idx="5">
                  <c:v>3428.93</c:v>
                </c:pt>
                <c:pt idx="6">
                  <c:v>8525.91</c:v>
                </c:pt>
                <c:pt idx="7">
                  <c:v>23328.1</c:v>
                </c:pt>
                <c:pt idx="8">
                  <c:v>67406.9</c:v>
                </c:pt>
                <c:pt idx="9">
                  <c:v>216466.0</c:v>
                </c:pt>
                <c:pt idx="10">
                  <c:v>769549.0</c:v>
                </c:pt>
                <c:pt idx="11" formatCode="0.00E+00">
                  <c:v>2.92575E6</c:v>
                </c:pt>
                <c:pt idx="12" formatCode="0.00E+00">
                  <c:v>1.16361E7</c:v>
                </c:pt>
                <c:pt idx="13" formatCode="0.00E+00">
                  <c:v>4.83786E7</c:v>
                </c:pt>
                <c:pt idx="14" formatCode="0.00E+00">
                  <c:v>2.15409E8</c:v>
                </c:pt>
                <c:pt idx="15" formatCode="0.00E+00">
                  <c:v>9.61395E8</c:v>
                </c:pt>
              </c:numCache>
            </c:numRef>
          </c:val>
          <c:smooth val="0"/>
        </c:ser>
        <c:dLbls>
          <c:showLegendKey val="0"/>
          <c:showVal val="0"/>
          <c:showCatName val="0"/>
          <c:showSerName val="0"/>
          <c:showPercent val="0"/>
          <c:showBubbleSize val="0"/>
        </c:dLbls>
        <c:marker val="1"/>
        <c:smooth val="0"/>
        <c:axId val="2137616408"/>
        <c:axId val="2137619592"/>
      </c:lineChart>
      <c:catAx>
        <c:axId val="2137616408"/>
        <c:scaling>
          <c:orientation val="minMax"/>
        </c:scaling>
        <c:delete val="0"/>
        <c:axPos val="b"/>
        <c:numFmt formatCode="General" sourceLinked="1"/>
        <c:majorTickMark val="out"/>
        <c:minorTickMark val="none"/>
        <c:tickLblPos val="nextTo"/>
        <c:crossAx val="2137619592"/>
        <c:crosses val="autoZero"/>
        <c:auto val="1"/>
        <c:lblAlgn val="ctr"/>
        <c:lblOffset val="100"/>
        <c:noMultiLvlLbl val="0"/>
      </c:catAx>
      <c:valAx>
        <c:axId val="2137619592"/>
        <c:scaling>
          <c:logBase val="10.0"/>
          <c:orientation val="minMax"/>
        </c:scaling>
        <c:delete val="0"/>
        <c:axPos val="l"/>
        <c:majorGridlines/>
        <c:numFmt formatCode="General" sourceLinked="1"/>
        <c:majorTickMark val="out"/>
        <c:minorTickMark val="none"/>
        <c:tickLblPos val="nextTo"/>
        <c:crossAx val="213761640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find</a:t>
            </a:r>
          </a:p>
        </c:rich>
      </c:tx>
      <c:layout/>
      <c:overlay val="0"/>
    </c:title>
    <c:autoTitleDeleted val="0"/>
    <c:plotArea>
      <c:layout/>
      <c:lineChart>
        <c:grouping val="standard"/>
        <c:varyColors val="0"/>
        <c:ser>
          <c:idx val="0"/>
          <c:order val="0"/>
          <c:tx>
            <c:strRef>
              <c:f>map_find.csv!$D$3</c:f>
              <c:strCache>
                <c:ptCount val="1"/>
                <c:pt idx="0">
                  <c:v>std::map</c:v>
                </c:pt>
              </c:strCache>
            </c:strRef>
          </c:tx>
          <c:marker>
            <c:symbol val="none"/>
          </c:marker>
          <c:cat>
            <c:numRef>
              <c:f>map_find.csv!$F$4:$F$19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map_find.csv!$D$4:$D$19</c:f>
              <c:numCache>
                <c:formatCode>General</c:formatCode>
                <c:ptCount val="16"/>
                <c:pt idx="0">
                  <c:v>25.687</c:v>
                </c:pt>
                <c:pt idx="1">
                  <c:v>30.2295</c:v>
                </c:pt>
                <c:pt idx="2">
                  <c:v>33.9791</c:v>
                </c:pt>
                <c:pt idx="3">
                  <c:v>38.3356</c:v>
                </c:pt>
                <c:pt idx="4">
                  <c:v>41.3553</c:v>
                </c:pt>
                <c:pt idx="5">
                  <c:v>45.4513</c:v>
                </c:pt>
                <c:pt idx="6">
                  <c:v>49.4136</c:v>
                </c:pt>
                <c:pt idx="7">
                  <c:v>53.4583</c:v>
                </c:pt>
                <c:pt idx="8">
                  <c:v>60.4596</c:v>
                </c:pt>
                <c:pt idx="9">
                  <c:v>66.6516</c:v>
                </c:pt>
                <c:pt idx="10">
                  <c:v>77.4372</c:v>
                </c:pt>
                <c:pt idx="11">
                  <c:v>91.7148</c:v>
                </c:pt>
                <c:pt idx="12">
                  <c:v>115.563</c:v>
                </c:pt>
                <c:pt idx="13">
                  <c:v>139.894</c:v>
                </c:pt>
                <c:pt idx="14">
                  <c:v>167.538</c:v>
                </c:pt>
                <c:pt idx="15">
                  <c:v>240.32</c:v>
                </c:pt>
              </c:numCache>
            </c:numRef>
          </c:val>
          <c:smooth val="0"/>
        </c:ser>
        <c:dLbls>
          <c:showLegendKey val="0"/>
          <c:showVal val="0"/>
          <c:showCatName val="0"/>
          <c:showSerName val="0"/>
          <c:showPercent val="0"/>
          <c:showBubbleSize val="0"/>
        </c:dLbls>
        <c:marker val="1"/>
        <c:smooth val="0"/>
        <c:axId val="2137679048"/>
        <c:axId val="2137682008"/>
      </c:lineChart>
      <c:catAx>
        <c:axId val="2137679048"/>
        <c:scaling>
          <c:orientation val="minMax"/>
        </c:scaling>
        <c:delete val="0"/>
        <c:axPos val="b"/>
        <c:numFmt formatCode="General" sourceLinked="1"/>
        <c:majorTickMark val="out"/>
        <c:minorTickMark val="none"/>
        <c:tickLblPos val="nextTo"/>
        <c:crossAx val="2137682008"/>
        <c:crosses val="autoZero"/>
        <c:auto val="1"/>
        <c:lblAlgn val="ctr"/>
        <c:lblOffset val="100"/>
        <c:noMultiLvlLbl val="0"/>
      </c:catAx>
      <c:valAx>
        <c:axId val="2137682008"/>
        <c:scaling>
          <c:logBase val="10.0"/>
          <c:orientation val="minMax"/>
        </c:scaling>
        <c:delete val="0"/>
        <c:axPos val="l"/>
        <c:majorGridlines/>
        <c:numFmt formatCode="General" sourceLinked="1"/>
        <c:majorTickMark val="out"/>
        <c:minorTickMark val="none"/>
        <c:tickLblPos val="nextTo"/>
        <c:crossAx val="213767904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find</a:t>
            </a:r>
          </a:p>
        </c:rich>
      </c:tx>
      <c:layout/>
      <c:overlay val="0"/>
    </c:title>
    <c:autoTitleDeleted val="0"/>
    <c:plotArea>
      <c:layout/>
      <c:lineChart>
        <c:grouping val="standard"/>
        <c:varyColors val="0"/>
        <c:ser>
          <c:idx val="0"/>
          <c:order val="0"/>
          <c:tx>
            <c:strRef>
              <c:f>map_find.csv!$D$3</c:f>
              <c:strCache>
                <c:ptCount val="1"/>
                <c:pt idx="0">
                  <c:v>std::map</c:v>
                </c:pt>
              </c:strCache>
            </c:strRef>
          </c:tx>
          <c:marker>
            <c:symbol val="none"/>
          </c:marker>
          <c:cat>
            <c:numRef>
              <c:f>map_find.csv!$F$4:$F$19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map_find.csv!$D$4:$D$19</c:f>
              <c:numCache>
                <c:formatCode>General</c:formatCode>
                <c:ptCount val="16"/>
                <c:pt idx="0">
                  <c:v>25.687</c:v>
                </c:pt>
                <c:pt idx="1">
                  <c:v>30.2295</c:v>
                </c:pt>
                <c:pt idx="2">
                  <c:v>33.9791</c:v>
                </c:pt>
                <c:pt idx="3">
                  <c:v>38.3356</c:v>
                </c:pt>
                <c:pt idx="4">
                  <c:v>41.3553</c:v>
                </c:pt>
                <c:pt idx="5">
                  <c:v>45.4513</c:v>
                </c:pt>
                <c:pt idx="6">
                  <c:v>49.4136</c:v>
                </c:pt>
                <c:pt idx="7">
                  <c:v>53.4583</c:v>
                </c:pt>
                <c:pt idx="8">
                  <c:v>60.4596</c:v>
                </c:pt>
                <c:pt idx="9">
                  <c:v>66.6516</c:v>
                </c:pt>
                <c:pt idx="10">
                  <c:v>77.4372</c:v>
                </c:pt>
                <c:pt idx="11">
                  <c:v>91.7148</c:v>
                </c:pt>
                <c:pt idx="12">
                  <c:v>115.563</c:v>
                </c:pt>
                <c:pt idx="13">
                  <c:v>139.894</c:v>
                </c:pt>
                <c:pt idx="14">
                  <c:v>167.538</c:v>
                </c:pt>
                <c:pt idx="15">
                  <c:v>240.32</c:v>
                </c:pt>
              </c:numCache>
            </c:numRef>
          </c:val>
          <c:smooth val="0"/>
        </c:ser>
        <c:ser>
          <c:idx val="1"/>
          <c:order val="1"/>
          <c:tx>
            <c:strRef>
              <c:f>map_find.csv!$D$20</c:f>
              <c:strCache>
                <c:ptCount val="1"/>
                <c:pt idx="0">
                  <c:v>std::unordered_map</c:v>
                </c:pt>
              </c:strCache>
            </c:strRef>
          </c:tx>
          <c:marker>
            <c:symbol val="none"/>
          </c:marker>
          <c:cat>
            <c:numRef>
              <c:f>map_find.csv!$F$4:$F$19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map_find.csv!$D$21:$D$36</c:f>
              <c:numCache>
                <c:formatCode>General</c:formatCode>
                <c:ptCount val="16"/>
                <c:pt idx="0">
                  <c:v>30.0017</c:v>
                </c:pt>
                <c:pt idx="1">
                  <c:v>51.5842</c:v>
                </c:pt>
                <c:pt idx="2">
                  <c:v>42.6914</c:v>
                </c:pt>
                <c:pt idx="3">
                  <c:v>40.2467</c:v>
                </c:pt>
                <c:pt idx="4">
                  <c:v>44.7677</c:v>
                </c:pt>
                <c:pt idx="5">
                  <c:v>43.9341</c:v>
                </c:pt>
                <c:pt idx="6">
                  <c:v>42.4893</c:v>
                </c:pt>
                <c:pt idx="7">
                  <c:v>41.4887</c:v>
                </c:pt>
                <c:pt idx="8">
                  <c:v>42.7059</c:v>
                </c:pt>
                <c:pt idx="9">
                  <c:v>44.904</c:v>
                </c:pt>
                <c:pt idx="10">
                  <c:v>45.4269</c:v>
                </c:pt>
                <c:pt idx="11">
                  <c:v>50.6396</c:v>
                </c:pt>
                <c:pt idx="12">
                  <c:v>58.1381</c:v>
                </c:pt>
                <c:pt idx="13">
                  <c:v>62.1564</c:v>
                </c:pt>
                <c:pt idx="14">
                  <c:v>69.0614</c:v>
                </c:pt>
                <c:pt idx="15">
                  <c:v>111.775</c:v>
                </c:pt>
              </c:numCache>
            </c:numRef>
          </c:val>
          <c:smooth val="0"/>
        </c:ser>
        <c:dLbls>
          <c:showLegendKey val="0"/>
          <c:showVal val="0"/>
          <c:showCatName val="0"/>
          <c:showSerName val="0"/>
          <c:showPercent val="0"/>
          <c:showBubbleSize val="0"/>
        </c:dLbls>
        <c:marker val="1"/>
        <c:smooth val="0"/>
        <c:axId val="2134348376"/>
        <c:axId val="2134340872"/>
      </c:lineChart>
      <c:catAx>
        <c:axId val="2134348376"/>
        <c:scaling>
          <c:orientation val="minMax"/>
        </c:scaling>
        <c:delete val="0"/>
        <c:axPos val="b"/>
        <c:numFmt formatCode="General" sourceLinked="1"/>
        <c:majorTickMark val="out"/>
        <c:minorTickMark val="none"/>
        <c:tickLblPos val="nextTo"/>
        <c:crossAx val="2134340872"/>
        <c:crosses val="autoZero"/>
        <c:auto val="1"/>
        <c:lblAlgn val="ctr"/>
        <c:lblOffset val="100"/>
        <c:noMultiLvlLbl val="0"/>
      </c:catAx>
      <c:valAx>
        <c:axId val="2134340872"/>
        <c:scaling>
          <c:logBase val="10.0"/>
          <c:orientation val="minMax"/>
        </c:scaling>
        <c:delete val="0"/>
        <c:axPos val="l"/>
        <c:majorGridlines/>
        <c:numFmt formatCode="General" sourceLinked="1"/>
        <c:majorTickMark val="out"/>
        <c:minorTickMark val="none"/>
        <c:tickLblPos val="nextTo"/>
        <c:crossAx val="213434837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find</a:t>
            </a:r>
          </a:p>
        </c:rich>
      </c:tx>
      <c:layout/>
      <c:overlay val="0"/>
    </c:title>
    <c:autoTitleDeleted val="0"/>
    <c:plotArea>
      <c:layout/>
      <c:lineChart>
        <c:grouping val="standard"/>
        <c:varyColors val="0"/>
        <c:ser>
          <c:idx val="0"/>
          <c:order val="0"/>
          <c:tx>
            <c:strRef>
              <c:f>map_find.csv!$D$3</c:f>
              <c:strCache>
                <c:ptCount val="1"/>
                <c:pt idx="0">
                  <c:v>std::map</c:v>
                </c:pt>
              </c:strCache>
            </c:strRef>
          </c:tx>
          <c:marker>
            <c:symbol val="none"/>
          </c:marker>
          <c:cat>
            <c:numRef>
              <c:f>map_find.csv!$F$4:$F$19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map_find.csv!$D$4:$D$19</c:f>
              <c:numCache>
                <c:formatCode>General</c:formatCode>
                <c:ptCount val="16"/>
                <c:pt idx="0">
                  <c:v>25.687</c:v>
                </c:pt>
                <c:pt idx="1">
                  <c:v>30.2295</c:v>
                </c:pt>
                <c:pt idx="2">
                  <c:v>33.9791</c:v>
                </c:pt>
                <c:pt idx="3">
                  <c:v>38.3356</c:v>
                </c:pt>
                <c:pt idx="4">
                  <c:v>41.3553</c:v>
                </c:pt>
                <c:pt idx="5">
                  <c:v>45.4513</c:v>
                </c:pt>
                <c:pt idx="6">
                  <c:v>49.4136</c:v>
                </c:pt>
                <c:pt idx="7">
                  <c:v>53.4583</c:v>
                </c:pt>
                <c:pt idx="8">
                  <c:v>60.4596</c:v>
                </c:pt>
                <c:pt idx="9">
                  <c:v>66.6516</c:v>
                </c:pt>
                <c:pt idx="10">
                  <c:v>77.4372</c:v>
                </c:pt>
                <c:pt idx="11">
                  <c:v>91.7148</c:v>
                </c:pt>
                <c:pt idx="12">
                  <c:v>115.563</c:v>
                </c:pt>
                <c:pt idx="13">
                  <c:v>139.894</c:v>
                </c:pt>
                <c:pt idx="14">
                  <c:v>167.538</c:v>
                </c:pt>
                <c:pt idx="15">
                  <c:v>240.32</c:v>
                </c:pt>
              </c:numCache>
            </c:numRef>
          </c:val>
          <c:smooth val="0"/>
        </c:ser>
        <c:ser>
          <c:idx val="1"/>
          <c:order val="1"/>
          <c:tx>
            <c:strRef>
              <c:f>map_find.csv!$D$20</c:f>
              <c:strCache>
                <c:ptCount val="1"/>
                <c:pt idx="0">
                  <c:v>std::unordered_map</c:v>
                </c:pt>
              </c:strCache>
            </c:strRef>
          </c:tx>
          <c:marker>
            <c:symbol val="none"/>
          </c:marker>
          <c:cat>
            <c:numRef>
              <c:f>map_find.csv!$F$4:$F$19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map_find.csv!$D$21:$D$36</c:f>
              <c:numCache>
                <c:formatCode>General</c:formatCode>
                <c:ptCount val="16"/>
                <c:pt idx="0">
                  <c:v>30.0017</c:v>
                </c:pt>
                <c:pt idx="1">
                  <c:v>51.5842</c:v>
                </c:pt>
                <c:pt idx="2">
                  <c:v>42.6914</c:v>
                </c:pt>
                <c:pt idx="3">
                  <c:v>40.2467</c:v>
                </c:pt>
                <c:pt idx="4">
                  <c:v>44.7677</c:v>
                </c:pt>
                <c:pt idx="5">
                  <c:v>43.9341</c:v>
                </c:pt>
                <c:pt idx="6">
                  <c:v>42.4893</c:v>
                </c:pt>
                <c:pt idx="7">
                  <c:v>41.4887</c:v>
                </c:pt>
                <c:pt idx="8">
                  <c:v>42.7059</c:v>
                </c:pt>
                <c:pt idx="9">
                  <c:v>44.904</c:v>
                </c:pt>
                <c:pt idx="10">
                  <c:v>45.4269</c:v>
                </c:pt>
                <c:pt idx="11">
                  <c:v>50.6396</c:v>
                </c:pt>
                <c:pt idx="12">
                  <c:v>58.1381</c:v>
                </c:pt>
                <c:pt idx="13">
                  <c:v>62.1564</c:v>
                </c:pt>
                <c:pt idx="14">
                  <c:v>69.0614</c:v>
                </c:pt>
                <c:pt idx="15">
                  <c:v>111.775</c:v>
                </c:pt>
              </c:numCache>
            </c:numRef>
          </c:val>
          <c:smooth val="0"/>
        </c:ser>
        <c:ser>
          <c:idx val="2"/>
          <c:order val="2"/>
          <c:tx>
            <c:strRef>
              <c:f>map_find.csv!$D$37</c:f>
              <c:strCache>
                <c:ptCount val="1"/>
                <c:pt idx="0">
                  <c:v>boost::flat_map</c:v>
                </c:pt>
              </c:strCache>
            </c:strRef>
          </c:tx>
          <c:marker>
            <c:symbol val="none"/>
          </c:marker>
          <c:cat>
            <c:numRef>
              <c:f>map_find.csv!$F$4:$F$19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map_find.csv!$D$38:$D$53</c:f>
              <c:numCache>
                <c:formatCode>General</c:formatCode>
                <c:ptCount val="16"/>
                <c:pt idx="0">
                  <c:v>22.053</c:v>
                </c:pt>
                <c:pt idx="1">
                  <c:v>31.127</c:v>
                </c:pt>
                <c:pt idx="2">
                  <c:v>29.7491</c:v>
                </c:pt>
                <c:pt idx="3">
                  <c:v>31.421</c:v>
                </c:pt>
                <c:pt idx="4">
                  <c:v>34.7653</c:v>
                </c:pt>
                <c:pt idx="5">
                  <c:v>37.836</c:v>
                </c:pt>
                <c:pt idx="6">
                  <c:v>41.1791</c:v>
                </c:pt>
                <c:pt idx="7">
                  <c:v>45.4745</c:v>
                </c:pt>
                <c:pt idx="8">
                  <c:v>48.5452</c:v>
                </c:pt>
                <c:pt idx="9">
                  <c:v>52.3443</c:v>
                </c:pt>
                <c:pt idx="10">
                  <c:v>59.9668</c:v>
                </c:pt>
                <c:pt idx="11">
                  <c:v>69.65669999999998</c:v>
                </c:pt>
                <c:pt idx="12">
                  <c:v>78.39830000000001</c:v>
                </c:pt>
                <c:pt idx="13">
                  <c:v>102.153</c:v>
                </c:pt>
                <c:pt idx="14">
                  <c:v>134.428</c:v>
                </c:pt>
                <c:pt idx="15">
                  <c:v>153.981</c:v>
                </c:pt>
              </c:numCache>
            </c:numRef>
          </c:val>
          <c:smooth val="0"/>
        </c:ser>
        <c:dLbls>
          <c:showLegendKey val="0"/>
          <c:showVal val="0"/>
          <c:showCatName val="0"/>
          <c:showSerName val="0"/>
          <c:showPercent val="0"/>
          <c:showBubbleSize val="0"/>
        </c:dLbls>
        <c:marker val="1"/>
        <c:smooth val="0"/>
        <c:axId val="2134277800"/>
        <c:axId val="2134274808"/>
      </c:lineChart>
      <c:catAx>
        <c:axId val="2134277800"/>
        <c:scaling>
          <c:orientation val="minMax"/>
        </c:scaling>
        <c:delete val="0"/>
        <c:axPos val="b"/>
        <c:numFmt formatCode="General" sourceLinked="1"/>
        <c:majorTickMark val="out"/>
        <c:minorTickMark val="none"/>
        <c:tickLblPos val="nextTo"/>
        <c:crossAx val="2134274808"/>
        <c:crosses val="autoZero"/>
        <c:auto val="1"/>
        <c:lblAlgn val="ctr"/>
        <c:lblOffset val="100"/>
        <c:noMultiLvlLbl val="0"/>
      </c:catAx>
      <c:valAx>
        <c:axId val="2134274808"/>
        <c:scaling>
          <c:logBase val="10.0"/>
          <c:orientation val="minMax"/>
        </c:scaling>
        <c:delete val="0"/>
        <c:axPos val="l"/>
        <c:majorGridlines/>
        <c:numFmt formatCode="General" sourceLinked="1"/>
        <c:majorTickMark val="out"/>
        <c:minorTickMark val="none"/>
        <c:tickLblPos val="nextTo"/>
        <c:crossAx val="213427780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find</a:t>
            </a:r>
          </a:p>
        </c:rich>
      </c:tx>
      <c:layout/>
      <c:overlay val="0"/>
    </c:title>
    <c:autoTitleDeleted val="0"/>
    <c:plotArea>
      <c:layout/>
      <c:lineChart>
        <c:grouping val="standard"/>
        <c:varyColors val="0"/>
        <c:ser>
          <c:idx val="0"/>
          <c:order val="0"/>
          <c:tx>
            <c:strRef>
              <c:f>map_find.csv!$D$3</c:f>
              <c:strCache>
                <c:ptCount val="1"/>
                <c:pt idx="0">
                  <c:v>std::map</c:v>
                </c:pt>
              </c:strCache>
            </c:strRef>
          </c:tx>
          <c:marker>
            <c:symbol val="none"/>
          </c:marker>
          <c:cat>
            <c:numRef>
              <c:f>map_find.csv!$F$4:$F$19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map_find.csv!$D$4:$D$19</c:f>
              <c:numCache>
                <c:formatCode>General</c:formatCode>
                <c:ptCount val="16"/>
                <c:pt idx="0">
                  <c:v>25.687</c:v>
                </c:pt>
                <c:pt idx="1">
                  <c:v>30.2295</c:v>
                </c:pt>
                <c:pt idx="2">
                  <c:v>33.9791</c:v>
                </c:pt>
                <c:pt idx="3">
                  <c:v>38.3356</c:v>
                </c:pt>
                <c:pt idx="4">
                  <c:v>41.3553</c:v>
                </c:pt>
                <c:pt idx="5">
                  <c:v>45.4513</c:v>
                </c:pt>
                <c:pt idx="6">
                  <c:v>49.4136</c:v>
                </c:pt>
                <c:pt idx="7">
                  <c:v>53.4583</c:v>
                </c:pt>
                <c:pt idx="8">
                  <c:v>60.4596</c:v>
                </c:pt>
                <c:pt idx="9">
                  <c:v>66.6516</c:v>
                </c:pt>
                <c:pt idx="10">
                  <c:v>77.4372</c:v>
                </c:pt>
                <c:pt idx="11">
                  <c:v>91.7148</c:v>
                </c:pt>
                <c:pt idx="12">
                  <c:v>115.563</c:v>
                </c:pt>
                <c:pt idx="13">
                  <c:v>139.894</c:v>
                </c:pt>
                <c:pt idx="14">
                  <c:v>167.538</c:v>
                </c:pt>
                <c:pt idx="15">
                  <c:v>240.32</c:v>
                </c:pt>
              </c:numCache>
            </c:numRef>
          </c:val>
          <c:smooth val="0"/>
        </c:ser>
        <c:ser>
          <c:idx val="1"/>
          <c:order val="1"/>
          <c:tx>
            <c:strRef>
              <c:f>map_find.csv!$D$20</c:f>
              <c:strCache>
                <c:ptCount val="1"/>
                <c:pt idx="0">
                  <c:v>std::unordered_map</c:v>
                </c:pt>
              </c:strCache>
            </c:strRef>
          </c:tx>
          <c:marker>
            <c:symbol val="none"/>
          </c:marker>
          <c:cat>
            <c:numRef>
              <c:f>map_find.csv!$F$4:$F$19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map_find.csv!$D$21:$D$36</c:f>
              <c:numCache>
                <c:formatCode>General</c:formatCode>
                <c:ptCount val="16"/>
                <c:pt idx="0">
                  <c:v>30.0017</c:v>
                </c:pt>
                <c:pt idx="1">
                  <c:v>51.5842</c:v>
                </c:pt>
                <c:pt idx="2">
                  <c:v>42.6914</c:v>
                </c:pt>
                <c:pt idx="3">
                  <c:v>40.2467</c:v>
                </c:pt>
                <c:pt idx="4">
                  <c:v>44.7677</c:v>
                </c:pt>
                <c:pt idx="5">
                  <c:v>43.9341</c:v>
                </c:pt>
                <c:pt idx="6">
                  <c:v>42.4893</c:v>
                </c:pt>
                <c:pt idx="7">
                  <c:v>41.4887</c:v>
                </c:pt>
                <c:pt idx="8">
                  <c:v>42.7059</c:v>
                </c:pt>
                <c:pt idx="9">
                  <c:v>44.904</c:v>
                </c:pt>
                <c:pt idx="10">
                  <c:v>45.4269</c:v>
                </c:pt>
                <c:pt idx="11">
                  <c:v>50.6396</c:v>
                </c:pt>
                <c:pt idx="12">
                  <c:v>58.1381</c:v>
                </c:pt>
                <c:pt idx="13">
                  <c:v>62.1564</c:v>
                </c:pt>
                <c:pt idx="14">
                  <c:v>69.0614</c:v>
                </c:pt>
                <c:pt idx="15">
                  <c:v>111.775</c:v>
                </c:pt>
              </c:numCache>
            </c:numRef>
          </c:val>
          <c:smooth val="0"/>
        </c:ser>
        <c:ser>
          <c:idx val="2"/>
          <c:order val="2"/>
          <c:tx>
            <c:strRef>
              <c:f>map_find.csv!$D$37</c:f>
              <c:strCache>
                <c:ptCount val="1"/>
                <c:pt idx="0">
                  <c:v>boost::flat_map</c:v>
                </c:pt>
              </c:strCache>
            </c:strRef>
          </c:tx>
          <c:marker>
            <c:symbol val="none"/>
          </c:marker>
          <c:cat>
            <c:numRef>
              <c:f>map_find.csv!$F$4:$F$19</c:f>
              <c:numCache>
                <c:formatCode>General</c:formatCode>
                <c:ptCount val="16"/>
                <c:pt idx="0">
                  <c:v>2.0</c:v>
                </c:pt>
                <c:pt idx="1">
                  <c:v>4.0</c:v>
                </c:pt>
                <c:pt idx="2">
                  <c:v>8.0</c:v>
                </c:pt>
                <c:pt idx="3">
                  <c:v>16.0</c:v>
                </c:pt>
                <c:pt idx="4">
                  <c:v>32.0</c:v>
                </c:pt>
                <c:pt idx="5">
                  <c:v>64.0</c:v>
                </c:pt>
                <c:pt idx="6">
                  <c:v>128.0</c:v>
                </c:pt>
                <c:pt idx="7">
                  <c:v>256.0</c:v>
                </c:pt>
                <c:pt idx="8">
                  <c:v>512.0</c:v>
                </c:pt>
                <c:pt idx="9">
                  <c:v>1024.0</c:v>
                </c:pt>
                <c:pt idx="10">
                  <c:v>2048.0</c:v>
                </c:pt>
                <c:pt idx="11">
                  <c:v>4096.0</c:v>
                </c:pt>
                <c:pt idx="12">
                  <c:v>8192.0</c:v>
                </c:pt>
                <c:pt idx="13">
                  <c:v>16384.0</c:v>
                </c:pt>
                <c:pt idx="14">
                  <c:v>32768.0</c:v>
                </c:pt>
                <c:pt idx="15">
                  <c:v>65536.0</c:v>
                </c:pt>
              </c:numCache>
            </c:numRef>
          </c:cat>
          <c:val>
            <c:numRef>
              <c:f>map_find.csv!$D$38:$D$53</c:f>
              <c:numCache>
                <c:formatCode>General</c:formatCode>
                <c:ptCount val="16"/>
                <c:pt idx="0">
                  <c:v>22.053</c:v>
                </c:pt>
                <c:pt idx="1">
                  <c:v>31.127</c:v>
                </c:pt>
                <c:pt idx="2">
                  <c:v>29.7491</c:v>
                </c:pt>
                <c:pt idx="3">
                  <c:v>31.421</c:v>
                </c:pt>
                <c:pt idx="4">
                  <c:v>34.7653</c:v>
                </c:pt>
                <c:pt idx="5">
                  <c:v>37.836</c:v>
                </c:pt>
                <c:pt idx="6">
                  <c:v>41.1791</c:v>
                </c:pt>
                <c:pt idx="7">
                  <c:v>45.4745</c:v>
                </c:pt>
                <c:pt idx="8">
                  <c:v>48.5452</c:v>
                </c:pt>
                <c:pt idx="9">
                  <c:v>52.3443</c:v>
                </c:pt>
                <c:pt idx="10">
                  <c:v>59.9668</c:v>
                </c:pt>
                <c:pt idx="11">
                  <c:v>69.65669999999998</c:v>
                </c:pt>
                <c:pt idx="12">
                  <c:v>78.39830000000001</c:v>
                </c:pt>
                <c:pt idx="13">
                  <c:v>102.153</c:v>
                </c:pt>
                <c:pt idx="14">
                  <c:v>134.428</c:v>
                </c:pt>
                <c:pt idx="15">
                  <c:v>153.981</c:v>
                </c:pt>
              </c:numCache>
            </c:numRef>
          </c:val>
          <c:smooth val="0"/>
        </c:ser>
        <c:dLbls>
          <c:showLegendKey val="0"/>
          <c:showVal val="0"/>
          <c:showCatName val="0"/>
          <c:showSerName val="0"/>
          <c:showPercent val="0"/>
          <c:showBubbleSize val="0"/>
        </c:dLbls>
        <c:marker val="1"/>
        <c:smooth val="0"/>
        <c:axId val="2134225480"/>
        <c:axId val="2134222488"/>
      </c:lineChart>
      <c:catAx>
        <c:axId val="2134225480"/>
        <c:scaling>
          <c:orientation val="minMax"/>
        </c:scaling>
        <c:delete val="0"/>
        <c:axPos val="b"/>
        <c:numFmt formatCode="General" sourceLinked="1"/>
        <c:majorTickMark val="out"/>
        <c:minorTickMark val="none"/>
        <c:tickLblPos val="nextTo"/>
        <c:crossAx val="2134222488"/>
        <c:crosses val="autoZero"/>
        <c:auto val="1"/>
        <c:lblAlgn val="ctr"/>
        <c:lblOffset val="100"/>
        <c:noMultiLvlLbl val="0"/>
      </c:catAx>
      <c:valAx>
        <c:axId val="2134222488"/>
        <c:scaling>
          <c:orientation val="minMax"/>
        </c:scaling>
        <c:delete val="0"/>
        <c:axPos val="l"/>
        <c:majorGridlines/>
        <c:numFmt formatCode="General" sourceLinked="1"/>
        <c:majorTickMark val="out"/>
        <c:minorTickMark val="none"/>
        <c:tickLblPos val="nextTo"/>
        <c:crossAx val="2134225480"/>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E13BE1-15D0-144F-B11A-115503B958EA}" type="datetimeFigureOut">
              <a:rPr lang="en-US" smtClean="0"/>
              <a:t>11/1/17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C15CE-915F-644C-BE48-7DD6D21A21F5}" type="slidenum">
              <a:rPr lang="en-US" smtClean="0"/>
              <a:t>‹#›</a:t>
            </a:fld>
            <a:endParaRPr lang="en-US"/>
          </a:p>
        </p:txBody>
      </p:sp>
    </p:spTree>
    <p:extLst>
      <p:ext uri="{BB962C8B-B14F-4D97-AF65-F5344CB8AC3E}">
        <p14:creationId xmlns:p14="http://schemas.microsoft.com/office/powerpoint/2010/main" val="19625914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t>
            </a:r>
            <a:r>
              <a:rPr lang="en-US" dirty="0" err="1" smtClean="0"/>
              <a:t>eval</a:t>
            </a:r>
            <a:r>
              <a:rPr lang="en-US" dirty="0" smtClean="0"/>
              <a:t> the maps that come to mind in different languages.</a:t>
            </a:r>
          </a:p>
          <a:p>
            <a:endParaRPr lang="en-US" dirty="0" smtClean="0"/>
          </a:p>
          <a:p>
            <a:r>
              <a:rPr lang="en-US" dirty="0" smtClean="0"/>
              <a:t>Quick</a:t>
            </a:r>
            <a:r>
              <a:rPr lang="en-US" baseline="0" dirty="0" smtClean="0"/>
              <a:t> overview:</a:t>
            </a:r>
          </a:p>
          <a:p>
            <a:pPr marL="171450" indent="-171450">
              <a:buFont typeface="Arial"/>
              <a:buChar char="•"/>
            </a:pPr>
            <a:r>
              <a:rPr lang="en-US" baseline="0" dirty="0" smtClean="0"/>
              <a:t>VM-based compiled language</a:t>
            </a:r>
          </a:p>
          <a:p>
            <a:pPr marL="171450" indent="-171450">
              <a:buFont typeface="Arial"/>
              <a:buChar char="•"/>
            </a:pPr>
            <a:r>
              <a:rPr lang="en-US" baseline="0" dirty="0" smtClean="0"/>
              <a:t>Interpreted language</a:t>
            </a:r>
          </a:p>
          <a:p>
            <a:pPr marL="171450" indent="-171450">
              <a:buFont typeface="Arial"/>
              <a:buChar char="•"/>
            </a:pPr>
            <a:r>
              <a:rPr lang="en-US" baseline="0" dirty="0" smtClean="0"/>
              <a:t>New </a:t>
            </a:r>
            <a:r>
              <a:rPr lang="en-US" baseline="0" dirty="0" err="1" smtClean="0"/>
              <a:t>lang</a:t>
            </a:r>
            <a:r>
              <a:rPr lang="en-US" baseline="0" dirty="0" smtClean="0"/>
              <a:t> compiled to machine code</a:t>
            </a:r>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2</a:t>
            </a:fld>
            <a:endParaRPr lang="en-US"/>
          </a:p>
        </p:txBody>
      </p:sp>
    </p:spTree>
    <p:extLst>
      <p:ext uri="{BB962C8B-B14F-4D97-AF65-F5344CB8AC3E}">
        <p14:creationId xmlns:p14="http://schemas.microsoft.com/office/powerpoint/2010/main" val="3420094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it always needs to be sorted though. Sorting the vector on every insert, still better than </a:t>
            </a:r>
            <a:r>
              <a:rPr lang="en-US" baseline="0" dirty="0" err="1" smtClean="0"/>
              <a:t>std</a:t>
            </a:r>
            <a:r>
              <a:rPr lang="en-US" baseline="0" dirty="0" smtClean="0"/>
              <a:t>::map</a:t>
            </a:r>
          </a:p>
          <a:p>
            <a:r>
              <a:rPr lang="en-US" baseline="0" dirty="0" smtClean="0"/>
              <a:t>Slope is worse than not sorting keys, because complexity is “amortized O(1) + O(N * (log n))” of the sort</a:t>
            </a:r>
          </a:p>
          <a:p>
            <a:endParaRPr lang="en-US" baseline="0" dirty="0" smtClean="0"/>
          </a:p>
          <a:p>
            <a:r>
              <a:rPr lang="en-US" baseline="0" dirty="0" smtClean="0"/>
              <a:t>What about a more exotic map?</a:t>
            </a:r>
          </a:p>
          <a:p>
            <a:endParaRPr lang="en-US" baseline="0" dirty="0" smtClean="0"/>
          </a:p>
        </p:txBody>
      </p:sp>
      <p:sp>
        <p:nvSpPr>
          <p:cNvPr id="4" name="Slide Number Placeholder 3"/>
          <p:cNvSpPr>
            <a:spLocks noGrp="1"/>
          </p:cNvSpPr>
          <p:nvPr>
            <p:ph type="sldNum" sz="quarter" idx="10"/>
          </p:nvPr>
        </p:nvSpPr>
        <p:spPr/>
        <p:txBody>
          <a:bodyPr/>
          <a:lstStyle/>
          <a:p>
            <a:fld id="{5AFC15CE-915F-644C-BE48-7DD6D21A21F5}" type="slidenum">
              <a:rPr lang="en-US" smtClean="0"/>
              <a:t>12</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Better for small maps, but insertions get expensive as the map grows. This makes sense since the complexity is O(log n), but the constant factor must be larger than that of </a:t>
            </a:r>
            <a:r>
              <a:rPr lang="en-US" baseline="0" dirty="0" err="1" smtClean="0"/>
              <a:t>std</a:t>
            </a:r>
            <a:r>
              <a:rPr lang="en-US" baseline="0" dirty="0" smtClean="0"/>
              <a:t>::map.</a:t>
            </a:r>
          </a:p>
          <a:p>
            <a:endParaRPr lang="en-US" baseline="0" dirty="0" smtClean="0"/>
          </a:p>
          <a:p>
            <a:r>
              <a:rPr lang="en-US" baseline="0" dirty="0" smtClean="0"/>
              <a:t>Notice the slope changes between 32k and 64k? That is the size of my CPU cache. Old Core I-7 with 256 </a:t>
            </a:r>
            <a:r>
              <a:rPr lang="en-US" baseline="0" dirty="0" err="1" smtClean="0"/>
              <a:t>kB</a:t>
            </a:r>
            <a:r>
              <a:rPr lang="en-US" baseline="0" dirty="0" smtClean="0"/>
              <a:t> cache per core. 32k * 16 bytes per value mapped = 256 </a:t>
            </a:r>
            <a:r>
              <a:rPr lang="en-US" baseline="0" dirty="0" err="1" smtClean="0"/>
              <a:t>kB</a:t>
            </a:r>
            <a:r>
              <a:rPr lang="en-US" baseline="0" dirty="0" smtClean="0"/>
              <a:t>!</a:t>
            </a:r>
          </a:p>
        </p:txBody>
      </p:sp>
      <p:sp>
        <p:nvSpPr>
          <p:cNvPr id="4" name="Slide Number Placeholder 3"/>
          <p:cNvSpPr>
            <a:spLocks noGrp="1"/>
          </p:cNvSpPr>
          <p:nvPr>
            <p:ph type="sldNum" sz="quarter" idx="10"/>
          </p:nvPr>
        </p:nvSpPr>
        <p:spPr/>
        <p:txBody>
          <a:bodyPr/>
          <a:lstStyle/>
          <a:p>
            <a:fld id="{5AFC15CE-915F-644C-BE48-7DD6D21A21F5}" type="slidenum">
              <a:rPr lang="en-US" smtClean="0"/>
              <a:t>13</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14</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Probably don</a:t>
            </a:r>
            <a:r>
              <a:rPr lang="mr-IN" baseline="0" dirty="0" smtClean="0"/>
              <a:t>’</a:t>
            </a:r>
            <a:r>
              <a:rPr lang="en-US" baseline="0" dirty="0" smtClean="0"/>
              <a:t>t just do insertions. You want to find things, right?</a:t>
            </a:r>
          </a:p>
          <a:p>
            <a:endParaRPr lang="en-US" baseline="0" dirty="0" smtClean="0"/>
          </a:p>
          <a:p>
            <a:r>
              <a:rPr lang="en-US" baseline="0" dirty="0" smtClean="0"/>
              <a:t>Predictions on unordered map?</a:t>
            </a:r>
          </a:p>
        </p:txBody>
      </p:sp>
      <p:sp>
        <p:nvSpPr>
          <p:cNvPr id="4" name="Slide Number Placeholder 3"/>
          <p:cNvSpPr>
            <a:spLocks noGrp="1"/>
          </p:cNvSpPr>
          <p:nvPr>
            <p:ph type="sldNum" sz="quarter" idx="10"/>
          </p:nvPr>
        </p:nvSpPr>
        <p:spPr/>
        <p:txBody>
          <a:bodyPr/>
          <a:lstStyle/>
          <a:p>
            <a:fld id="{5AFC15CE-915F-644C-BE48-7DD6D21A21F5}" type="slidenum">
              <a:rPr lang="en-US" smtClean="0"/>
              <a:t>15</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about predictions for </a:t>
            </a:r>
            <a:r>
              <a:rPr lang="en-US" baseline="0" dirty="0" err="1" smtClean="0"/>
              <a:t>flat_map</a:t>
            </a:r>
            <a:r>
              <a:rPr lang="en-US" baseline="0" dirty="0" smtClean="0"/>
              <a:t>?</a:t>
            </a:r>
          </a:p>
        </p:txBody>
      </p:sp>
      <p:sp>
        <p:nvSpPr>
          <p:cNvPr id="4" name="Slide Number Placeholder 3"/>
          <p:cNvSpPr>
            <a:spLocks noGrp="1"/>
          </p:cNvSpPr>
          <p:nvPr>
            <p:ph type="sldNum" sz="quarter" idx="10"/>
          </p:nvPr>
        </p:nvSpPr>
        <p:spPr/>
        <p:txBody>
          <a:bodyPr/>
          <a:lstStyle/>
          <a:p>
            <a:fld id="{5AFC15CE-915F-644C-BE48-7DD6D21A21F5}" type="slidenum">
              <a:rPr lang="en-US" smtClean="0"/>
              <a:t>16</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Unordered map is nearly flat.</a:t>
            </a:r>
          </a:p>
          <a:p>
            <a:r>
              <a:rPr lang="en-US" baseline="0" dirty="0" err="1" smtClean="0"/>
              <a:t>Flat_map</a:t>
            </a:r>
            <a:r>
              <a:rPr lang="en-US" baseline="0" dirty="0" smtClean="0"/>
              <a:t> seems to show a negative slope change from 32k to 64k.</a:t>
            </a:r>
          </a:p>
          <a:p>
            <a:r>
              <a:rPr lang="en-US" baseline="0" dirty="0" smtClean="0"/>
              <a:t>More info?</a:t>
            </a:r>
          </a:p>
        </p:txBody>
      </p:sp>
      <p:sp>
        <p:nvSpPr>
          <p:cNvPr id="4" name="Slide Number Placeholder 3"/>
          <p:cNvSpPr>
            <a:spLocks noGrp="1"/>
          </p:cNvSpPr>
          <p:nvPr>
            <p:ph type="sldNum" sz="quarter" idx="10"/>
          </p:nvPr>
        </p:nvSpPr>
        <p:spPr/>
        <p:txBody>
          <a:bodyPr/>
          <a:lstStyle/>
          <a:p>
            <a:fld id="{5AFC15CE-915F-644C-BE48-7DD6D21A21F5}" type="slidenum">
              <a:rPr lang="en-US" smtClean="0"/>
              <a:t>17</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Linear scale for the Y-Axis shows the same.</a:t>
            </a:r>
          </a:p>
          <a:p>
            <a:endParaRPr lang="en-US" baseline="0" dirty="0" smtClean="0"/>
          </a:p>
          <a:p>
            <a:r>
              <a:rPr lang="en-US" baseline="0" dirty="0" smtClean="0"/>
              <a:t>Digging into this, it makes sense.</a:t>
            </a:r>
          </a:p>
          <a:p>
            <a:endParaRPr lang="en-US" baseline="0" dirty="0" smtClean="0"/>
          </a:p>
          <a:p>
            <a:r>
              <a:rPr lang="en-US" baseline="0" dirty="0" smtClean="0"/>
              <a:t>Data access in unordered map is essentially random. Compute hash and then go to bucket and traverse. CPU cannot predict the bucket, so the memory pages needed get evicted.</a:t>
            </a:r>
          </a:p>
          <a:p>
            <a:r>
              <a:rPr lang="en-US" baseline="0" dirty="0" smtClean="0"/>
              <a:t>Extending this graph, shows this bump, and slowly increasing as more and more often the bucket you want to outside the cache. Bumps happen at every additional page of memory needed</a:t>
            </a:r>
          </a:p>
          <a:p>
            <a:endParaRPr lang="en-US" baseline="0" dirty="0" smtClean="0"/>
          </a:p>
          <a:p>
            <a:r>
              <a:rPr lang="en-US" baseline="0" dirty="0" smtClean="0"/>
              <a:t>Understanding flat map requires understand the problem in </a:t>
            </a:r>
            <a:r>
              <a:rPr lang="en-US" baseline="0" dirty="0" err="1" smtClean="0"/>
              <a:t>std</a:t>
            </a:r>
            <a:r>
              <a:rPr lang="en-US" baseline="0" dirty="0" smtClean="0"/>
              <a:t>::map. Every element is individually allocated on the heap and added to a tree.</a:t>
            </a:r>
          </a:p>
          <a:p>
            <a:r>
              <a:rPr lang="en-US" baseline="0" dirty="0" err="1" smtClean="0"/>
              <a:t>Flat_map</a:t>
            </a:r>
            <a:r>
              <a:rPr lang="en-US" baseline="0" dirty="0" smtClean="0"/>
              <a:t> is just a decorator on a vector. Elements are contiguous. Even memory pages are contiguous.</a:t>
            </a:r>
          </a:p>
          <a:p>
            <a:endParaRPr lang="en-US" baseline="0" dirty="0" smtClean="0"/>
          </a:p>
          <a:p>
            <a:r>
              <a:rPr lang="en-US" baseline="0" dirty="0" smtClean="0"/>
              <a:t>Lookups in </a:t>
            </a:r>
            <a:r>
              <a:rPr lang="en-US" baseline="0" dirty="0" err="1" smtClean="0"/>
              <a:t>std</a:t>
            </a:r>
            <a:r>
              <a:rPr lang="en-US" baseline="0" dirty="0" smtClean="0"/>
              <a:t>::map have O(log n) complexity in number of instructions, but causes cache thrashing. Practice does not result in O(log n).</a:t>
            </a:r>
          </a:p>
          <a:p>
            <a:r>
              <a:rPr lang="en-US" baseline="0" dirty="0" err="1" smtClean="0"/>
              <a:t>Flat_map</a:t>
            </a:r>
            <a:r>
              <a:rPr lang="en-US" baseline="0" dirty="0" smtClean="0"/>
              <a:t> gets much closer because the binary search performed on the vector zooms in on a single page quickly. Provides almost the promise of O(log n)!</a:t>
            </a:r>
          </a:p>
          <a:p>
            <a:endParaRPr lang="en-US" baseline="0" dirty="0" smtClean="0"/>
          </a:p>
          <a:p>
            <a:r>
              <a:rPr lang="en-US" baseline="0" dirty="0" smtClean="0"/>
              <a:t>Extending this map right shows the much slower growth of </a:t>
            </a:r>
            <a:r>
              <a:rPr lang="en-US" baseline="0" dirty="0" err="1" smtClean="0"/>
              <a:t>flat_map</a:t>
            </a:r>
            <a:r>
              <a:rPr lang="en-US" baseline="0" dirty="0" smtClean="0"/>
              <a:t>, but Google Benchmark has a hard time determining the </a:t>
            </a:r>
            <a:r>
              <a:rPr lang="en-US" baseline="0" dirty="0" err="1" smtClean="0"/>
              <a:t>stddev</a:t>
            </a:r>
            <a:r>
              <a:rPr lang="en-US" baseline="0" dirty="0" smtClean="0"/>
              <a:t> with confidence. Takes a long time to run, so I cut it here.</a:t>
            </a:r>
          </a:p>
        </p:txBody>
      </p:sp>
      <p:sp>
        <p:nvSpPr>
          <p:cNvPr id="4" name="Slide Number Placeholder 3"/>
          <p:cNvSpPr>
            <a:spLocks noGrp="1"/>
          </p:cNvSpPr>
          <p:nvPr>
            <p:ph type="sldNum" sz="quarter" idx="10"/>
          </p:nvPr>
        </p:nvSpPr>
        <p:spPr/>
        <p:txBody>
          <a:bodyPr/>
          <a:lstStyle/>
          <a:p>
            <a:fld id="{5AFC15CE-915F-644C-BE48-7DD6D21A21F5}" type="slidenum">
              <a:rPr lang="en-US" smtClean="0"/>
              <a:t>18</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19</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Predictions for on-demand sorting of </a:t>
            </a:r>
            <a:r>
              <a:rPr lang="en-US" baseline="0" dirty="0" err="1" smtClean="0"/>
              <a:t>unordered_map</a:t>
            </a:r>
            <a:r>
              <a:rPr lang="en-US" baseline="0" dirty="0" smtClean="0"/>
              <a:t>?</a:t>
            </a:r>
          </a:p>
        </p:txBody>
      </p:sp>
      <p:sp>
        <p:nvSpPr>
          <p:cNvPr id="4" name="Slide Number Placeholder 3"/>
          <p:cNvSpPr>
            <a:spLocks noGrp="1"/>
          </p:cNvSpPr>
          <p:nvPr>
            <p:ph type="sldNum" sz="quarter" idx="10"/>
          </p:nvPr>
        </p:nvSpPr>
        <p:spPr/>
        <p:txBody>
          <a:bodyPr/>
          <a:lstStyle/>
          <a:p>
            <a:fld id="{5AFC15CE-915F-644C-BE48-7DD6D21A21F5}" type="slidenum">
              <a:rPr lang="en-US" smtClean="0"/>
              <a:t>20</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Slope is different. Looks like at some point these cross.</a:t>
            </a:r>
          </a:p>
        </p:txBody>
      </p:sp>
      <p:sp>
        <p:nvSpPr>
          <p:cNvPr id="4" name="Slide Number Placeholder 3"/>
          <p:cNvSpPr>
            <a:spLocks noGrp="1"/>
          </p:cNvSpPr>
          <p:nvPr>
            <p:ph type="sldNum" sz="quarter" idx="10"/>
          </p:nvPr>
        </p:nvSpPr>
        <p:spPr/>
        <p:txBody>
          <a:bodyPr/>
          <a:lstStyle/>
          <a:p>
            <a:fld id="{5AFC15CE-915F-644C-BE48-7DD6D21A21F5}" type="slidenum">
              <a:rPr lang="en-US" smtClean="0"/>
              <a:t>21</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Map</a:t>
            </a:r>
            <a:r>
              <a:rPr lang="en-US" baseline="0" dirty="0" smtClean="0"/>
              <a:t> is just an interface</a:t>
            </a:r>
          </a:p>
          <a:p>
            <a:pPr marL="171450" indent="-171450">
              <a:buFont typeface="Arial"/>
              <a:buChar char="•"/>
            </a:pPr>
            <a:r>
              <a:rPr lang="en-US" baseline="0" dirty="0" smtClean="0"/>
              <a:t>Implementations</a:t>
            </a:r>
            <a:r>
              <a:rPr lang="mr-IN" baseline="0" dirty="0" smtClean="0"/>
              <a:t>…</a:t>
            </a:r>
            <a:endParaRPr lang="en-US" baseline="0" dirty="0" smtClean="0"/>
          </a:p>
          <a:p>
            <a:pPr marL="628650" lvl="1" indent="-171450">
              <a:buFont typeface="Arial"/>
              <a:buChar char="•"/>
            </a:pPr>
            <a:r>
              <a:rPr lang="en-US" dirty="0" smtClean="0"/>
              <a:t>Most people think of </a:t>
            </a:r>
            <a:r>
              <a:rPr lang="en-US" dirty="0" err="1" smtClean="0"/>
              <a:t>HashMap</a:t>
            </a:r>
            <a:r>
              <a:rPr lang="en-US" dirty="0" smtClean="0"/>
              <a:t>, </a:t>
            </a:r>
            <a:r>
              <a:rPr lang="en-US" dirty="0" err="1" smtClean="0"/>
              <a:t>TreeMap</a:t>
            </a:r>
            <a:r>
              <a:rPr lang="en-US" dirty="0" smtClean="0"/>
              <a:t>, </a:t>
            </a:r>
            <a:r>
              <a:rPr lang="en-US" dirty="0" err="1" smtClean="0"/>
              <a:t>SortedMap</a:t>
            </a:r>
            <a:r>
              <a:rPr lang="en-US" dirty="0" smtClean="0"/>
              <a:t>, </a:t>
            </a:r>
            <a:r>
              <a:rPr lang="en-US" dirty="0" err="1" smtClean="0"/>
              <a:t>Hashtable</a:t>
            </a:r>
            <a:endParaRPr lang="en-US" dirty="0" smtClean="0"/>
          </a:p>
          <a:p>
            <a:pPr marL="171450" lvl="0" indent="-171450">
              <a:buFont typeface="Arial"/>
              <a:buChar char="•"/>
            </a:pPr>
            <a:r>
              <a:rPr lang="en-US" dirty="0" err="1" smtClean="0"/>
              <a:t>HashMap</a:t>
            </a:r>
            <a:r>
              <a:rPr lang="en-US" dirty="0" smtClean="0"/>
              <a:t> is unsorted</a:t>
            </a:r>
          </a:p>
          <a:p>
            <a:pPr marL="171450" lvl="0" indent="-171450">
              <a:buFont typeface="Arial"/>
              <a:buChar char="•"/>
            </a:pPr>
            <a:r>
              <a:rPr lang="en-US" dirty="0" err="1" smtClean="0"/>
              <a:t>TreeMap</a:t>
            </a:r>
            <a:r>
              <a:rPr lang="en-US" dirty="0" smtClean="0"/>
              <a:t> is r/b tree, just like C++ </a:t>
            </a:r>
            <a:r>
              <a:rPr lang="en-US" dirty="0" err="1" smtClean="0"/>
              <a:t>std</a:t>
            </a:r>
            <a:r>
              <a:rPr lang="en-US" dirty="0" smtClean="0"/>
              <a:t>::map</a:t>
            </a:r>
          </a:p>
          <a:p>
            <a:pPr marL="171450" lvl="0" indent="-171450">
              <a:buFont typeface="Arial"/>
              <a:buChar char="•"/>
            </a:pPr>
            <a:r>
              <a:rPr lang="en-US" dirty="0" err="1" smtClean="0"/>
              <a:t>SortedMap</a:t>
            </a:r>
            <a:r>
              <a:rPr lang="en-US" dirty="0" smtClean="0"/>
              <a:t> (just a specialization)</a:t>
            </a:r>
          </a:p>
          <a:p>
            <a:pPr marL="171450" lvl="0" indent="-171450">
              <a:buFont typeface="Arial"/>
              <a:buChar char="•"/>
            </a:pPr>
            <a:r>
              <a:rPr lang="en-US" dirty="0" err="1" smtClean="0"/>
              <a:t>LinkedHashMap</a:t>
            </a:r>
            <a:r>
              <a:rPr lang="en-US" dirty="0" smtClean="0"/>
              <a:t> (flavor</a:t>
            </a:r>
            <a:r>
              <a:rPr lang="en-US" baseline="0" dirty="0" smtClean="0"/>
              <a:t> of </a:t>
            </a:r>
            <a:r>
              <a:rPr lang="en-US" baseline="0" dirty="0" err="1" smtClean="0"/>
              <a:t>HashMap</a:t>
            </a:r>
            <a:r>
              <a:rPr lang="en-US" baseline="0" dirty="0" smtClean="0"/>
              <a:t>)</a:t>
            </a:r>
            <a:endParaRPr lang="en-US" dirty="0" smtClean="0"/>
          </a:p>
          <a:p>
            <a:pPr marL="171450" lvl="0" indent="-171450">
              <a:buFont typeface="Arial"/>
              <a:buChar char="•"/>
            </a:pPr>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4</a:t>
            </a:fld>
            <a:endParaRPr lang="en-US"/>
          </a:p>
        </p:txBody>
      </p:sp>
    </p:spTree>
    <p:extLst>
      <p:ext uri="{BB962C8B-B14F-4D97-AF65-F5344CB8AC3E}">
        <p14:creationId xmlns:p14="http://schemas.microsoft.com/office/powerpoint/2010/main" val="114388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that that is looking like it will cross sooner. Predictions for </a:t>
            </a:r>
            <a:r>
              <a:rPr lang="en-US" baseline="0" dirty="0" err="1" smtClean="0"/>
              <a:t>flat_map</a:t>
            </a:r>
            <a:r>
              <a:rPr lang="en-US" baseline="0" dirty="0" smtClean="0"/>
              <a:t>?</a:t>
            </a:r>
          </a:p>
        </p:txBody>
      </p:sp>
      <p:sp>
        <p:nvSpPr>
          <p:cNvPr id="4" name="Slide Number Placeholder 3"/>
          <p:cNvSpPr>
            <a:spLocks noGrp="1"/>
          </p:cNvSpPr>
          <p:nvPr>
            <p:ph type="sldNum" sz="quarter" idx="10"/>
          </p:nvPr>
        </p:nvSpPr>
        <p:spPr/>
        <p:txBody>
          <a:bodyPr/>
          <a:lstStyle/>
          <a:p>
            <a:fld id="{5AFC15CE-915F-644C-BE48-7DD6D21A21F5}" type="slidenum">
              <a:rPr lang="en-US" smtClean="0"/>
              <a:t>22</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Flat map really kills it. Again, this makes sense. It is simply iterating a vector. So is the </a:t>
            </a:r>
            <a:r>
              <a:rPr lang="en-US" baseline="0" dirty="0" err="1" smtClean="0"/>
              <a:t>unordered_map</a:t>
            </a:r>
            <a:r>
              <a:rPr lang="en-US" baseline="0" dirty="0" smtClean="0"/>
              <a:t>, but that has the iteration + lookup overhead. </a:t>
            </a:r>
            <a:r>
              <a:rPr lang="en-US" baseline="0" dirty="0" err="1" smtClean="0"/>
              <a:t>Flat_map</a:t>
            </a:r>
            <a:r>
              <a:rPr lang="en-US" baseline="0" dirty="0" smtClean="0"/>
              <a:t> can avoid the lookup.</a:t>
            </a:r>
          </a:p>
          <a:p>
            <a:endParaRPr lang="en-US" baseline="0" dirty="0" smtClean="0"/>
          </a:p>
          <a:p>
            <a:r>
              <a:rPr lang="en-US" baseline="0" dirty="0" smtClean="0"/>
              <a:t>Difference is that </a:t>
            </a:r>
            <a:r>
              <a:rPr lang="en-US" baseline="0" dirty="0" err="1" smtClean="0"/>
              <a:t>unordered_map</a:t>
            </a:r>
            <a:r>
              <a:rPr lang="en-US" baseline="0" dirty="0" smtClean="0"/>
              <a:t> must be sorted on-demand or pre-sorted.</a:t>
            </a:r>
          </a:p>
        </p:txBody>
      </p:sp>
      <p:sp>
        <p:nvSpPr>
          <p:cNvPr id="4" name="Slide Number Placeholder 3"/>
          <p:cNvSpPr>
            <a:spLocks noGrp="1"/>
          </p:cNvSpPr>
          <p:nvPr>
            <p:ph type="sldNum" sz="quarter" idx="10"/>
          </p:nvPr>
        </p:nvSpPr>
        <p:spPr/>
        <p:txBody>
          <a:bodyPr/>
          <a:lstStyle/>
          <a:p>
            <a:fld id="{5AFC15CE-915F-644C-BE48-7DD6D21A21F5}" type="slidenum">
              <a:rPr lang="en-US" smtClean="0"/>
              <a:t>23</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really determine</a:t>
            </a:r>
            <a:r>
              <a:rPr lang="en-US" baseline="0" dirty="0" smtClean="0"/>
              <a:t> if the insert/remove is a necessary part of the business logic. Can we design for this problem?</a:t>
            </a:r>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24</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our language survey</a:t>
            </a:r>
          </a:p>
          <a:p>
            <a:endParaRPr lang="en-US" dirty="0" smtClean="0"/>
          </a:p>
          <a:p>
            <a:r>
              <a:rPr lang="en-US" dirty="0" smtClean="0"/>
              <a:t>Chandler</a:t>
            </a:r>
            <a:r>
              <a:rPr lang="en-US" baseline="0" dirty="0" smtClean="0"/>
              <a:t> claims just use </a:t>
            </a:r>
            <a:r>
              <a:rPr lang="en-US" baseline="0" dirty="0" err="1" smtClean="0"/>
              <a:t>std</a:t>
            </a:r>
            <a:r>
              <a:rPr lang="en-US" baseline="0" dirty="0" smtClean="0"/>
              <a:t>::vector. For example, how about open addressing built on a vector. That does not make it sorted. He says “I don’t believe there is a problem in real software </a:t>
            </a:r>
            <a:r>
              <a:rPr lang="en-US" baseline="0" dirty="0" err="1" smtClean="0"/>
              <a:t>std</a:t>
            </a:r>
            <a:r>
              <a:rPr lang="en-US" baseline="0" dirty="0" smtClean="0"/>
              <a:t>::map solves effectively.” I agree. We have just seen that we can effectively beat </a:t>
            </a:r>
            <a:r>
              <a:rPr lang="en-US" baseline="0" dirty="0" err="1" smtClean="0"/>
              <a:t>std</a:t>
            </a:r>
            <a:r>
              <a:rPr lang="en-US" baseline="0" dirty="0" smtClean="0"/>
              <a:t>::map in our </a:t>
            </a:r>
            <a:r>
              <a:rPr lang="en-US" baseline="0" dirty="0" err="1" smtClean="0"/>
              <a:t>microbenchmarks</a:t>
            </a:r>
            <a:r>
              <a:rPr lang="en-US" baseline="0" dirty="0" smtClean="0"/>
              <a: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Acknowledges that associative data structures are useful, but not the ones in the STL.</a:t>
            </a:r>
            <a:endParaRPr lang="en-US" dirty="0" smtClean="0"/>
          </a:p>
          <a:p>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25</a:t>
            </a:fld>
            <a:endParaRPr lang="en-US"/>
          </a:p>
        </p:txBody>
      </p:sp>
    </p:spTree>
    <p:extLst>
      <p:ext uri="{BB962C8B-B14F-4D97-AF65-F5344CB8AC3E}">
        <p14:creationId xmlns:p14="http://schemas.microsoft.com/office/powerpoint/2010/main" val="817392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Anybody have examples of applications that need this?</a:t>
            </a:r>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26</a:t>
            </a:fld>
            <a:endParaRPr lang="en-US"/>
          </a:p>
        </p:txBody>
      </p:sp>
    </p:spTree>
    <p:extLst>
      <p:ext uri="{BB962C8B-B14F-4D97-AF65-F5344CB8AC3E}">
        <p14:creationId xmlns:p14="http://schemas.microsoft.com/office/powerpoint/2010/main" val="2875049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1% of updates remove the price level, </a:t>
            </a:r>
            <a:r>
              <a:rPr lang="en-US" baseline="0" dirty="0" smtClean="0"/>
              <a:t>“top” is near begin()</a:t>
            </a:r>
          </a:p>
          <a:p>
            <a:endParaRPr lang="en-US" baseline="0" dirty="0" smtClean="0"/>
          </a:p>
          <a:p>
            <a:r>
              <a:rPr lang="en-US" baseline="0" dirty="0" smtClean="0"/>
              <a:t>Must traverse farther on average when likelihood of “remove” increases.</a:t>
            </a:r>
          </a:p>
        </p:txBody>
      </p:sp>
      <p:sp>
        <p:nvSpPr>
          <p:cNvPr id="4" name="Slide Number Placeholder 3"/>
          <p:cNvSpPr>
            <a:spLocks noGrp="1"/>
          </p:cNvSpPr>
          <p:nvPr>
            <p:ph type="sldNum" sz="quarter" idx="10"/>
          </p:nvPr>
        </p:nvSpPr>
        <p:spPr/>
        <p:txBody>
          <a:bodyPr/>
          <a:lstStyle/>
          <a:p>
            <a:fld id="{5AFC15CE-915F-644C-BE48-7DD6D21A21F5}" type="slidenum">
              <a:rPr lang="en-US" smtClean="0"/>
              <a:t>30</a:t>
            </a:fld>
            <a:endParaRPr lang="en-US"/>
          </a:p>
        </p:txBody>
      </p:sp>
    </p:spTree>
    <p:extLst>
      <p:ext uri="{BB962C8B-B14F-4D97-AF65-F5344CB8AC3E}">
        <p14:creationId xmlns:p14="http://schemas.microsoft.com/office/powerpoint/2010/main" val="3470454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Must sort after every update. Not sure if update is new top.</a:t>
            </a:r>
          </a:p>
          <a:p>
            <a:endParaRPr lang="en-US" baseline="0" dirty="0" smtClean="0"/>
          </a:p>
          <a:p>
            <a:r>
              <a:rPr lang="en-US" baseline="0" dirty="0" smtClean="0"/>
              <a:t>Sorts all 0 quantities to the end so no post-sort traversal is needed.</a:t>
            </a:r>
          </a:p>
          <a:p>
            <a:endParaRPr lang="en-US" baseline="0" dirty="0" smtClean="0"/>
          </a:p>
          <a:p>
            <a:r>
              <a:rPr lang="en-US" baseline="0" dirty="0" smtClean="0"/>
              <a:t>Other tricks for speeding this one:</a:t>
            </a:r>
          </a:p>
          <a:p>
            <a:pPr marL="171450" indent="-171450">
              <a:buFont typeface="Arial"/>
              <a:buChar char="•"/>
            </a:pPr>
            <a:r>
              <a:rPr lang="en-US" baseline="0" dirty="0" smtClean="0"/>
              <a:t>Cache the sorted data and re-sort only the updated element</a:t>
            </a:r>
          </a:p>
          <a:p>
            <a:pPr marL="171450" indent="-171450">
              <a:buFont typeface="Arial"/>
              <a:buChar char="•"/>
            </a:pPr>
            <a:r>
              <a:rPr lang="en-US" baseline="0" dirty="0" smtClean="0"/>
              <a:t>Only copy to vector for sorting non-0 quantity elements</a:t>
            </a:r>
          </a:p>
          <a:p>
            <a:pPr marL="171450" indent="-171450">
              <a:buFont typeface="Arial"/>
              <a:buChar char="•"/>
            </a:pPr>
            <a:r>
              <a:rPr lang="en-US" baseline="0" dirty="0" err="1" smtClean="0"/>
              <a:t>Etc</a:t>
            </a:r>
            <a:r>
              <a:rPr lang="mr-IN"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5AFC15CE-915F-644C-BE48-7DD6D21A21F5}" type="slidenum">
              <a:rPr lang="en-US" smtClean="0"/>
              <a:t>31</a:t>
            </a:fld>
            <a:endParaRPr lang="en-US"/>
          </a:p>
        </p:txBody>
      </p:sp>
    </p:spTree>
    <p:extLst>
      <p:ext uri="{BB962C8B-B14F-4D97-AF65-F5344CB8AC3E}">
        <p14:creationId xmlns:p14="http://schemas.microsoft.com/office/powerpoint/2010/main" val="3470454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Flat_map’s</a:t>
            </a:r>
            <a:r>
              <a:rPr lang="en-US" baseline="0" dirty="0" smtClean="0"/>
              <a:t> contiguous iteration blows everything else away. Zoom in</a:t>
            </a:r>
          </a:p>
        </p:txBody>
      </p:sp>
      <p:sp>
        <p:nvSpPr>
          <p:cNvPr id="4" name="Slide Number Placeholder 3"/>
          <p:cNvSpPr>
            <a:spLocks noGrp="1"/>
          </p:cNvSpPr>
          <p:nvPr>
            <p:ph type="sldNum" sz="quarter" idx="10"/>
          </p:nvPr>
        </p:nvSpPr>
        <p:spPr/>
        <p:txBody>
          <a:bodyPr/>
          <a:lstStyle/>
          <a:p>
            <a:fld id="{5AFC15CE-915F-644C-BE48-7DD6D21A21F5}" type="slidenum">
              <a:rPr lang="en-US" smtClean="0"/>
              <a:t>32</a:t>
            </a:fld>
            <a:endParaRPr lang="en-US"/>
          </a:p>
        </p:txBody>
      </p:sp>
    </p:spTree>
    <p:extLst>
      <p:ext uri="{BB962C8B-B14F-4D97-AF65-F5344CB8AC3E}">
        <p14:creationId xmlns:p14="http://schemas.microsoft.com/office/powerpoint/2010/main" val="3470454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Demo is nice and clean within a single memory page and not blowing the cache.</a:t>
            </a:r>
          </a:p>
          <a:p>
            <a:endParaRPr lang="en-US" baseline="0" dirty="0" smtClean="0"/>
          </a:p>
          <a:p>
            <a:r>
              <a:rPr lang="en-US" baseline="0" dirty="0" smtClean="0"/>
              <a:t>Often the problem with these micro-benchmarks. Real-world situation might have more cache pollution from other activities of the application</a:t>
            </a:r>
          </a:p>
          <a:p>
            <a:endParaRPr lang="en-US" baseline="0" dirty="0" smtClean="0"/>
          </a:p>
        </p:txBody>
      </p:sp>
      <p:sp>
        <p:nvSpPr>
          <p:cNvPr id="4" name="Slide Number Placeholder 3"/>
          <p:cNvSpPr>
            <a:spLocks noGrp="1"/>
          </p:cNvSpPr>
          <p:nvPr>
            <p:ph type="sldNum" sz="quarter" idx="10"/>
          </p:nvPr>
        </p:nvSpPr>
        <p:spPr/>
        <p:txBody>
          <a:bodyPr/>
          <a:lstStyle/>
          <a:p>
            <a:fld id="{5AFC15CE-915F-644C-BE48-7DD6D21A21F5}" type="slidenum">
              <a:rPr lang="en-US" smtClean="0"/>
              <a:t>33</a:t>
            </a:fld>
            <a:endParaRPr lang="en-US"/>
          </a:p>
        </p:txBody>
      </p:sp>
    </p:spTree>
    <p:extLst>
      <p:ext uri="{BB962C8B-B14F-4D97-AF65-F5344CB8AC3E}">
        <p14:creationId xmlns:p14="http://schemas.microsoft.com/office/powerpoint/2010/main" val="3470454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 completely unrealistic size, but does show cache problem.</a:t>
            </a:r>
          </a:p>
          <a:p>
            <a:endParaRPr lang="en-US" baseline="0" dirty="0" smtClean="0"/>
          </a:p>
          <a:p>
            <a:r>
              <a:rPr lang="en-US" baseline="0" dirty="0" smtClean="0"/>
              <a:t>Are there other options for optimization?</a:t>
            </a:r>
          </a:p>
          <a:p>
            <a:pPr marL="171450" indent="-171450">
              <a:buFont typeface="Arial"/>
              <a:buChar char="•"/>
            </a:pPr>
            <a:r>
              <a:rPr lang="en-US" baseline="0" dirty="0" smtClean="0"/>
              <a:t>Remove/insert elements as they change? Bad because inserts are bad, remember?</a:t>
            </a:r>
          </a:p>
          <a:p>
            <a:pPr marL="171450" indent="-171450">
              <a:buFont typeface="Arial"/>
              <a:buChar char="•"/>
            </a:pPr>
            <a:r>
              <a:rPr lang="en-US" baseline="0" dirty="0" smtClean="0"/>
              <a:t>Cache the index of the top?</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AFC15CE-915F-644C-BE48-7DD6D21A21F5}" type="slidenum">
              <a:rPr lang="en-US" smtClean="0"/>
              <a:t>34</a:t>
            </a:fld>
            <a:endParaRPr lang="en-US"/>
          </a:p>
        </p:txBody>
      </p:sp>
    </p:spTree>
    <p:extLst>
      <p:ext uri="{BB962C8B-B14F-4D97-AF65-F5344CB8AC3E}">
        <p14:creationId xmlns:p14="http://schemas.microsoft.com/office/powerpoint/2010/main" val="3470454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Dict</a:t>
            </a:r>
            <a:r>
              <a:rPr lang="en-US" dirty="0" smtClean="0"/>
              <a:t> is the only language</a:t>
            </a:r>
            <a:r>
              <a:rPr lang="en-US" baseline="0" dirty="0" smtClean="0"/>
              <a:t> type.</a:t>
            </a:r>
          </a:p>
          <a:p>
            <a:r>
              <a:rPr lang="en-US" baseline="0" dirty="0" smtClean="0"/>
              <a:t>Collections module contains an </a:t>
            </a:r>
            <a:r>
              <a:rPr lang="en-US" baseline="0" dirty="0" err="1" smtClean="0"/>
              <a:t>orderedDict</a:t>
            </a:r>
            <a:r>
              <a:rPr lang="en-US" baseline="0" dirty="0" smtClean="0"/>
              <a:t>.</a:t>
            </a:r>
          </a:p>
          <a:p>
            <a:r>
              <a:rPr lang="en-US" baseline="0" dirty="0" smtClean="0"/>
              <a:t>Sound promising</a:t>
            </a:r>
          </a:p>
          <a:p>
            <a:r>
              <a:rPr lang="en-US" baseline="0" dirty="0" smtClean="0"/>
              <a:t>It is ordered by insertion, not by key</a:t>
            </a:r>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5</a:t>
            </a:fld>
            <a:endParaRPr lang="en-US"/>
          </a:p>
        </p:txBody>
      </p:sp>
    </p:spTree>
    <p:extLst>
      <p:ext uri="{BB962C8B-B14F-4D97-AF65-F5344CB8AC3E}">
        <p14:creationId xmlns:p14="http://schemas.microsoft.com/office/powerpoint/2010/main" val="33118747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 our language survey</a:t>
            </a:r>
          </a:p>
          <a:p>
            <a:endParaRPr lang="en-US" dirty="0" smtClean="0"/>
          </a:p>
          <a:p>
            <a:r>
              <a:rPr lang="en-US" baseline="0" dirty="0" smtClean="0"/>
              <a:t>From this description, sorted maps look really useful.</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AFC15CE-915F-644C-BE48-7DD6D21A21F5}" type="slidenum">
              <a:rPr lang="en-US" smtClean="0"/>
              <a:t>35</a:t>
            </a:fld>
            <a:endParaRPr lang="en-US"/>
          </a:p>
        </p:txBody>
      </p:sp>
    </p:spTree>
    <p:extLst>
      <p:ext uri="{BB962C8B-B14F-4D97-AF65-F5344CB8AC3E}">
        <p14:creationId xmlns:p14="http://schemas.microsoft.com/office/powerpoint/2010/main" val="817392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DD is not easy.</a:t>
            </a:r>
            <a:r>
              <a:rPr lang="en-US" baseline="0" dirty="0" smtClean="0"/>
              <a:t> Look at all the things we have just considered:</a:t>
            </a:r>
          </a:p>
          <a:p>
            <a:pPr marL="171450" indent="-171450">
              <a:buFont typeface="Arial"/>
              <a:buChar char="•"/>
            </a:pPr>
            <a:r>
              <a:rPr lang="en-US" baseline="0" dirty="0" err="1" smtClean="0"/>
              <a:t>Algos</a:t>
            </a:r>
            <a:r>
              <a:rPr lang="en-US" baseline="0" dirty="0" smtClean="0"/>
              <a:t> for doing less work</a:t>
            </a:r>
          </a:p>
          <a:p>
            <a:pPr marL="171450" indent="-171450">
              <a:buFont typeface="Arial"/>
              <a:buChar char="•"/>
            </a:pPr>
            <a:r>
              <a:rPr lang="en-US" baseline="0" dirty="0" smtClean="0"/>
              <a:t>Data structures for increasing CPU cache performance</a:t>
            </a:r>
          </a:p>
          <a:p>
            <a:pPr marL="171450" indent="-171450">
              <a:buFont typeface="Arial"/>
              <a:buChar char="•"/>
            </a:pPr>
            <a:r>
              <a:rPr lang="en-US" baseline="0" dirty="0" smtClean="0"/>
              <a:t>Caching results in our application</a:t>
            </a:r>
          </a:p>
        </p:txBody>
      </p:sp>
      <p:sp>
        <p:nvSpPr>
          <p:cNvPr id="4" name="Slide Number Placeholder 3"/>
          <p:cNvSpPr>
            <a:spLocks noGrp="1"/>
          </p:cNvSpPr>
          <p:nvPr>
            <p:ph type="sldNum" sz="quarter" idx="10"/>
          </p:nvPr>
        </p:nvSpPr>
        <p:spPr/>
        <p:txBody>
          <a:bodyPr/>
          <a:lstStyle/>
          <a:p>
            <a:fld id="{5AFC15CE-915F-644C-BE48-7DD6D21A21F5}" type="slidenum">
              <a:rPr lang="en-US" smtClean="0"/>
              <a:t>36</a:t>
            </a:fld>
            <a:endParaRPr lang="en-US"/>
          </a:p>
        </p:txBody>
      </p:sp>
    </p:spTree>
    <p:extLst>
      <p:ext uri="{BB962C8B-B14F-4D97-AF65-F5344CB8AC3E}">
        <p14:creationId xmlns:p14="http://schemas.microsoft.com/office/powerpoint/2010/main" val="8173925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AFC15CE-915F-644C-BE48-7DD6D21A21F5}" type="slidenum">
              <a:rPr lang="en-US" smtClean="0"/>
              <a:t>37</a:t>
            </a:fld>
            <a:endParaRPr lang="en-US"/>
          </a:p>
        </p:txBody>
      </p:sp>
    </p:spTree>
    <p:extLst>
      <p:ext uri="{BB962C8B-B14F-4D97-AF65-F5344CB8AC3E}">
        <p14:creationId xmlns:p14="http://schemas.microsoft.com/office/powerpoint/2010/main" val="817392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38</a:t>
            </a:fld>
            <a:endParaRPr lang="en-US"/>
          </a:p>
        </p:txBody>
      </p:sp>
    </p:spTree>
    <p:extLst>
      <p:ext uri="{BB962C8B-B14F-4D97-AF65-F5344CB8AC3E}">
        <p14:creationId xmlns:p14="http://schemas.microsoft.com/office/powerpoint/2010/main" val="3420094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assume you already do not permit </a:t>
            </a:r>
            <a:r>
              <a:rPr lang="en-US" baseline="0" dirty="0" err="1" smtClean="0"/>
              <a:t>std</a:t>
            </a:r>
            <a:r>
              <a:rPr lang="en-US" baseline="0" dirty="0" smtClean="0"/>
              <a:t>::list. Let’s enforce that, along with </a:t>
            </a:r>
            <a:r>
              <a:rPr lang="en-US" baseline="0" dirty="0" err="1" smtClean="0"/>
              <a:t>std</a:t>
            </a:r>
            <a:r>
              <a:rPr lang="en-US" baseline="0" dirty="0" smtClean="0"/>
              <a:t>::map.</a:t>
            </a:r>
          </a:p>
          <a:p>
            <a:endParaRPr lang="en-US" baseline="0" dirty="0" smtClean="0"/>
          </a:p>
          <a:p>
            <a:r>
              <a:rPr lang="en-US" baseline="0" dirty="0" smtClean="0"/>
              <a:t>Add this script to your CI system.</a:t>
            </a:r>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39</a:t>
            </a:fld>
            <a:endParaRPr lang="en-US"/>
          </a:p>
        </p:txBody>
      </p:sp>
    </p:spTree>
    <p:extLst>
      <p:ext uri="{BB962C8B-B14F-4D97-AF65-F5344CB8AC3E}">
        <p14:creationId xmlns:p14="http://schemas.microsoft.com/office/powerpoint/2010/main" val="3420094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has a hash-table map only.</a:t>
            </a:r>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6</a:t>
            </a:fld>
            <a:endParaRPr lang="en-US"/>
          </a:p>
        </p:txBody>
      </p:sp>
    </p:spTree>
    <p:extLst>
      <p:ext uri="{BB962C8B-B14F-4D97-AF65-F5344CB8AC3E}">
        <p14:creationId xmlns:p14="http://schemas.microsoft.com/office/powerpoint/2010/main" val="4014058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a:t>
            </a:r>
            <a:r>
              <a:rPr lang="en-US" baseline="0" dirty="0" smtClean="0"/>
              <a:t> languages don’t even support it, is that because when sorting is needed it is so easy to implement that providing a generic solution is not worth the language </a:t>
            </a:r>
            <a:r>
              <a:rPr lang="en-US" baseline="0" dirty="0" err="1" smtClean="0"/>
              <a:t>maint</a:t>
            </a:r>
            <a:r>
              <a:rPr lang="en-US" baseline="0" dirty="0" smtClean="0"/>
              <a:t> cost?</a:t>
            </a:r>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7</a:t>
            </a:fld>
            <a:endParaRPr lang="en-US"/>
          </a:p>
        </p:txBody>
      </p:sp>
    </p:spTree>
    <p:extLst>
      <p:ext uri="{BB962C8B-B14F-4D97-AF65-F5344CB8AC3E}">
        <p14:creationId xmlns:p14="http://schemas.microsoft.com/office/powerpoint/2010/main" val="186377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8</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Baseline</a:t>
            </a:r>
            <a:r>
              <a:rPr lang="en-US" baseline="0" dirty="0" smtClean="0"/>
              <a:t> map</a:t>
            </a:r>
          </a:p>
          <a:p>
            <a:r>
              <a:rPr lang="en-US" baseline="0" dirty="0" smtClean="0"/>
              <a:t>Logarithmic</a:t>
            </a:r>
            <a:endParaRPr lang="en-US" dirty="0"/>
          </a:p>
        </p:txBody>
      </p:sp>
      <p:sp>
        <p:nvSpPr>
          <p:cNvPr id="4" name="Slide Number Placeholder 3"/>
          <p:cNvSpPr>
            <a:spLocks noGrp="1"/>
          </p:cNvSpPr>
          <p:nvPr>
            <p:ph type="sldNum" sz="quarter" idx="10"/>
          </p:nvPr>
        </p:nvSpPr>
        <p:spPr/>
        <p:txBody>
          <a:bodyPr/>
          <a:lstStyle/>
          <a:p>
            <a:fld id="{5AFC15CE-915F-644C-BE48-7DD6D21A21F5}" type="slidenum">
              <a:rPr lang="en-US" smtClean="0"/>
              <a:t>9</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X-Axis is logarithmic, let’s do the same with the Y</a:t>
            </a:r>
          </a:p>
          <a:p>
            <a:r>
              <a:rPr lang="en-US" baseline="0" dirty="0" smtClean="0"/>
              <a:t>Nice clean linear line. Goes along with O(log n) </a:t>
            </a:r>
            <a:r>
              <a:rPr lang="en-US" baseline="0" dirty="0" err="1" smtClean="0"/>
              <a:t>std</a:t>
            </a:r>
            <a:r>
              <a:rPr lang="en-US" baseline="0" dirty="0" smtClean="0"/>
              <a:t>::map insertion complexity</a:t>
            </a:r>
          </a:p>
        </p:txBody>
      </p:sp>
      <p:sp>
        <p:nvSpPr>
          <p:cNvPr id="4" name="Slide Number Placeholder 3"/>
          <p:cNvSpPr>
            <a:spLocks noGrp="1"/>
          </p:cNvSpPr>
          <p:nvPr>
            <p:ph type="sldNum" sz="quarter" idx="10"/>
          </p:nvPr>
        </p:nvSpPr>
        <p:spPr/>
        <p:txBody>
          <a:bodyPr/>
          <a:lstStyle/>
          <a:p>
            <a:fld id="{5AFC15CE-915F-644C-BE48-7DD6D21A21F5}" type="slidenum">
              <a:rPr lang="en-US" smtClean="0"/>
              <a:t>10</a:t>
            </a:fld>
            <a:endParaRPr lang="en-US"/>
          </a:p>
        </p:txBody>
      </p:sp>
    </p:spTree>
    <p:extLst>
      <p:ext uri="{BB962C8B-B14F-4D97-AF65-F5344CB8AC3E}">
        <p14:creationId xmlns:p14="http://schemas.microsoft.com/office/powerpoint/2010/main" val="1002349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Naïve look at </a:t>
            </a:r>
            <a:r>
              <a:rPr lang="en-US" baseline="0" dirty="0" err="1" smtClean="0"/>
              <a:t>std</a:t>
            </a:r>
            <a:r>
              <a:rPr lang="en-US" baseline="0" dirty="0" smtClean="0"/>
              <a:t>::</a:t>
            </a:r>
            <a:r>
              <a:rPr lang="en-US" baseline="0" dirty="0" err="1" smtClean="0"/>
              <a:t>unordered_map</a:t>
            </a:r>
            <a:endParaRPr lang="en-US" baseline="0" dirty="0" smtClean="0"/>
          </a:p>
          <a:p>
            <a:r>
              <a:rPr lang="en-US" baseline="0" dirty="0" smtClean="0"/>
              <a:t>Insert into unordered map and the keys into a vector so that they can be sorted on-demand when the ordering is needed</a:t>
            </a:r>
          </a:p>
          <a:p>
            <a:r>
              <a:rPr lang="en-US" baseline="0" dirty="0" smtClean="0"/>
              <a:t>Slope is different because insertion is “amortized O(1)”</a:t>
            </a:r>
          </a:p>
          <a:p>
            <a:endParaRPr lang="en-US" baseline="0" dirty="0" smtClean="0"/>
          </a:p>
        </p:txBody>
      </p:sp>
      <p:sp>
        <p:nvSpPr>
          <p:cNvPr id="4" name="Slide Number Placeholder 3"/>
          <p:cNvSpPr>
            <a:spLocks noGrp="1"/>
          </p:cNvSpPr>
          <p:nvPr>
            <p:ph type="sldNum" sz="quarter" idx="10"/>
          </p:nvPr>
        </p:nvSpPr>
        <p:spPr/>
        <p:txBody>
          <a:bodyPr/>
          <a:lstStyle/>
          <a:p>
            <a:fld id="{5AFC15CE-915F-644C-BE48-7DD6D21A21F5}" type="slidenum">
              <a:rPr lang="en-US" smtClean="0"/>
              <a:t>11</a:t>
            </a:fld>
            <a:endParaRPr lang="en-US"/>
          </a:p>
        </p:txBody>
      </p:sp>
    </p:spTree>
    <p:extLst>
      <p:ext uri="{BB962C8B-B14F-4D97-AF65-F5344CB8AC3E}">
        <p14:creationId xmlns:p14="http://schemas.microsoft.com/office/powerpoint/2010/main" val="1002349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11/1/17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hart" Target="../charts/char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hart" Target="../charts/char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hart" Target="../charts/char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youtu.be/fHNmRkzxHWs?t=41m42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hart" Target="../charts/char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chart" Target="../charts/char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chart" Target="../charts/char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hart" Target="../charts/char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chart" Target="../charts/char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youtu.be/fHNmRkzxHWs?t=41m42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youtu.be/fHNmRkzxHWs?t=41m42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youtu.be/fHNmRkzxHWs?t=41m42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The Trap of </a:t>
            </a:r>
            <a:r>
              <a:rPr lang="en-US" sz="4800" dirty="0" err="1" smtClean="0">
                <a:solidFill>
                  <a:srgbClr val="136EFF"/>
                </a:solidFill>
              </a:rPr>
              <a:t>std</a:t>
            </a:r>
            <a:r>
              <a:rPr lang="en-US" sz="4800" dirty="0" smtClean="0">
                <a:solidFill>
                  <a:srgbClr val="136EFF"/>
                </a:solidFill>
              </a:rPr>
              <a:t>::map</a:t>
            </a:r>
            <a:endParaRPr lang="en-US" sz="4800" dirty="0">
              <a:solidFill>
                <a:srgbClr val="136EFF"/>
              </a:solidFill>
            </a:endParaRPr>
          </a:p>
        </p:txBody>
      </p:sp>
      <p:sp>
        <p:nvSpPr>
          <p:cNvPr id="3" name="Subtitle 2"/>
          <p:cNvSpPr>
            <a:spLocks noGrp="1"/>
          </p:cNvSpPr>
          <p:nvPr>
            <p:ph type="subTitle" idx="1"/>
          </p:nvPr>
        </p:nvSpPr>
        <p:spPr>
          <a:xfrm>
            <a:off x="1371600" y="5107265"/>
            <a:ext cx="7086600" cy="699374"/>
          </a:xfrm>
        </p:spPr>
        <p:txBody>
          <a:bodyPr>
            <a:noAutofit/>
          </a:bodyPr>
          <a:lstStyle/>
          <a:p>
            <a:pPr algn="r"/>
            <a:r>
              <a:rPr lang="en-US" sz="1600" dirty="0" smtClean="0">
                <a:solidFill>
                  <a:schemeClr val="tx1">
                    <a:lumMod val="75000"/>
                  </a:schemeClr>
                </a:solidFill>
              </a:rPr>
              <a:t>Lenny Maiorani</a:t>
            </a:r>
          </a:p>
          <a:p>
            <a:pPr algn="r"/>
            <a:r>
              <a:rPr lang="en-US" sz="1600" dirty="0" smtClean="0">
                <a:solidFill>
                  <a:schemeClr val="tx1">
                    <a:lumMod val="75000"/>
                  </a:schemeClr>
                </a:solidFill>
              </a:rPr>
              <a:t>http://</a:t>
            </a:r>
            <a:r>
              <a:rPr lang="en-US" sz="1600" dirty="0" err="1" smtClean="0">
                <a:solidFill>
                  <a:schemeClr val="tx1">
                    <a:lumMod val="75000"/>
                  </a:schemeClr>
                </a:solidFill>
              </a:rPr>
              <a:t>github.com</a:t>
            </a:r>
            <a:r>
              <a:rPr lang="en-US" sz="1600" dirty="0" smtClean="0">
                <a:solidFill>
                  <a:schemeClr val="tx1">
                    <a:lumMod val="75000"/>
                  </a:schemeClr>
                </a:solidFill>
              </a:rPr>
              <a:t>/ldm5180/</a:t>
            </a:r>
            <a:r>
              <a:rPr lang="en-US" sz="1600" dirty="0" err="1" smtClean="0">
                <a:solidFill>
                  <a:schemeClr val="tx1">
                    <a:lumMod val="75000"/>
                  </a:schemeClr>
                </a:solidFill>
              </a:rPr>
              <a:t>map_trap</a:t>
            </a:r>
            <a:endParaRPr lang="en-US" sz="1600" dirty="0">
              <a:solidFill>
                <a:schemeClr val="tx1">
                  <a:lumMod val="75000"/>
                </a:schemeClr>
              </a:solidFill>
            </a:endParaRPr>
          </a:p>
        </p:txBody>
      </p:sp>
    </p:spTree>
    <p:extLst>
      <p:ext uri="{BB962C8B-B14F-4D97-AF65-F5344CB8AC3E}">
        <p14:creationId xmlns:p14="http://schemas.microsoft.com/office/powerpoint/2010/main" val="4963416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74719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608258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68884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32926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 Hypotheses</a:t>
            </a:r>
            <a:endParaRPr lang="en-US" dirty="0"/>
          </a:p>
        </p:txBody>
      </p:sp>
      <p:sp>
        <p:nvSpPr>
          <p:cNvPr id="3" name="Content Placeholder 2"/>
          <p:cNvSpPr>
            <a:spLocks noGrp="1"/>
          </p:cNvSpPr>
          <p:nvPr>
            <p:ph idx="1"/>
          </p:nvPr>
        </p:nvSpPr>
        <p:spPr/>
        <p:txBody>
          <a:bodyPr/>
          <a:lstStyle/>
          <a:p>
            <a:r>
              <a:rPr lang="en-US" dirty="0" smtClean="0">
                <a:solidFill>
                  <a:srgbClr val="FFFF00"/>
                </a:solidFill>
              </a:rPr>
              <a:t>Insert/remove into a </a:t>
            </a:r>
            <a:r>
              <a:rPr lang="en-US" dirty="0" err="1" smtClean="0">
                <a:solidFill>
                  <a:srgbClr val="136EFF"/>
                </a:solidFill>
              </a:rPr>
              <a:t>std</a:t>
            </a:r>
            <a:r>
              <a:rPr lang="en-US" dirty="0" smtClean="0">
                <a:solidFill>
                  <a:srgbClr val="136EFF"/>
                </a:solidFill>
              </a:rPr>
              <a:t>::map</a:t>
            </a:r>
            <a:r>
              <a:rPr lang="en-US" dirty="0" smtClean="0">
                <a:solidFill>
                  <a:srgbClr val="FFFF00"/>
                </a:solidFill>
              </a:rPr>
              <a:t> has fine </a:t>
            </a:r>
            <a:r>
              <a:rPr lang="en-US" dirty="0" err="1" smtClean="0">
                <a:solidFill>
                  <a:srgbClr val="FFFF00"/>
                </a:solidFill>
              </a:rPr>
              <a:t>perf</a:t>
            </a:r>
            <a:r>
              <a:rPr lang="en-US" dirty="0" smtClean="0">
                <a:solidFill>
                  <a:srgbClr val="FFFF00"/>
                </a:solidFill>
              </a:rPr>
              <a:t> at O(log n) complexity</a:t>
            </a:r>
          </a:p>
          <a:p>
            <a:endParaRPr lang="en-US" dirty="0" smtClean="0"/>
          </a:p>
          <a:p>
            <a:r>
              <a:rPr lang="en-US" dirty="0" smtClean="0"/>
              <a:t>Finding a mapped value in a </a:t>
            </a:r>
            <a:r>
              <a:rPr lang="en-US" dirty="0" err="1" smtClean="0">
                <a:solidFill>
                  <a:srgbClr val="136EFF"/>
                </a:solidFill>
              </a:rPr>
              <a:t>std</a:t>
            </a:r>
            <a:r>
              <a:rPr lang="en-US" dirty="0" smtClean="0">
                <a:solidFill>
                  <a:srgbClr val="136EFF"/>
                </a:solidFill>
              </a:rPr>
              <a:t>::map </a:t>
            </a:r>
            <a:r>
              <a:rPr lang="en-US" dirty="0" smtClean="0"/>
              <a:t>is efficient at O(log n) complexity</a:t>
            </a:r>
          </a:p>
          <a:p>
            <a:endParaRPr lang="en-US" dirty="0" smtClean="0"/>
          </a:p>
          <a:p>
            <a:r>
              <a:rPr lang="en-US" dirty="0" smtClean="0"/>
              <a:t>Sorted iteration over </a:t>
            </a:r>
            <a:r>
              <a:rPr lang="en-US" dirty="0" err="1" smtClean="0">
                <a:solidFill>
                  <a:srgbClr val="136EFF"/>
                </a:solidFill>
              </a:rPr>
              <a:t>std</a:t>
            </a:r>
            <a:r>
              <a:rPr lang="en-US" dirty="0" smtClean="0">
                <a:solidFill>
                  <a:srgbClr val="136EFF"/>
                </a:solidFill>
              </a:rPr>
              <a:t>::map </a:t>
            </a:r>
            <a:r>
              <a:rPr lang="en-US" dirty="0" smtClean="0"/>
              <a:t>complexity O(1) is excellent</a:t>
            </a:r>
            <a:endParaRPr lang="en-US" dirty="0"/>
          </a:p>
        </p:txBody>
      </p:sp>
    </p:spTree>
    <p:extLst>
      <p:ext uri="{BB962C8B-B14F-4D97-AF65-F5344CB8AC3E}">
        <p14:creationId xmlns:p14="http://schemas.microsoft.com/office/powerpoint/2010/main" val="22690132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8017144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3849087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95597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024290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 Hypotheses</a:t>
            </a:r>
            <a:endParaRPr lang="en-US" dirty="0"/>
          </a:p>
        </p:txBody>
      </p:sp>
      <p:sp>
        <p:nvSpPr>
          <p:cNvPr id="3" name="Content Placeholder 2"/>
          <p:cNvSpPr>
            <a:spLocks noGrp="1"/>
          </p:cNvSpPr>
          <p:nvPr>
            <p:ph idx="1"/>
          </p:nvPr>
        </p:nvSpPr>
        <p:spPr/>
        <p:txBody>
          <a:bodyPr/>
          <a:lstStyle/>
          <a:p>
            <a:r>
              <a:rPr lang="en-US" dirty="0" smtClean="0">
                <a:solidFill>
                  <a:srgbClr val="FFFF00"/>
                </a:solidFill>
              </a:rPr>
              <a:t>Insert/remove into a </a:t>
            </a:r>
            <a:r>
              <a:rPr lang="en-US" dirty="0" err="1" smtClean="0">
                <a:solidFill>
                  <a:srgbClr val="136EFF"/>
                </a:solidFill>
              </a:rPr>
              <a:t>std</a:t>
            </a:r>
            <a:r>
              <a:rPr lang="en-US" dirty="0" smtClean="0">
                <a:solidFill>
                  <a:srgbClr val="136EFF"/>
                </a:solidFill>
              </a:rPr>
              <a:t>::map</a:t>
            </a:r>
            <a:r>
              <a:rPr lang="en-US" dirty="0" smtClean="0">
                <a:solidFill>
                  <a:srgbClr val="FFFF00"/>
                </a:solidFill>
              </a:rPr>
              <a:t> has fine </a:t>
            </a:r>
            <a:r>
              <a:rPr lang="en-US" dirty="0" err="1" smtClean="0">
                <a:solidFill>
                  <a:srgbClr val="FFFF00"/>
                </a:solidFill>
              </a:rPr>
              <a:t>perf</a:t>
            </a:r>
            <a:r>
              <a:rPr lang="en-US" dirty="0" smtClean="0">
                <a:solidFill>
                  <a:srgbClr val="FFFF00"/>
                </a:solidFill>
              </a:rPr>
              <a:t> at O(log n) complexity</a:t>
            </a:r>
          </a:p>
          <a:p>
            <a:endParaRPr lang="en-US" dirty="0" smtClean="0"/>
          </a:p>
          <a:p>
            <a:r>
              <a:rPr lang="en-US" strike="sngStrike" dirty="0" smtClean="0">
                <a:solidFill>
                  <a:srgbClr val="800000"/>
                </a:solidFill>
              </a:rPr>
              <a:t>Finding a mapped value in a </a:t>
            </a:r>
            <a:r>
              <a:rPr lang="en-US" strike="sngStrike" dirty="0" err="1" smtClean="0">
                <a:solidFill>
                  <a:srgbClr val="136EFF"/>
                </a:solidFill>
              </a:rPr>
              <a:t>std</a:t>
            </a:r>
            <a:r>
              <a:rPr lang="en-US" strike="sngStrike" dirty="0" smtClean="0">
                <a:solidFill>
                  <a:srgbClr val="136EFF"/>
                </a:solidFill>
              </a:rPr>
              <a:t>::map</a:t>
            </a:r>
            <a:r>
              <a:rPr lang="en-US" strike="sngStrike" dirty="0" smtClean="0">
                <a:solidFill>
                  <a:srgbClr val="800000"/>
                </a:solidFill>
              </a:rPr>
              <a:t> is efficient at O(log n) complexity</a:t>
            </a:r>
          </a:p>
          <a:p>
            <a:endParaRPr lang="en-US" dirty="0" smtClean="0"/>
          </a:p>
          <a:p>
            <a:r>
              <a:rPr lang="en-US" dirty="0" smtClean="0"/>
              <a:t>Sorted iteration over </a:t>
            </a:r>
            <a:r>
              <a:rPr lang="en-US" dirty="0" err="1" smtClean="0">
                <a:solidFill>
                  <a:srgbClr val="136EFF"/>
                </a:solidFill>
              </a:rPr>
              <a:t>std</a:t>
            </a:r>
            <a:r>
              <a:rPr lang="en-US" dirty="0" smtClean="0">
                <a:solidFill>
                  <a:srgbClr val="136EFF"/>
                </a:solidFill>
              </a:rPr>
              <a:t>::map </a:t>
            </a:r>
            <a:r>
              <a:rPr lang="en-US" dirty="0" smtClean="0"/>
              <a:t>complexity O(1) is excellent</a:t>
            </a:r>
            <a:endParaRPr lang="en-US" dirty="0"/>
          </a:p>
        </p:txBody>
      </p:sp>
    </p:spTree>
    <p:extLst>
      <p:ext uri="{BB962C8B-B14F-4D97-AF65-F5344CB8AC3E}">
        <p14:creationId xmlns:p14="http://schemas.microsoft.com/office/powerpoint/2010/main" val="7288658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state of the </a:t>
            </a:r>
            <a:r>
              <a:rPr lang="en-US" dirty="0" smtClean="0">
                <a:solidFill>
                  <a:srgbClr val="136EFF"/>
                </a:solidFill>
              </a:rPr>
              <a:t>map</a:t>
            </a:r>
            <a:r>
              <a:rPr lang="en-US" dirty="0" smtClean="0"/>
              <a:t> art</a:t>
            </a:r>
            <a:endParaRPr lang="en-US" dirty="0"/>
          </a:p>
        </p:txBody>
      </p:sp>
      <p:sp>
        <p:nvSpPr>
          <p:cNvPr id="3" name="Content Placeholder 2"/>
          <p:cNvSpPr>
            <a:spLocks noGrp="1"/>
          </p:cNvSpPr>
          <p:nvPr>
            <p:ph idx="1"/>
          </p:nvPr>
        </p:nvSpPr>
        <p:spPr/>
        <p:txBody>
          <a:bodyPr/>
          <a:lstStyle/>
          <a:p>
            <a:endParaRPr lang="en-US" dirty="0" smtClean="0">
              <a:solidFill>
                <a:schemeClr val="tx1">
                  <a:lumMod val="75000"/>
                </a:schemeClr>
              </a:solidFill>
            </a:endParaRPr>
          </a:p>
          <a:p>
            <a:r>
              <a:rPr lang="en-US" dirty="0" smtClean="0">
                <a:solidFill>
                  <a:schemeClr val="tx1">
                    <a:lumMod val="75000"/>
                  </a:schemeClr>
                </a:solidFill>
              </a:rPr>
              <a:t>Java</a:t>
            </a:r>
          </a:p>
          <a:p>
            <a:endParaRPr lang="en-US" dirty="0" smtClean="0">
              <a:solidFill>
                <a:schemeClr val="tx1">
                  <a:lumMod val="75000"/>
                </a:schemeClr>
              </a:solidFill>
            </a:endParaRPr>
          </a:p>
          <a:p>
            <a:r>
              <a:rPr lang="en-US" dirty="0" smtClean="0">
                <a:solidFill>
                  <a:schemeClr val="tx1">
                    <a:lumMod val="75000"/>
                  </a:schemeClr>
                </a:solidFill>
              </a:rPr>
              <a:t>Python</a:t>
            </a:r>
          </a:p>
          <a:p>
            <a:endParaRPr lang="en-US" dirty="0" smtClean="0">
              <a:solidFill>
                <a:schemeClr val="tx1">
                  <a:lumMod val="75000"/>
                </a:schemeClr>
              </a:solidFill>
            </a:endParaRPr>
          </a:p>
          <a:p>
            <a:r>
              <a:rPr lang="en-US" dirty="0" smtClean="0">
                <a:solidFill>
                  <a:schemeClr val="tx1">
                    <a:lumMod val="75000"/>
                  </a:schemeClr>
                </a:solidFill>
              </a:rPr>
              <a:t>Go</a:t>
            </a:r>
          </a:p>
        </p:txBody>
      </p:sp>
    </p:spTree>
    <p:extLst>
      <p:ext uri="{BB962C8B-B14F-4D97-AF65-F5344CB8AC3E}">
        <p14:creationId xmlns:p14="http://schemas.microsoft.com/office/powerpoint/2010/main" val="896314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52011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161920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0227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728523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 Hypotheses</a:t>
            </a:r>
            <a:endParaRPr lang="en-US" dirty="0"/>
          </a:p>
        </p:txBody>
      </p:sp>
      <p:sp>
        <p:nvSpPr>
          <p:cNvPr id="3" name="Content Placeholder 2"/>
          <p:cNvSpPr>
            <a:spLocks noGrp="1"/>
          </p:cNvSpPr>
          <p:nvPr>
            <p:ph idx="1"/>
          </p:nvPr>
        </p:nvSpPr>
        <p:spPr/>
        <p:txBody>
          <a:bodyPr/>
          <a:lstStyle/>
          <a:p>
            <a:r>
              <a:rPr lang="en-US" dirty="0" smtClean="0">
                <a:solidFill>
                  <a:srgbClr val="FFFF00"/>
                </a:solidFill>
              </a:rPr>
              <a:t>Insert/remove into a </a:t>
            </a:r>
            <a:r>
              <a:rPr lang="en-US" dirty="0" err="1" smtClean="0">
                <a:solidFill>
                  <a:srgbClr val="136EFF"/>
                </a:solidFill>
              </a:rPr>
              <a:t>std</a:t>
            </a:r>
            <a:r>
              <a:rPr lang="en-US" dirty="0" smtClean="0">
                <a:solidFill>
                  <a:srgbClr val="136EFF"/>
                </a:solidFill>
              </a:rPr>
              <a:t>::map </a:t>
            </a:r>
            <a:r>
              <a:rPr lang="en-US" dirty="0" smtClean="0">
                <a:solidFill>
                  <a:srgbClr val="FFFF00"/>
                </a:solidFill>
              </a:rPr>
              <a:t>has fine </a:t>
            </a:r>
            <a:r>
              <a:rPr lang="en-US" dirty="0" err="1" smtClean="0">
                <a:solidFill>
                  <a:srgbClr val="FFFF00"/>
                </a:solidFill>
              </a:rPr>
              <a:t>perf</a:t>
            </a:r>
            <a:r>
              <a:rPr lang="en-US" dirty="0" smtClean="0">
                <a:solidFill>
                  <a:srgbClr val="FFFF00"/>
                </a:solidFill>
              </a:rPr>
              <a:t> at O(log n) complexity</a:t>
            </a:r>
          </a:p>
          <a:p>
            <a:endParaRPr lang="en-US" dirty="0" smtClean="0"/>
          </a:p>
          <a:p>
            <a:r>
              <a:rPr lang="en-US" strike="sngStrike" dirty="0" smtClean="0">
                <a:solidFill>
                  <a:srgbClr val="800000"/>
                </a:solidFill>
              </a:rPr>
              <a:t>Finding a mapped value in a </a:t>
            </a:r>
            <a:r>
              <a:rPr lang="en-US" strike="sngStrike" dirty="0" err="1" smtClean="0">
                <a:solidFill>
                  <a:srgbClr val="136EFF"/>
                </a:solidFill>
              </a:rPr>
              <a:t>std</a:t>
            </a:r>
            <a:r>
              <a:rPr lang="en-US" strike="sngStrike" dirty="0" smtClean="0">
                <a:solidFill>
                  <a:srgbClr val="136EFF"/>
                </a:solidFill>
              </a:rPr>
              <a:t>::map </a:t>
            </a:r>
            <a:r>
              <a:rPr lang="en-US" strike="sngStrike" dirty="0" smtClean="0">
                <a:solidFill>
                  <a:srgbClr val="800000"/>
                </a:solidFill>
              </a:rPr>
              <a:t>is efficient at O(log n) complexity</a:t>
            </a:r>
          </a:p>
          <a:p>
            <a:endParaRPr lang="en-US" dirty="0" smtClean="0"/>
          </a:p>
          <a:p>
            <a:r>
              <a:rPr lang="en-US" strike="sngStrike" dirty="0" smtClean="0">
                <a:solidFill>
                  <a:srgbClr val="800000"/>
                </a:solidFill>
              </a:rPr>
              <a:t>Sorted iteration over </a:t>
            </a:r>
            <a:r>
              <a:rPr lang="en-US" strike="sngStrike" dirty="0" err="1" smtClean="0">
                <a:solidFill>
                  <a:srgbClr val="136EFF"/>
                </a:solidFill>
              </a:rPr>
              <a:t>std</a:t>
            </a:r>
            <a:r>
              <a:rPr lang="en-US" strike="sngStrike" dirty="0" smtClean="0">
                <a:solidFill>
                  <a:srgbClr val="136EFF"/>
                </a:solidFill>
              </a:rPr>
              <a:t>::map </a:t>
            </a:r>
            <a:r>
              <a:rPr lang="en-US" strike="sngStrike" dirty="0" smtClean="0">
                <a:solidFill>
                  <a:srgbClr val="800000"/>
                </a:solidFill>
              </a:rPr>
              <a:t>complexity O(1) is excellent</a:t>
            </a:r>
            <a:endParaRPr lang="en-US" strike="sngStrike" dirty="0">
              <a:solidFill>
                <a:srgbClr val="800000"/>
              </a:solidFill>
            </a:endParaRPr>
          </a:p>
        </p:txBody>
      </p:sp>
    </p:spTree>
    <p:extLst>
      <p:ext uri="{BB962C8B-B14F-4D97-AF65-F5344CB8AC3E}">
        <p14:creationId xmlns:p14="http://schemas.microsoft.com/office/powerpoint/2010/main" val="199763830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Language Survey Conclusions</a:t>
            </a:r>
            <a:endParaRPr lang="en-US" dirty="0"/>
          </a:p>
        </p:txBody>
      </p:sp>
      <p:sp>
        <p:nvSpPr>
          <p:cNvPr id="3" name="Content Placeholder 2"/>
          <p:cNvSpPr>
            <a:spLocks noGrp="1"/>
          </p:cNvSpPr>
          <p:nvPr>
            <p:ph idx="1"/>
          </p:nvPr>
        </p:nvSpPr>
        <p:spPr/>
        <p:txBody>
          <a:bodyPr/>
          <a:lstStyle/>
          <a:p>
            <a:pPr>
              <a:buFont typeface="Arial"/>
              <a:buChar char="•"/>
            </a:pPr>
            <a:endParaRPr lang="en-US" dirty="0" smtClean="0">
              <a:solidFill>
                <a:srgbClr val="800000"/>
              </a:solidFill>
            </a:endParaRPr>
          </a:p>
          <a:p>
            <a:pPr>
              <a:buFont typeface="Arial"/>
              <a:buChar char="•"/>
            </a:pPr>
            <a:r>
              <a:rPr lang="en-US" dirty="0" smtClean="0">
                <a:solidFill>
                  <a:srgbClr val="800000"/>
                </a:solidFill>
              </a:rPr>
              <a:t>On-demand key sorting is free?</a:t>
            </a:r>
          </a:p>
          <a:p>
            <a:pPr>
              <a:buFont typeface="Arial"/>
              <a:buChar char="•"/>
            </a:pPr>
            <a:endParaRPr lang="en-US" dirty="0" smtClean="0">
              <a:solidFill>
                <a:srgbClr val="800000"/>
              </a:solidFill>
            </a:endParaRPr>
          </a:p>
          <a:p>
            <a:pPr>
              <a:buFont typeface="Arial"/>
              <a:buChar char="•"/>
            </a:pPr>
            <a:r>
              <a:rPr lang="en-US" dirty="0" smtClean="0"/>
              <a:t>Key-sorted maps are not useful?</a:t>
            </a:r>
          </a:p>
          <a:p>
            <a:pPr lvl="1">
              <a:buFont typeface="Arial"/>
              <a:buChar char="•"/>
            </a:pPr>
            <a:r>
              <a:rPr lang="en-US" sz="1200" dirty="0" smtClean="0"/>
              <a:t>“Just use </a:t>
            </a:r>
            <a:r>
              <a:rPr lang="en-US" sz="1200" dirty="0" err="1" smtClean="0">
                <a:solidFill>
                  <a:srgbClr val="136EFF"/>
                </a:solidFill>
              </a:rPr>
              <a:t>std</a:t>
            </a:r>
            <a:r>
              <a:rPr lang="en-US" sz="1200" dirty="0" smtClean="0">
                <a:solidFill>
                  <a:srgbClr val="136EFF"/>
                </a:solidFill>
              </a:rPr>
              <a:t>::vector</a:t>
            </a:r>
            <a:r>
              <a:rPr lang="en-US" sz="1200" dirty="0" smtClean="0"/>
              <a:t>” </a:t>
            </a:r>
            <a:r>
              <a:rPr lang="mr-IN" sz="1200" dirty="0" smtClean="0"/>
              <a:t>–</a:t>
            </a:r>
            <a:r>
              <a:rPr lang="en-US" sz="1200" dirty="0" smtClean="0"/>
              <a:t> Chandler </a:t>
            </a:r>
            <a:r>
              <a:rPr lang="en-US" sz="1200" dirty="0" err="1" smtClean="0"/>
              <a:t>Carruth</a:t>
            </a:r>
            <a:r>
              <a:rPr lang="en-US" sz="1200" dirty="0"/>
              <a:t> </a:t>
            </a:r>
            <a:r>
              <a:rPr lang="en-US" sz="1200" dirty="0" smtClean="0">
                <a:solidFill>
                  <a:srgbClr val="136EFF"/>
                </a:solidFill>
                <a:hlinkClick r:id="rId3"/>
              </a:rPr>
              <a:t>Efficiency with Algorithms, Performance with Data Structures</a:t>
            </a:r>
            <a:endParaRPr lang="en-US" sz="1200" dirty="0" smtClean="0">
              <a:solidFill>
                <a:srgbClr val="136EFF"/>
              </a:solidFill>
            </a:endParaRPr>
          </a:p>
          <a:p>
            <a:pPr>
              <a:buFont typeface="Arial"/>
              <a:buChar char="•"/>
            </a:pPr>
            <a:endParaRPr lang="en-US" dirty="0" smtClean="0"/>
          </a:p>
          <a:p>
            <a:pPr>
              <a:buFont typeface="Arial"/>
              <a:buChar char="•"/>
            </a:pPr>
            <a:r>
              <a:rPr lang="en-US" dirty="0" smtClean="0"/>
              <a:t>Data-driven implementations are easy?</a:t>
            </a:r>
          </a:p>
        </p:txBody>
      </p:sp>
    </p:spTree>
    <p:extLst>
      <p:ext uri="{BB962C8B-B14F-4D97-AF65-F5344CB8AC3E}">
        <p14:creationId xmlns:p14="http://schemas.microsoft.com/office/powerpoint/2010/main" val="99117588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Key-sorted Usefulness</a:t>
            </a:r>
            <a:endParaRPr lang="en-US" dirty="0"/>
          </a:p>
        </p:txBody>
      </p:sp>
      <p:sp>
        <p:nvSpPr>
          <p:cNvPr id="3" name="Content Placeholder 2"/>
          <p:cNvSpPr>
            <a:spLocks noGrp="1"/>
          </p:cNvSpPr>
          <p:nvPr>
            <p:ph idx="1"/>
          </p:nvPr>
        </p:nvSpPr>
        <p:spPr/>
        <p:txBody>
          <a:bodyPr/>
          <a:lstStyle/>
          <a:p>
            <a:endParaRPr lang="en-US" dirty="0" smtClean="0"/>
          </a:p>
          <a:p>
            <a:r>
              <a:rPr lang="en-US" dirty="0" smtClean="0"/>
              <a:t>Sorted iteration</a:t>
            </a:r>
          </a:p>
          <a:p>
            <a:endParaRPr lang="en-US" dirty="0" smtClean="0"/>
          </a:p>
          <a:p>
            <a:r>
              <a:rPr lang="en-US" dirty="0" smtClean="0"/>
              <a:t>Finding upper/lower bounds</a:t>
            </a:r>
          </a:p>
          <a:p>
            <a:endParaRPr lang="en-US" dirty="0" smtClean="0"/>
          </a:p>
          <a:p>
            <a:r>
              <a:rPr lang="en-US" dirty="0" smtClean="0"/>
              <a:t>???</a:t>
            </a:r>
          </a:p>
          <a:p>
            <a:endParaRPr lang="en-US" dirty="0"/>
          </a:p>
        </p:txBody>
      </p:sp>
    </p:spTree>
    <p:extLst>
      <p:ext uri="{BB962C8B-B14F-4D97-AF65-F5344CB8AC3E}">
        <p14:creationId xmlns:p14="http://schemas.microsoft.com/office/powerpoint/2010/main" val="96683215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Market Order Book</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Terminology:</a:t>
            </a:r>
          </a:p>
          <a:p>
            <a:pPr marL="0" indent="0">
              <a:buNone/>
            </a:pPr>
            <a:endParaRPr lang="en-US" dirty="0" smtClean="0"/>
          </a:p>
          <a:p>
            <a:r>
              <a:rPr lang="en-US" dirty="0" smtClean="0"/>
              <a:t>Bids and Offers (Request to buy and sell)</a:t>
            </a:r>
          </a:p>
          <a:p>
            <a:endParaRPr lang="en-US" dirty="0" smtClean="0"/>
          </a:p>
          <a:p>
            <a:r>
              <a:rPr lang="en-US" dirty="0" smtClean="0"/>
              <a:t>“Top” is the best bid/offer </a:t>
            </a:r>
          </a:p>
          <a:p>
            <a:pPr lvl="1"/>
            <a:r>
              <a:rPr lang="en-US" dirty="0" smtClean="0"/>
              <a:t>(highest/lowest respectively)</a:t>
            </a:r>
          </a:p>
          <a:p>
            <a:pPr lvl="1"/>
            <a:endParaRPr lang="en-US" dirty="0"/>
          </a:p>
          <a:p>
            <a:r>
              <a:rPr lang="en-US" dirty="0" smtClean="0"/>
              <a:t>Price levels are each price that has orders</a:t>
            </a:r>
          </a:p>
          <a:p>
            <a:pPr marL="0" indent="0">
              <a:buNone/>
            </a:pPr>
            <a:endParaRPr lang="en-US" dirty="0"/>
          </a:p>
        </p:txBody>
      </p:sp>
    </p:spTree>
    <p:extLst>
      <p:ext uri="{BB962C8B-B14F-4D97-AF65-F5344CB8AC3E}">
        <p14:creationId xmlns:p14="http://schemas.microsoft.com/office/powerpoint/2010/main" val="45449881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Market Order Book</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Assumptions:</a:t>
            </a:r>
          </a:p>
          <a:p>
            <a:pPr marL="0" indent="0">
              <a:buNone/>
            </a:pPr>
            <a:endParaRPr lang="en-US" dirty="0" smtClean="0"/>
          </a:p>
          <a:p>
            <a:r>
              <a:rPr lang="en-US" dirty="0" smtClean="0"/>
              <a:t>Most activity is near at “Top”</a:t>
            </a:r>
          </a:p>
          <a:p>
            <a:endParaRPr lang="en-US" dirty="0" smtClean="0"/>
          </a:p>
          <a:p>
            <a:r>
              <a:rPr lang="en-US" dirty="0" smtClean="0"/>
              <a:t>Price levels are sometimes removed completely</a:t>
            </a:r>
          </a:p>
          <a:p>
            <a:pPr marL="0" indent="0">
              <a:buNone/>
            </a:pPr>
            <a:endParaRPr lang="en-US" dirty="0"/>
          </a:p>
        </p:txBody>
      </p:sp>
    </p:spTree>
    <p:extLst>
      <p:ext uri="{BB962C8B-B14F-4D97-AF65-F5344CB8AC3E}">
        <p14:creationId xmlns:p14="http://schemas.microsoft.com/office/powerpoint/2010/main" val="100075159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Over-Simplified “Ask” Book Demo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100 price levels</a:t>
            </a:r>
          </a:p>
          <a:p>
            <a:r>
              <a:rPr lang="en-US" dirty="0" smtClean="0"/>
              <a:t>50% of new asks are at the top</a:t>
            </a:r>
          </a:p>
          <a:p>
            <a:r>
              <a:rPr lang="en-US" dirty="0" smtClean="0"/>
              <a:t>Random distribution of non-top updates</a:t>
            </a:r>
          </a:p>
          <a:p>
            <a:r>
              <a:rPr lang="en-US" dirty="0" smtClean="0"/>
              <a:t>Updates are add volume or remove price level</a:t>
            </a:r>
          </a:p>
          <a:p>
            <a:r>
              <a:rPr lang="en-US" dirty="0" smtClean="0"/>
              <a:t>Determine add/remove based on percentage argument to benchmark</a:t>
            </a:r>
          </a:p>
          <a:p>
            <a:r>
              <a:rPr lang="en-US" dirty="0" smtClean="0"/>
              <a:t>Find “best” by iterating from begin() to find a non-removed level (level with non-0 quantity value)</a:t>
            </a:r>
          </a:p>
          <a:p>
            <a:pPr marL="0" indent="0">
              <a:buNone/>
            </a:pPr>
            <a:endParaRPr lang="en-US" dirty="0"/>
          </a:p>
        </p:txBody>
      </p:sp>
    </p:spTree>
    <p:extLst>
      <p:ext uri="{BB962C8B-B14F-4D97-AF65-F5344CB8AC3E}">
        <p14:creationId xmlns:p14="http://schemas.microsoft.com/office/powerpoint/2010/main" val="14181591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t>
            </a:r>
            <a:r>
              <a:rPr lang="en-US" dirty="0" err="1" smtClean="0"/>
              <a:t>std</a:t>
            </a:r>
            <a:r>
              <a:rPr lang="en-US" dirty="0" smtClean="0"/>
              <a:t>::map</a:t>
            </a:r>
            <a:endParaRPr lang="en-US" dirty="0"/>
          </a:p>
        </p:txBody>
      </p:sp>
      <p:sp>
        <p:nvSpPr>
          <p:cNvPr id="3" name="Content Placeholder 2"/>
          <p:cNvSpPr>
            <a:spLocks noGrp="1"/>
          </p:cNvSpPr>
          <p:nvPr>
            <p:ph idx="1"/>
          </p:nvPr>
        </p:nvSpPr>
        <p:spPr/>
        <p:txBody>
          <a:bodyPr/>
          <a:lstStyle/>
          <a:p>
            <a:r>
              <a:rPr lang="en-US" dirty="0" smtClean="0"/>
              <a:t>Sorted by keys</a:t>
            </a:r>
          </a:p>
          <a:p>
            <a:endParaRPr lang="en-US" dirty="0" smtClean="0"/>
          </a:p>
          <a:p>
            <a:r>
              <a:rPr lang="en-US" dirty="0" smtClean="0"/>
              <a:t>0(log n) insertion, deletion, lookup</a:t>
            </a:r>
          </a:p>
          <a:p>
            <a:endParaRPr lang="en-US" dirty="0" smtClean="0"/>
          </a:p>
          <a:p>
            <a:r>
              <a:rPr lang="en-US" dirty="0" smtClean="0"/>
              <a:t>Heap allocated </a:t>
            </a:r>
            <a:r>
              <a:rPr lang="en-US" dirty="0" err="1" smtClean="0">
                <a:solidFill>
                  <a:srgbClr val="136EFF"/>
                </a:solidFill>
              </a:rPr>
              <a:t>value_type</a:t>
            </a:r>
            <a:endParaRPr lang="en-US" dirty="0" smtClean="0">
              <a:solidFill>
                <a:srgbClr val="136EFF"/>
              </a:solidFill>
            </a:endParaRPr>
          </a:p>
          <a:p>
            <a:endParaRPr lang="en-US" dirty="0" smtClean="0"/>
          </a:p>
          <a:p>
            <a:r>
              <a:rPr lang="en-US" dirty="0" smtClean="0"/>
              <a:t>Red-black tree</a:t>
            </a:r>
          </a:p>
        </p:txBody>
      </p:sp>
    </p:spTree>
    <p:extLst>
      <p:ext uri="{BB962C8B-B14F-4D97-AF65-F5344CB8AC3E}">
        <p14:creationId xmlns:p14="http://schemas.microsoft.com/office/powerpoint/2010/main" val="154082372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Over-Simplified “Ask” Book Demo</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5207051"/>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265445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Over-Simplified “Ask” Book Demo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63761718"/>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6774210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Over-Simplified “Ask” Book Demo</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91022491"/>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3207658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Over-Simplified “Ask” Book Demo</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83982398"/>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340374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Over-Simplified “Ask” Book Demo</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6579373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Language Survey Conclusions</a:t>
            </a:r>
            <a:endParaRPr lang="en-US" dirty="0"/>
          </a:p>
        </p:txBody>
      </p:sp>
      <p:sp>
        <p:nvSpPr>
          <p:cNvPr id="3" name="Content Placeholder 2"/>
          <p:cNvSpPr>
            <a:spLocks noGrp="1"/>
          </p:cNvSpPr>
          <p:nvPr>
            <p:ph idx="1"/>
          </p:nvPr>
        </p:nvSpPr>
        <p:spPr/>
        <p:txBody>
          <a:bodyPr/>
          <a:lstStyle/>
          <a:p>
            <a:pPr>
              <a:buFont typeface="Arial"/>
              <a:buChar char="•"/>
            </a:pPr>
            <a:endParaRPr lang="en-US" dirty="0" smtClean="0">
              <a:solidFill>
                <a:srgbClr val="800000"/>
              </a:solidFill>
            </a:endParaRPr>
          </a:p>
          <a:p>
            <a:pPr>
              <a:buFont typeface="Arial"/>
              <a:buChar char="•"/>
            </a:pPr>
            <a:r>
              <a:rPr lang="en-US" dirty="0" smtClean="0">
                <a:solidFill>
                  <a:srgbClr val="800000"/>
                </a:solidFill>
              </a:rPr>
              <a:t>On-demand key sorting is free?</a:t>
            </a:r>
          </a:p>
          <a:p>
            <a:pPr>
              <a:buFont typeface="Arial"/>
              <a:buChar char="•"/>
            </a:pPr>
            <a:endParaRPr lang="en-US" dirty="0" smtClean="0">
              <a:solidFill>
                <a:srgbClr val="800000"/>
              </a:solidFill>
            </a:endParaRPr>
          </a:p>
          <a:p>
            <a:pPr>
              <a:buFont typeface="Arial"/>
              <a:buChar char="•"/>
            </a:pPr>
            <a:r>
              <a:rPr lang="en-US" dirty="0" smtClean="0"/>
              <a:t>Key-sorted maps are not useful?</a:t>
            </a:r>
          </a:p>
          <a:p>
            <a:pPr lvl="1">
              <a:buFont typeface="Arial"/>
              <a:buChar char="•"/>
            </a:pPr>
            <a:r>
              <a:rPr lang="en-US" sz="1200" dirty="0" smtClean="0"/>
              <a:t>“Just use </a:t>
            </a:r>
            <a:r>
              <a:rPr lang="en-US" sz="1200" dirty="0" err="1" smtClean="0">
                <a:solidFill>
                  <a:srgbClr val="136EFF"/>
                </a:solidFill>
              </a:rPr>
              <a:t>std</a:t>
            </a:r>
            <a:r>
              <a:rPr lang="en-US" sz="1200" dirty="0" smtClean="0">
                <a:solidFill>
                  <a:srgbClr val="136EFF"/>
                </a:solidFill>
              </a:rPr>
              <a:t>::vector</a:t>
            </a:r>
            <a:r>
              <a:rPr lang="en-US" sz="1200" dirty="0" smtClean="0"/>
              <a:t>” </a:t>
            </a:r>
            <a:r>
              <a:rPr lang="mr-IN" sz="1200" dirty="0" smtClean="0"/>
              <a:t>–</a:t>
            </a:r>
            <a:r>
              <a:rPr lang="en-US" sz="1200" dirty="0" smtClean="0"/>
              <a:t> Chandler </a:t>
            </a:r>
            <a:r>
              <a:rPr lang="en-US" sz="1200" dirty="0" err="1" smtClean="0"/>
              <a:t>Carruth</a:t>
            </a:r>
            <a:r>
              <a:rPr lang="en-US" sz="1200" dirty="0"/>
              <a:t> </a:t>
            </a:r>
            <a:r>
              <a:rPr lang="en-US" sz="1200" dirty="0" smtClean="0">
                <a:solidFill>
                  <a:srgbClr val="136EFF"/>
                </a:solidFill>
                <a:hlinkClick r:id="rId3"/>
              </a:rPr>
              <a:t>Efficiency with Algorithms, Performance with Data Structures</a:t>
            </a:r>
            <a:endParaRPr lang="en-US" sz="1200" dirty="0" smtClean="0">
              <a:solidFill>
                <a:srgbClr val="136EFF"/>
              </a:solidFill>
            </a:endParaRPr>
          </a:p>
          <a:p>
            <a:pPr>
              <a:buFont typeface="Arial"/>
              <a:buChar char="•"/>
            </a:pPr>
            <a:endParaRPr lang="en-US" dirty="0" smtClean="0"/>
          </a:p>
          <a:p>
            <a:pPr>
              <a:buFont typeface="Arial"/>
              <a:buChar char="•"/>
            </a:pPr>
            <a:r>
              <a:rPr lang="en-US" dirty="0" smtClean="0"/>
              <a:t>Data-driven implementations are easy?</a:t>
            </a:r>
          </a:p>
        </p:txBody>
      </p:sp>
    </p:spTree>
    <p:extLst>
      <p:ext uri="{BB962C8B-B14F-4D97-AF65-F5344CB8AC3E}">
        <p14:creationId xmlns:p14="http://schemas.microsoft.com/office/powerpoint/2010/main" val="54007255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Language Survey Conclusions</a:t>
            </a:r>
            <a:endParaRPr lang="en-US" dirty="0"/>
          </a:p>
        </p:txBody>
      </p:sp>
      <p:sp>
        <p:nvSpPr>
          <p:cNvPr id="3" name="Content Placeholder 2"/>
          <p:cNvSpPr>
            <a:spLocks noGrp="1"/>
          </p:cNvSpPr>
          <p:nvPr>
            <p:ph idx="1"/>
          </p:nvPr>
        </p:nvSpPr>
        <p:spPr/>
        <p:txBody>
          <a:bodyPr/>
          <a:lstStyle/>
          <a:p>
            <a:pPr>
              <a:buFont typeface="Arial"/>
              <a:buChar char="•"/>
            </a:pPr>
            <a:endParaRPr lang="en-US" dirty="0" smtClean="0">
              <a:solidFill>
                <a:srgbClr val="800000"/>
              </a:solidFill>
            </a:endParaRPr>
          </a:p>
          <a:p>
            <a:pPr>
              <a:buFont typeface="Arial"/>
              <a:buChar char="•"/>
            </a:pPr>
            <a:r>
              <a:rPr lang="en-US" dirty="0" smtClean="0">
                <a:solidFill>
                  <a:srgbClr val="800000"/>
                </a:solidFill>
              </a:rPr>
              <a:t>On-demand key sorting is free?</a:t>
            </a:r>
          </a:p>
          <a:p>
            <a:pPr>
              <a:buFont typeface="Arial"/>
              <a:buChar char="•"/>
            </a:pPr>
            <a:endParaRPr lang="en-US" dirty="0" smtClean="0">
              <a:solidFill>
                <a:srgbClr val="800000"/>
              </a:solidFill>
            </a:endParaRPr>
          </a:p>
          <a:p>
            <a:pPr>
              <a:buFont typeface="Arial"/>
              <a:buChar char="•"/>
            </a:pPr>
            <a:r>
              <a:rPr lang="en-US" dirty="0" smtClean="0">
                <a:solidFill>
                  <a:srgbClr val="800000"/>
                </a:solidFill>
              </a:rPr>
              <a:t>Key-sorted maps are not useful?</a:t>
            </a:r>
          </a:p>
          <a:p>
            <a:pPr lvl="1">
              <a:buFont typeface="Arial"/>
              <a:buChar char="•"/>
            </a:pPr>
            <a:r>
              <a:rPr lang="en-US" sz="1200" dirty="0" smtClean="0"/>
              <a:t>“Just use </a:t>
            </a:r>
            <a:r>
              <a:rPr lang="en-US" sz="1200" dirty="0" err="1" smtClean="0">
                <a:solidFill>
                  <a:srgbClr val="136EFF"/>
                </a:solidFill>
              </a:rPr>
              <a:t>std</a:t>
            </a:r>
            <a:r>
              <a:rPr lang="en-US" sz="1200" dirty="0" smtClean="0">
                <a:solidFill>
                  <a:srgbClr val="136EFF"/>
                </a:solidFill>
              </a:rPr>
              <a:t>::vector</a:t>
            </a:r>
            <a:r>
              <a:rPr lang="en-US" sz="1200" dirty="0" smtClean="0"/>
              <a:t>” </a:t>
            </a:r>
            <a:r>
              <a:rPr lang="mr-IN" sz="1200" dirty="0" smtClean="0"/>
              <a:t>–</a:t>
            </a:r>
            <a:r>
              <a:rPr lang="en-US" sz="1200" dirty="0" smtClean="0"/>
              <a:t> Chandler </a:t>
            </a:r>
            <a:r>
              <a:rPr lang="en-US" sz="1200" dirty="0" err="1" smtClean="0"/>
              <a:t>Carruth</a:t>
            </a:r>
            <a:r>
              <a:rPr lang="en-US" sz="1200" dirty="0"/>
              <a:t> </a:t>
            </a:r>
            <a:r>
              <a:rPr lang="en-US" sz="1200" dirty="0" smtClean="0">
                <a:solidFill>
                  <a:srgbClr val="136EFF"/>
                </a:solidFill>
                <a:hlinkClick r:id="rId3"/>
              </a:rPr>
              <a:t>Efficiency with Algorithms, Performance with Data Structures</a:t>
            </a:r>
            <a:endParaRPr lang="en-US" sz="1200" dirty="0" smtClean="0">
              <a:solidFill>
                <a:srgbClr val="136EFF"/>
              </a:solidFill>
            </a:endParaRPr>
          </a:p>
          <a:p>
            <a:pPr>
              <a:buFont typeface="Arial"/>
              <a:buChar char="•"/>
            </a:pPr>
            <a:endParaRPr lang="en-US" dirty="0" smtClean="0"/>
          </a:p>
          <a:p>
            <a:pPr>
              <a:buFont typeface="Arial"/>
              <a:buChar char="•"/>
            </a:pPr>
            <a:r>
              <a:rPr lang="en-US" dirty="0" smtClean="0"/>
              <a:t>Data-driven implementations are easy?</a:t>
            </a:r>
          </a:p>
        </p:txBody>
      </p:sp>
    </p:spTree>
    <p:extLst>
      <p:ext uri="{BB962C8B-B14F-4D97-AF65-F5344CB8AC3E}">
        <p14:creationId xmlns:p14="http://schemas.microsoft.com/office/powerpoint/2010/main" val="246942020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Language Survey Conclusions</a:t>
            </a:r>
            <a:endParaRPr lang="en-US" dirty="0"/>
          </a:p>
        </p:txBody>
      </p:sp>
      <p:sp>
        <p:nvSpPr>
          <p:cNvPr id="3" name="Content Placeholder 2"/>
          <p:cNvSpPr>
            <a:spLocks noGrp="1"/>
          </p:cNvSpPr>
          <p:nvPr>
            <p:ph idx="1"/>
          </p:nvPr>
        </p:nvSpPr>
        <p:spPr/>
        <p:txBody>
          <a:bodyPr/>
          <a:lstStyle/>
          <a:p>
            <a:pPr>
              <a:buFont typeface="Arial"/>
              <a:buChar char="•"/>
            </a:pPr>
            <a:endParaRPr lang="en-US" dirty="0" smtClean="0">
              <a:solidFill>
                <a:srgbClr val="800000"/>
              </a:solidFill>
            </a:endParaRPr>
          </a:p>
          <a:p>
            <a:pPr>
              <a:buFont typeface="Arial"/>
              <a:buChar char="•"/>
            </a:pPr>
            <a:r>
              <a:rPr lang="en-US" dirty="0" smtClean="0">
                <a:solidFill>
                  <a:srgbClr val="800000"/>
                </a:solidFill>
              </a:rPr>
              <a:t>On-demand key sorting is free?</a:t>
            </a:r>
          </a:p>
          <a:p>
            <a:pPr>
              <a:buFont typeface="Arial"/>
              <a:buChar char="•"/>
            </a:pPr>
            <a:endParaRPr lang="en-US" dirty="0" smtClean="0">
              <a:solidFill>
                <a:srgbClr val="800000"/>
              </a:solidFill>
            </a:endParaRPr>
          </a:p>
          <a:p>
            <a:pPr>
              <a:buFont typeface="Arial"/>
              <a:buChar char="•"/>
            </a:pPr>
            <a:r>
              <a:rPr lang="en-US" dirty="0" smtClean="0">
                <a:solidFill>
                  <a:srgbClr val="800000"/>
                </a:solidFill>
              </a:rPr>
              <a:t>Key-sorted maps are not useful?</a:t>
            </a:r>
          </a:p>
          <a:p>
            <a:pPr lvl="1">
              <a:buFont typeface="Arial"/>
              <a:buChar char="•"/>
            </a:pPr>
            <a:r>
              <a:rPr lang="en-US" sz="1200" dirty="0" smtClean="0"/>
              <a:t>“Just use </a:t>
            </a:r>
            <a:r>
              <a:rPr lang="en-US" sz="1200" dirty="0" err="1" smtClean="0">
                <a:solidFill>
                  <a:srgbClr val="136EFF"/>
                </a:solidFill>
              </a:rPr>
              <a:t>std</a:t>
            </a:r>
            <a:r>
              <a:rPr lang="en-US" sz="1200" dirty="0" smtClean="0">
                <a:solidFill>
                  <a:srgbClr val="136EFF"/>
                </a:solidFill>
              </a:rPr>
              <a:t>::vector</a:t>
            </a:r>
            <a:r>
              <a:rPr lang="en-US" sz="1200" dirty="0" smtClean="0"/>
              <a:t>” </a:t>
            </a:r>
            <a:r>
              <a:rPr lang="mr-IN" sz="1200" dirty="0" smtClean="0"/>
              <a:t>–</a:t>
            </a:r>
            <a:r>
              <a:rPr lang="en-US" sz="1200" dirty="0" smtClean="0"/>
              <a:t> Chandler </a:t>
            </a:r>
            <a:r>
              <a:rPr lang="en-US" sz="1200" dirty="0" err="1" smtClean="0"/>
              <a:t>Carruth</a:t>
            </a:r>
            <a:r>
              <a:rPr lang="en-US" sz="1200" dirty="0"/>
              <a:t> </a:t>
            </a:r>
            <a:r>
              <a:rPr lang="en-US" sz="1200" dirty="0" smtClean="0">
                <a:solidFill>
                  <a:srgbClr val="136EFF"/>
                </a:solidFill>
                <a:hlinkClick r:id="rId3"/>
              </a:rPr>
              <a:t>Efficiency with Algorithms, Performance with Data Structures</a:t>
            </a:r>
            <a:endParaRPr lang="en-US" sz="1200" dirty="0" smtClean="0">
              <a:solidFill>
                <a:srgbClr val="136EFF"/>
              </a:solidFill>
            </a:endParaRPr>
          </a:p>
          <a:p>
            <a:pPr>
              <a:buFont typeface="Arial"/>
              <a:buChar char="•"/>
            </a:pPr>
            <a:endParaRPr lang="en-US" dirty="0" smtClean="0"/>
          </a:p>
          <a:p>
            <a:pPr>
              <a:buFont typeface="Arial"/>
              <a:buChar char="•"/>
            </a:pPr>
            <a:r>
              <a:rPr lang="en-US" dirty="0" smtClean="0">
                <a:solidFill>
                  <a:srgbClr val="800000"/>
                </a:solidFill>
              </a:rPr>
              <a:t>Data-driven implementations are easy?</a:t>
            </a:r>
          </a:p>
        </p:txBody>
      </p:sp>
    </p:spTree>
    <p:extLst>
      <p:ext uri="{BB962C8B-B14F-4D97-AF65-F5344CB8AC3E}">
        <p14:creationId xmlns:p14="http://schemas.microsoft.com/office/powerpoint/2010/main" val="3531478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 </a:t>
            </a:r>
            <a:r>
              <a:rPr lang="en-US" dirty="0" err="1" smtClean="0">
                <a:solidFill>
                  <a:srgbClr val="136EFF"/>
                </a:solidFill>
              </a:rPr>
              <a:t>std</a:t>
            </a:r>
            <a:r>
              <a:rPr lang="en-US" dirty="0" smtClean="0">
                <a:solidFill>
                  <a:srgbClr val="136EFF"/>
                </a:solidFill>
              </a:rPr>
              <a:t>::map</a:t>
            </a:r>
            <a:endParaRPr lang="en-US" dirty="0">
              <a:solidFill>
                <a:srgbClr val="136EFF"/>
              </a:solidFill>
            </a:endParaRPr>
          </a:p>
        </p:txBody>
      </p:sp>
      <p:sp>
        <p:nvSpPr>
          <p:cNvPr id="3" name="Content Placeholder 2"/>
          <p:cNvSpPr>
            <a:spLocks noGrp="1"/>
          </p:cNvSpPr>
          <p:nvPr>
            <p:ph idx="1"/>
          </p:nvPr>
        </p:nvSpPr>
        <p:spPr/>
        <p:txBody>
          <a:bodyPr/>
          <a:lstStyle/>
          <a:p>
            <a:endParaRPr lang="en-US" dirty="0" smtClean="0">
              <a:solidFill>
                <a:schemeClr val="tx1">
                  <a:lumMod val="75000"/>
                </a:schemeClr>
              </a:solidFill>
            </a:endParaRPr>
          </a:p>
          <a:p>
            <a:r>
              <a:rPr lang="en-US" dirty="0" smtClean="0">
                <a:solidFill>
                  <a:schemeClr val="tx1">
                    <a:lumMod val="75000"/>
                  </a:schemeClr>
                </a:solidFill>
              </a:rPr>
              <a:t>[sorted] Associative containers are useful</a:t>
            </a:r>
          </a:p>
          <a:p>
            <a:endParaRPr lang="en-US" dirty="0" smtClean="0">
              <a:solidFill>
                <a:schemeClr val="tx1">
                  <a:lumMod val="75000"/>
                </a:schemeClr>
              </a:solidFill>
            </a:endParaRPr>
          </a:p>
          <a:p>
            <a:r>
              <a:rPr lang="en-US" dirty="0" err="1" smtClean="0">
                <a:solidFill>
                  <a:srgbClr val="136EFF"/>
                </a:solidFill>
              </a:rPr>
              <a:t>std</a:t>
            </a:r>
            <a:r>
              <a:rPr lang="en-US" dirty="0" smtClean="0">
                <a:solidFill>
                  <a:srgbClr val="136EFF"/>
                </a:solidFill>
              </a:rPr>
              <a:t>::map </a:t>
            </a:r>
            <a:r>
              <a:rPr lang="en-US" dirty="0" smtClean="0">
                <a:solidFill>
                  <a:schemeClr val="tx1">
                    <a:lumMod val="75000"/>
                  </a:schemeClr>
                </a:solidFill>
              </a:rPr>
              <a:t>is a misleading name </a:t>
            </a:r>
            <a:r>
              <a:rPr lang="en-US" sz="1800" dirty="0" smtClean="0">
                <a:solidFill>
                  <a:schemeClr val="tx1">
                    <a:lumMod val="75000"/>
                  </a:schemeClr>
                </a:solidFill>
              </a:rPr>
              <a:t>(</a:t>
            </a:r>
            <a:r>
              <a:rPr lang="en-US" sz="1800" dirty="0" err="1" smtClean="0">
                <a:solidFill>
                  <a:srgbClr val="136EFF"/>
                </a:solidFill>
              </a:rPr>
              <a:t>std:ordered_map</a:t>
            </a:r>
            <a:r>
              <a:rPr lang="en-US" sz="1800" dirty="0" smtClean="0">
                <a:solidFill>
                  <a:schemeClr val="tx1">
                    <a:lumMod val="75000"/>
                  </a:schemeClr>
                </a:solidFill>
              </a:rPr>
              <a:t>)</a:t>
            </a:r>
          </a:p>
          <a:p>
            <a:endParaRPr lang="en-US" dirty="0" smtClean="0">
              <a:solidFill>
                <a:schemeClr val="tx1">
                  <a:lumMod val="75000"/>
                </a:schemeClr>
              </a:solidFill>
            </a:endParaRPr>
          </a:p>
          <a:p>
            <a:r>
              <a:rPr lang="en-US" dirty="0" smtClean="0">
                <a:solidFill>
                  <a:schemeClr val="tx1">
                    <a:lumMod val="75000"/>
                  </a:schemeClr>
                </a:solidFill>
              </a:rPr>
              <a:t>Performance is bad for known problem sets</a:t>
            </a:r>
          </a:p>
          <a:p>
            <a:pPr marL="0" indent="0">
              <a:buNone/>
            </a:pPr>
            <a:endParaRPr lang="en-US" dirty="0" smtClean="0">
              <a:solidFill>
                <a:schemeClr val="tx1">
                  <a:lumMod val="75000"/>
                </a:schemeClr>
              </a:solidFill>
            </a:endParaRPr>
          </a:p>
          <a:p>
            <a:endParaRPr lang="en-US" dirty="0" smtClean="0">
              <a:solidFill>
                <a:schemeClr val="tx1">
                  <a:lumMod val="75000"/>
                </a:schemeClr>
              </a:solidFill>
            </a:endParaRPr>
          </a:p>
        </p:txBody>
      </p:sp>
    </p:spTree>
    <p:extLst>
      <p:ext uri="{BB962C8B-B14F-4D97-AF65-F5344CB8AC3E}">
        <p14:creationId xmlns:p14="http://schemas.microsoft.com/office/powerpoint/2010/main" val="378280603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688"/>
            <a:ext cx="8229600" cy="539332"/>
          </a:xfrm>
        </p:spPr>
        <p:txBody>
          <a:bodyPr>
            <a:normAutofit fontScale="90000"/>
          </a:bodyPr>
          <a:lstStyle/>
          <a:p>
            <a:r>
              <a:rPr lang="en-US" dirty="0" smtClean="0"/>
              <a:t>Call to Action</a:t>
            </a:r>
            <a:endParaRPr lang="en-US" dirty="0">
              <a:solidFill>
                <a:srgbClr val="136EFF"/>
              </a:solidFill>
            </a:endParaRPr>
          </a:p>
        </p:txBody>
      </p:sp>
      <p:pic>
        <p:nvPicPr>
          <p:cNvPr id="4" name="Content Placeholder 3" descr="Screen Shot 2017-11-01 at 12.49.46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t="6" b="6"/>
          <a:stretch/>
        </p:blipFill>
        <p:spPr>
          <a:xfrm>
            <a:off x="1988086" y="921686"/>
            <a:ext cx="5168900" cy="5536536"/>
          </a:xfrm>
        </p:spPr>
      </p:pic>
    </p:spTree>
    <p:extLst>
      <p:ext uri="{BB962C8B-B14F-4D97-AF65-F5344CB8AC3E}">
        <p14:creationId xmlns:p14="http://schemas.microsoft.com/office/powerpoint/2010/main" val="2621260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Maps</a:t>
            </a:r>
            <a:endParaRPr lang="en-US" dirty="0"/>
          </a:p>
        </p:txBody>
      </p:sp>
      <p:sp>
        <p:nvSpPr>
          <p:cNvPr id="3" name="Content Placeholder 2"/>
          <p:cNvSpPr>
            <a:spLocks noGrp="1"/>
          </p:cNvSpPr>
          <p:nvPr>
            <p:ph idx="1"/>
          </p:nvPr>
        </p:nvSpPr>
        <p:spPr/>
        <p:txBody>
          <a:bodyPr/>
          <a:lstStyle/>
          <a:p>
            <a:r>
              <a:rPr lang="en-US" dirty="0" err="1" smtClean="0"/>
              <a:t>HashMap</a:t>
            </a:r>
            <a:endParaRPr lang="en-US" dirty="0" smtClean="0"/>
          </a:p>
          <a:p>
            <a:r>
              <a:rPr lang="en-US" dirty="0" err="1" smtClean="0"/>
              <a:t>TreeMap</a:t>
            </a:r>
            <a:endParaRPr lang="en-US" dirty="0" smtClean="0"/>
          </a:p>
          <a:p>
            <a:r>
              <a:rPr lang="en-US" dirty="0" err="1" smtClean="0"/>
              <a:t>SortedMap</a:t>
            </a:r>
            <a:endParaRPr lang="en-US" dirty="0" smtClean="0"/>
          </a:p>
          <a:p>
            <a:r>
              <a:rPr lang="en-US" dirty="0" err="1" smtClean="0"/>
              <a:t>LinkedHashMap</a:t>
            </a:r>
            <a:endParaRPr lang="en-US" dirty="0"/>
          </a:p>
        </p:txBody>
      </p:sp>
      <p:pic>
        <p:nvPicPr>
          <p:cNvPr id="4" name="Picture 3" descr="Screen Shot 2017-10-22 at 5.23.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9360" y="4001629"/>
            <a:ext cx="6187440" cy="2682240"/>
          </a:xfrm>
          <a:prstGeom prst="rect">
            <a:avLst/>
          </a:prstGeom>
        </p:spPr>
      </p:pic>
    </p:spTree>
    <p:extLst>
      <p:ext uri="{BB962C8B-B14F-4D97-AF65-F5344CB8AC3E}">
        <p14:creationId xmlns:p14="http://schemas.microsoft.com/office/powerpoint/2010/main" val="15100734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500" fill="hold"/>
                                        <p:tgtEl>
                                          <p:spTgt spid="3">
                                            <p:txEl>
                                              <p:pRg st="1" end="1"/>
                                            </p:txEl>
                                          </p:spTgt>
                                        </p:tgtEl>
                                        <p:attrNameLst>
                                          <p:attrName>style.color</p:attrName>
                                        </p:attrNameLst>
                                      </p:cBhvr>
                                      <p:to>
                                        <a:srgbClr val="00FF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1" nodeType="clickEffect">
                                  <p:stCondLst>
                                    <p:cond delay="0"/>
                                  </p:stCondLst>
                                  <p:childTnLst>
                                    <p:animClr clrSpc="rgb" dir="cw">
                                      <p:cBhvr override="childStyle">
                                        <p:cTn id="14" dur="500" fill="hold"/>
                                        <p:tgtEl>
                                          <p:spTgt spid="3">
                                            <p:txEl>
                                              <p:pRg st="2" end="2"/>
                                            </p:txEl>
                                          </p:spTgt>
                                        </p:tgtEl>
                                        <p:attrNameLst>
                                          <p:attrName>style.color</p:attrName>
                                        </p:attrNameLst>
                                      </p:cBhvr>
                                      <p:to>
                                        <a:srgbClr val="FFFF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1" nodeType="clickEffect">
                                  <p:stCondLst>
                                    <p:cond delay="0"/>
                                  </p:stCondLst>
                                  <p:childTnLst>
                                    <p:animClr clrSpc="rgb" dir="cw">
                                      <p:cBhvr override="childStyle">
                                        <p:cTn id="18" dur="500" fill="hold"/>
                                        <p:tgtEl>
                                          <p:spTgt spid="3">
                                            <p:txEl>
                                              <p:pRg st="3" end="3"/>
                                            </p:txEl>
                                          </p:spTgt>
                                        </p:tgtEl>
                                        <p:attrNameLst>
                                          <p:attrName>style.color</p:attrName>
                                        </p:attrNameLst>
                                      </p:cBhvr>
                                      <p:to>
                                        <a:schemeClr val="accent2"/>
                                      </p:to>
                                    </p:animClr>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Maps</a:t>
            </a:r>
            <a:endParaRPr lang="en-US" dirty="0"/>
          </a:p>
        </p:txBody>
      </p:sp>
      <p:sp>
        <p:nvSpPr>
          <p:cNvPr id="3" name="Content Placeholder 2"/>
          <p:cNvSpPr>
            <a:spLocks noGrp="1"/>
          </p:cNvSpPr>
          <p:nvPr>
            <p:ph idx="1"/>
          </p:nvPr>
        </p:nvSpPr>
        <p:spPr/>
        <p:txBody>
          <a:bodyPr/>
          <a:lstStyle/>
          <a:p>
            <a:r>
              <a:rPr lang="en-US" dirty="0" smtClean="0">
                <a:solidFill>
                  <a:srgbClr val="FFFFFF"/>
                </a:solidFill>
              </a:rPr>
              <a:t> </a:t>
            </a:r>
            <a:r>
              <a:rPr lang="en-US" dirty="0" err="1" smtClean="0">
                <a:solidFill>
                  <a:srgbClr val="136EFF"/>
                </a:solidFill>
              </a:rPr>
              <a:t>dict</a:t>
            </a:r>
            <a:endParaRPr lang="en-US" dirty="0" smtClean="0">
              <a:solidFill>
                <a:srgbClr val="136EFF"/>
              </a:solidFill>
            </a:endParaRPr>
          </a:p>
          <a:p>
            <a:r>
              <a:rPr lang="en-US" dirty="0" smtClean="0">
                <a:solidFill>
                  <a:srgbClr val="FFFFFF"/>
                </a:solidFill>
              </a:rPr>
              <a:t> </a:t>
            </a:r>
            <a:r>
              <a:rPr lang="en-US" dirty="0" err="1" smtClean="0">
                <a:solidFill>
                  <a:srgbClr val="136EFF"/>
                </a:solidFill>
              </a:rPr>
              <a:t>collections</a:t>
            </a:r>
            <a:r>
              <a:rPr lang="en-US" dirty="0" err="1" smtClean="0">
                <a:solidFill>
                  <a:srgbClr val="FFFFFF"/>
                </a:solidFill>
              </a:rPr>
              <a:t>.OrderedDict</a:t>
            </a:r>
            <a:endParaRPr lang="en-US" dirty="0">
              <a:solidFill>
                <a:srgbClr val="FFFFFF"/>
              </a:solidFill>
            </a:endParaRPr>
          </a:p>
        </p:txBody>
      </p:sp>
      <p:pic>
        <p:nvPicPr>
          <p:cNvPr id="5" name="Picture 4" descr="Screen Shot 2017-10-22 at 5.43.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6980" y="3862504"/>
            <a:ext cx="6179820" cy="2110740"/>
          </a:xfrm>
          <a:prstGeom prst="rect">
            <a:avLst/>
          </a:prstGeom>
        </p:spPr>
      </p:pic>
    </p:spTree>
    <p:extLst>
      <p:ext uri="{BB962C8B-B14F-4D97-AF65-F5344CB8AC3E}">
        <p14:creationId xmlns:p14="http://schemas.microsoft.com/office/powerpoint/2010/main" val="25163882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500" fill="hold"/>
                                        <p:tgtEl>
                                          <p:spTgt spid="3">
                                            <p:txEl>
                                              <p:pRg st="1" end="1"/>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Maps</a:t>
            </a:r>
            <a:endParaRPr lang="en-US" dirty="0"/>
          </a:p>
        </p:txBody>
      </p:sp>
      <p:sp>
        <p:nvSpPr>
          <p:cNvPr id="3" name="Content Placeholder 2"/>
          <p:cNvSpPr>
            <a:spLocks noGrp="1"/>
          </p:cNvSpPr>
          <p:nvPr>
            <p:ph idx="1"/>
          </p:nvPr>
        </p:nvSpPr>
        <p:spPr/>
        <p:txBody>
          <a:bodyPr/>
          <a:lstStyle/>
          <a:p>
            <a:r>
              <a:rPr lang="en-US" dirty="0" smtClean="0"/>
              <a:t>map</a:t>
            </a:r>
            <a:endParaRPr lang="en-US" dirty="0"/>
          </a:p>
        </p:txBody>
      </p:sp>
      <p:pic>
        <p:nvPicPr>
          <p:cNvPr id="4" name="Picture 3" descr="Screen Shot 2017-10-22 at 5.58.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950" y="2129336"/>
            <a:ext cx="5657850" cy="4547235"/>
          </a:xfrm>
          <a:prstGeom prst="rect">
            <a:avLst/>
          </a:prstGeom>
        </p:spPr>
      </p:pic>
    </p:spTree>
    <p:extLst>
      <p:ext uri="{BB962C8B-B14F-4D97-AF65-F5344CB8AC3E}">
        <p14:creationId xmlns:p14="http://schemas.microsoft.com/office/powerpoint/2010/main" val="26223244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Language Survey Conclusions</a:t>
            </a:r>
            <a:endParaRPr lang="en-US" dirty="0"/>
          </a:p>
        </p:txBody>
      </p:sp>
      <p:sp>
        <p:nvSpPr>
          <p:cNvPr id="3" name="Content Placeholder 2"/>
          <p:cNvSpPr>
            <a:spLocks noGrp="1"/>
          </p:cNvSpPr>
          <p:nvPr>
            <p:ph idx="1"/>
          </p:nvPr>
        </p:nvSpPr>
        <p:spPr/>
        <p:txBody>
          <a:bodyPr/>
          <a:lstStyle/>
          <a:p>
            <a:pPr>
              <a:buFont typeface="Arial"/>
              <a:buChar char="•"/>
            </a:pPr>
            <a:endParaRPr lang="en-US" dirty="0" smtClean="0"/>
          </a:p>
          <a:p>
            <a:pPr>
              <a:buFont typeface="Arial"/>
              <a:buChar char="•"/>
            </a:pPr>
            <a:r>
              <a:rPr lang="en-US" dirty="0" smtClean="0"/>
              <a:t>On-demand key sorting is free?</a:t>
            </a:r>
          </a:p>
          <a:p>
            <a:pPr>
              <a:buFont typeface="Arial"/>
              <a:buChar char="•"/>
            </a:pPr>
            <a:endParaRPr lang="en-US" dirty="0" smtClean="0"/>
          </a:p>
          <a:p>
            <a:pPr>
              <a:buFont typeface="Arial"/>
              <a:buChar char="•"/>
            </a:pPr>
            <a:r>
              <a:rPr lang="en-US" dirty="0" smtClean="0"/>
              <a:t>Key</a:t>
            </a:r>
            <a:r>
              <a:rPr lang="en-US" dirty="0"/>
              <a:t>-sorted maps only belong in bloated </a:t>
            </a:r>
            <a:r>
              <a:rPr lang="en-US" dirty="0" err="1"/>
              <a:t>langs</a:t>
            </a:r>
            <a:r>
              <a:rPr lang="en-US" dirty="0"/>
              <a:t>?</a:t>
            </a:r>
          </a:p>
          <a:p>
            <a:pPr>
              <a:buFont typeface="Arial"/>
              <a:buChar char="•"/>
            </a:pPr>
            <a:endParaRPr lang="en-US" dirty="0" smtClean="0"/>
          </a:p>
          <a:p>
            <a:pPr>
              <a:buFont typeface="Arial"/>
              <a:buChar char="•"/>
            </a:pPr>
            <a:r>
              <a:rPr lang="en-US" dirty="0" smtClean="0"/>
              <a:t>Data-driven implementations are easy?</a:t>
            </a:r>
          </a:p>
        </p:txBody>
      </p:sp>
    </p:spTree>
    <p:extLst>
      <p:ext uri="{BB962C8B-B14F-4D97-AF65-F5344CB8AC3E}">
        <p14:creationId xmlns:p14="http://schemas.microsoft.com/office/powerpoint/2010/main" val="42527639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 Hypotheses</a:t>
            </a:r>
            <a:endParaRPr lang="en-US" dirty="0"/>
          </a:p>
        </p:txBody>
      </p:sp>
      <p:sp>
        <p:nvSpPr>
          <p:cNvPr id="3" name="Content Placeholder 2"/>
          <p:cNvSpPr>
            <a:spLocks noGrp="1"/>
          </p:cNvSpPr>
          <p:nvPr>
            <p:ph idx="1"/>
          </p:nvPr>
        </p:nvSpPr>
        <p:spPr/>
        <p:txBody>
          <a:bodyPr/>
          <a:lstStyle/>
          <a:p>
            <a:r>
              <a:rPr lang="en-US" dirty="0" smtClean="0"/>
              <a:t>Insert/remove into a </a:t>
            </a:r>
            <a:r>
              <a:rPr lang="en-US" dirty="0" err="1" smtClean="0">
                <a:solidFill>
                  <a:srgbClr val="136EFF"/>
                </a:solidFill>
              </a:rPr>
              <a:t>std</a:t>
            </a:r>
            <a:r>
              <a:rPr lang="en-US" dirty="0" smtClean="0">
                <a:solidFill>
                  <a:srgbClr val="136EFF"/>
                </a:solidFill>
              </a:rPr>
              <a:t>::map </a:t>
            </a:r>
            <a:r>
              <a:rPr lang="en-US" dirty="0" smtClean="0"/>
              <a:t>has fine </a:t>
            </a:r>
            <a:r>
              <a:rPr lang="en-US" dirty="0" err="1" smtClean="0"/>
              <a:t>perf</a:t>
            </a:r>
            <a:r>
              <a:rPr lang="en-US" dirty="0" smtClean="0"/>
              <a:t> at O(log n) complexity</a:t>
            </a:r>
          </a:p>
          <a:p>
            <a:endParaRPr lang="en-US" dirty="0" smtClean="0"/>
          </a:p>
          <a:p>
            <a:r>
              <a:rPr lang="en-US" dirty="0" smtClean="0"/>
              <a:t>Finding a mapped value in a </a:t>
            </a:r>
            <a:r>
              <a:rPr lang="en-US" dirty="0" err="1" smtClean="0">
                <a:solidFill>
                  <a:srgbClr val="136EFF"/>
                </a:solidFill>
              </a:rPr>
              <a:t>std</a:t>
            </a:r>
            <a:r>
              <a:rPr lang="en-US" dirty="0" smtClean="0">
                <a:solidFill>
                  <a:srgbClr val="136EFF"/>
                </a:solidFill>
              </a:rPr>
              <a:t>::map </a:t>
            </a:r>
            <a:r>
              <a:rPr lang="en-US" dirty="0" smtClean="0"/>
              <a:t>is efficient at O(log n) complexity</a:t>
            </a:r>
          </a:p>
          <a:p>
            <a:endParaRPr lang="en-US" dirty="0" smtClean="0"/>
          </a:p>
          <a:p>
            <a:r>
              <a:rPr lang="en-US" dirty="0" smtClean="0"/>
              <a:t>Sorted iteration over </a:t>
            </a:r>
            <a:r>
              <a:rPr lang="en-US" dirty="0" err="1" smtClean="0">
                <a:solidFill>
                  <a:srgbClr val="136EFF"/>
                </a:solidFill>
              </a:rPr>
              <a:t>std</a:t>
            </a:r>
            <a:r>
              <a:rPr lang="en-US" dirty="0" smtClean="0">
                <a:solidFill>
                  <a:srgbClr val="136EFF"/>
                </a:solidFill>
              </a:rPr>
              <a:t>::map </a:t>
            </a:r>
            <a:r>
              <a:rPr lang="en-US" dirty="0" smtClean="0"/>
              <a:t>complexity O(1) is excellent</a:t>
            </a:r>
            <a:endParaRPr lang="en-US" dirty="0"/>
          </a:p>
        </p:txBody>
      </p:sp>
    </p:spTree>
    <p:extLst>
      <p:ext uri="{BB962C8B-B14F-4D97-AF65-F5344CB8AC3E}">
        <p14:creationId xmlns:p14="http://schemas.microsoft.com/office/powerpoint/2010/main" val="37130553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Benchmarks</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467898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9914</TotalTime>
  <Words>1934</Words>
  <Application>Microsoft Macintosh PowerPoint</Application>
  <PresentationFormat>On-screen Show (4:3)</PresentationFormat>
  <Paragraphs>295</Paragraphs>
  <Slides>39</Slides>
  <Notes>34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 Black </vt:lpstr>
      <vt:lpstr>The Trap of std::map</vt:lpstr>
      <vt:lpstr>Current state of the map art</vt:lpstr>
      <vt:lpstr>Properties of std::map</vt:lpstr>
      <vt:lpstr>Java Maps</vt:lpstr>
      <vt:lpstr>Python Maps</vt:lpstr>
      <vt:lpstr>Go Maps</vt:lpstr>
      <vt:lpstr>Possible Language Survey Conclusions</vt:lpstr>
      <vt:lpstr>Sorting Benchmark Hypotheses</vt:lpstr>
      <vt:lpstr>Sorting Benchmarks</vt:lpstr>
      <vt:lpstr>Sorting Benchmarks</vt:lpstr>
      <vt:lpstr>Sorting Benchmarks</vt:lpstr>
      <vt:lpstr>Sorting Benchmarks</vt:lpstr>
      <vt:lpstr>Sorting Benchmarks</vt:lpstr>
      <vt:lpstr>Sorting Benchmark Hypotheses</vt:lpstr>
      <vt:lpstr>Sorting Benchmarks</vt:lpstr>
      <vt:lpstr>Sorting Benchmarks</vt:lpstr>
      <vt:lpstr>Sorting Benchmarks</vt:lpstr>
      <vt:lpstr>Sorting Benchmarks</vt:lpstr>
      <vt:lpstr>Sorting Benchmark Hypotheses</vt:lpstr>
      <vt:lpstr>Sorting Benchmarks</vt:lpstr>
      <vt:lpstr>Sorting Benchmarks</vt:lpstr>
      <vt:lpstr>Sorting Benchmarks</vt:lpstr>
      <vt:lpstr>Sorting Benchmarks</vt:lpstr>
      <vt:lpstr>Sorting Benchmark Hypotheses</vt:lpstr>
      <vt:lpstr>Possible Language Survey Conclusions</vt:lpstr>
      <vt:lpstr>Key-sorted Usefulness</vt:lpstr>
      <vt:lpstr>Stock Market Order Book</vt:lpstr>
      <vt:lpstr>Stock Market Order Book</vt:lpstr>
      <vt:lpstr>Over-Simplified “Ask” Book Demo</vt:lpstr>
      <vt:lpstr>Over-Simplified “Ask” Book Demo</vt:lpstr>
      <vt:lpstr>Over-Simplified “Ask” Book Demo</vt:lpstr>
      <vt:lpstr>Over-Simplified “Ask” Book Demo</vt:lpstr>
      <vt:lpstr>Over-Simplified “Ask” Book Demo</vt:lpstr>
      <vt:lpstr>Over-Simplified “Ask” Book Demo</vt:lpstr>
      <vt:lpstr>Possible Language Survey Conclusions</vt:lpstr>
      <vt:lpstr>Possible Language Survey Conclusions</vt:lpstr>
      <vt:lpstr>Possible Language Survey Conclusions</vt:lpstr>
      <vt:lpstr>Ban std::map</vt:lpstr>
      <vt:lpstr>Call to Action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Trap of std::map</dc:title>
  <dc:creator>Lenny Maiorani</dc:creator>
  <cp:lastModifiedBy>Lenny Maiorani</cp:lastModifiedBy>
  <cp:revision>37</cp:revision>
  <dcterms:created xsi:type="dcterms:W3CDTF">2017-10-22T22:10:00Z</dcterms:created>
  <dcterms:modified xsi:type="dcterms:W3CDTF">2017-11-01T18:52:04Z</dcterms:modified>
</cp:coreProperties>
</file>