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temp\Mather_Campground_w_ReserveNigh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800" dirty="0" smtClean="0"/>
              <a:t>Mather Campground - Available </a:t>
            </a:r>
            <a:r>
              <a:rPr lang="en-US" sz="2800" dirty="0"/>
              <a:t>Sites Remaining for 10/2/2014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Sheet2!$H$3</c:f>
              <c:strCache>
                <c:ptCount val="1"/>
                <c:pt idx="0">
                  <c:v>PctReserved</c:v>
                </c:pt>
              </c:strCache>
            </c:strRef>
          </c:tx>
          <c:spPr>
            <a:ln w="95250"/>
          </c:spPr>
          <c:marker>
            <c:symbol val="none"/>
          </c:marker>
          <c:cat>
            <c:numRef>
              <c:f>Sheet2!$G$4:$G$75</c:f>
              <c:numCache>
                <c:formatCode>m/d/yyyy</c:formatCode>
                <c:ptCount val="72"/>
                <c:pt idx="0">
                  <c:v>41592</c:v>
                </c:pt>
                <c:pt idx="1">
                  <c:v>41599</c:v>
                </c:pt>
                <c:pt idx="2">
                  <c:v>41605</c:v>
                </c:pt>
                <c:pt idx="3">
                  <c:v>41675</c:v>
                </c:pt>
                <c:pt idx="4">
                  <c:v>41736</c:v>
                </c:pt>
                <c:pt idx="5">
                  <c:v>41743</c:v>
                </c:pt>
                <c:pt idx="6">
                  <c:v>41744</c:v>
                </c:pt>
                <c:pt idx="7">
                  <c:v>41747</c:v>
                </c:pt>
                <c:pt idx="8">
                  <c:v>41758</c:v>
                </c:pt>
                <c:pt idx="9">
                  <c:v>41770</c:v>
                </c:pt>
                <c:pt idx="10">
                  <c:v>41777</c:v>
                </c:pt>
                <c:pt idx="11">
                  <c:v>41779</c:v>
                </c:pt>
                <c:pt idx="12">
                  <c:v>41785</c:v>
                </c:pt>
                <c:pt idx="13">
                  <c:v>41789</c:v>
                </c:pt>
                <c:pt idx="14">
                  <c:v>41793</c:v>
                </c:pt>
                <c:pt idx="15">
                  <c:v>41797</c:v>
                </c:pt>
                <c:pt idx="16">
                  <c:v>41798</c:v>
                </c:pt>
                <c:pt idx="17">
                  <c:v>41801</c:v>
                </c:pt>
                <c:pt idx="18">
                  <c:v>41805</c:v>
                </c:pt>
                <c:pt idx="19">
                  <c:v>41812</c:v>
                </c:pt>
                <c:pt idx="20">
                  <c:v>41813</c:v>
                </c:pt>
                <c:pt idx="21">
                  <c:v>41820</c:v>
                </c:pt>
                <c:pt idx="22">
                  <c:v>41828</c:v>
                </c:pt>
                <c:pt idx="23">
                  <c:v>41832</c:v>
                </c:pt>
                <c:pt idx="24">
                  <c:v>41838</c:v>
                </c:pt>
                <c:pt idx="25">
                  <c:v>41842</c:v>
                </c:pt>
                <c:pt idx="26">
                  <c:v>41844</c:v>
                </c:pt>
                <c:pt idx="27">
                  <c:v>41845</c:v>
                </c:pt>
                <c:pt idx="28">
                  <c:v>41848</c:v>
                </c:pt>
                <c:pt idx="29">
                  <c:v>41849</c:v>
                </c:pt>
                <c:pt idx="30">
                  <c:v>41851</c:v>
                </c:pt>
                <c:pt idx="31">
                  <c:v>41852</c:v>
                </c:pt>
                <c:pt idx="32">
                  <c:v>41853</c:v>
                </c:pt>
                <c:pt idx="33">
                  <c:v>41855</c:v>
                </c:pt>
                <c:pt idx="34">
                  <c:v>41859</c:v>
                </c:pt>
                <c:pt idx="35">
                  <c:v>41863</c:v>
                </c:pt>
                <c:pt idx="36">
                  <c:v>41869</c:v>
                </c:pt>
                <c:pt idx="37">
                  <c:v>41870</c:v>
                </c:pt>
                <c:pt idx="38">
                  <c:v>41875</c:v>
                </c:pt>
                <c:pt idx="39">
                  <c:v>41876</c:v>
                </c:pt>
                <c:pt idx="40">
                  <c:v>41879</c:v>
                </c:pt>
                <c:pt idx="41">
                  <c:v>41880</c:v>
                </c:pt>
                <c:pt idx="42">
                  <c:v>41881</c:v>
                </c:pt>
                <c:pt idx="43">
                  <c:v>41883</c:v>
                </c:pt>
                <c:pt idx="44">
                  <c:v>41885</c:v>
                </c:pt>
                <c:pt idx="45">
                  <c:v>41886</c:v>
                </c:pt>
                <c:pt idx="46">
                  <c:v>41887</c:v>
                </c:pt>
                <c:pt idx="47">
                  <c:v>41888</c:v>
                </c:pt>
                <c:pt idx="48">
                  <c:v>41889</c:v>
                </c:pt>
                <c:pt idx="49">
                  <c:v>41890</c:v>
                </c:pt>
                <c:pt idx="50">
                  <c:v>41891</c:v>
                </c:pt>
                <c:pt idx="51">
                  <c:v>41892</c:v>
                </c:pt>
                <c:pt idx="52">
                  <c:v>41893</c:v>
                </c:pt>
                <c:pt idx="53">
                  <c:v>41896</c:v>
                </c:pt>
                <c:pt idx="54">
                  <c:v>41897</c:v>
                </c:pt>
                <c:pt idx="55">
                  <c:v>41898</c:v>
                </c:pt>
                <c:pt idx="56">
                  <c:v>41899</c:v>
                </c:pt>
                <c:pt idx="57">
                  <c:v>41900</c:v>
                </c:pt>
                <c:pt idx="58">
                  <c:v>41902</c:v>
                </c:pt>
                <c:pt idx="59">
                  <c:v>41903</c:v>
                </c:pt>
                <c:pt idx="60">
                  <c:v>41904</c:v>
                </c:pt>
                <c:pt idx="61">
                  <c:v>41905</c:v>
                </c:pt>
                <c:pt idx="62">
                  <c:v>41906</c:v>
                </c:pt>
                <c:pt idx="63">
                  <c:v>41907</c:v>
                </c:pt>
                <c:pt idx="64">
                  <c:v>41908</c:v>
                </c:pt>
                <c:pt idx="65">
                  <c:v>41909</c:v>
                </c:pt>
                <c:pt idx="66">
                  <c:v>41910</c:v>
                </c:pt>
                <c:pt idx="67">
                  <c:v>41911</c:v>
                </c:pt>
                <c:pt idx="68">
                  <c:v>41912</c:v>
                </c:pt>
                <c:pt idx="69">
                  <c:v>41913</c:v>
                </c:pt>
                <c:pt idx="70">
                  <c:v>41914</c:v>
                </c:pt>
                <c:pt idx="71">
                  <c:v>41915</c:v>
                </c:pt>
              </c:numCache>
            </c:numRef>
          </c:cat>
          <c:val>
            <c:numRef>
              <c:f>Sheet2!$H$4:$H$75</c:f>
              <c:numCache>
                <c:formatCode>General</c:formatCode>
                <c:ptCount val="72"/>
                <c:pt idx="0">
                  <c:v>0.996</c:v>
                </c:pt>
                <c:pt idx="1">
                  <c:v>0.99199999999999999</c:v>
                </c:pt>
                <c:pt idx="2">
                  <c:v>0.98399999999999999</c:v>
                </c:pt>
                <c:pt idx="3">
                  <c:v>0.98</c:v>
                </c:pt>
                <c:pt idx="4">
                  <c:v>0.97599999999999998</c:v>
                </c:pt>
                <c:pt idx="5">
                  <c:v>0.97199999999999998</c:v>
                </c:pt>
                <c:pt idx="6">
                  <c:v>0.96799999999999997</c:v>
                </c:pt>
                <c:pt idx="7">
                  <c:v>0.96399999999999997</c:v>
                </c:pt>
                <c:pt idx="8">
                  <c:v>0.96</c:v>
                </c:pt>
                <c:pt idx="9">
                  <c:v>0.95599999999999996</c:v>
                </c:pt>
                <c:pt idx="10">
                  <c:v>0.95199999999999996</c:v>
                </c:pt>
                <c:pt idx="11">
                  <c:v>0.94799999999999995</c:v>
                </c:pt>
                <c:pt idx="12">
                  <c:v>0.94399999999999995</c:v>
                </c:pt>
                <c:pt idx="13">
                  <c:v>0.93599999999999994</c:v>
                </c:pt>
                <c:pt idx="14">
                  <c:v>0.93199999999999994</c:v>
                </c:pt>
                <c:pt idx="15">
                  <c:v>0.92800000000000005</c:v>
                </c:pt>
                <c:pt idx="16">
                  <c:v>0.92400000000000004</c:v>
                </c:pt>
                <c:pt idx="17">
                  <c:v>0.92</c:v>
                </c:pt>
                <c:pt idx="18">
                  <c:v>0.91600000000000004</c:v>
                </c:pt>
                <c:pt idx="19">
                  <c:v>0.91200000000000003</c:v>
                </c:pt>
                <c:pt idx="20">
                  <c:v>0.90800000000000003</c:v>
                </c:pt>
                <c:pt idx="21">
                  <c:v>0.90400000000000003</c:v>
                </c:pt>
                <c:pt idx="22">
                  <c:v>0.89600000000000002</c:v>
                </c:pt>
                <c:pt idx="23">
                  <c:v>0.89200000000000002</c:v>
                </c:pt>
                <c:pt idx="24">
                  <c:v>0.88800000000000001</c:v>
                </c:pt>
                <c:pt idx="25">
                  <c:v>0.88400000000000001</c:v>
                </c:pt>
                <c:pt idx="26">
                  <c:v>0.872</c:v>
                </c:pt>
                <c:pt idx="27">
                  <c:v>0.86799999999999999</c:v>
                </c:pt>
                <c:pt idx="28">
                  <c:v>0.86399999999999999</c:v>
                </c:pt>
                <c:pt idx="29">
                  <c:v>0.86</c:v>
                </c:pt>
                <c:pt idx="30">
                  <c:v>0.84399999999999997</c:v>
                </c:pt>
                <c:pt idx="31">
                  <c:v>0.84</c:v>
                </c:pt>
                <c:pt idx="32">
                  <c:v>0.83599999999999997</c:v>
                </c:pt>
                <c:pt idx="33">
                  <c:v>0.83199999999999996</c:v>
                </c:pt>
                <c:pt idx="34">
                  <c:v>0.82800000000000007</c:v>
                </c:pt>
                <c:pt idx="35">
                  <c:v>0.82400000000000007</c:v>
                </c:pt>
                <c:pt idx="36">
                  <c:v>0.82000000000000006</c:v>
                </c:pt>
                <c:pt idx="37">
                  <c:v>0.80800000000000005</c:v>
                </c:pt>
                <c:pt idx="38">
                  <c:v>0.80400000000000005</c:v>
                </c:pt>
                <c:pt idx="39">
                  <c:v>0.8</c:v>
                </c:pt>
                <c:pt idx="40">
                  <c:v>0.79600000000000004</c:v>
                </c:pt>
                <c:pt idx="41">
                  <c:v>0.78</c:v>
                </c:pt>
                <c:pt idx="42">
                  <c:v>0.77600000000000002</c:v>
                </c:pt>
                <c:pt idx="43">
                  <c:v>0.77200000000000002</c:v>
                </c:pt>
                <c:pt idx="44">
                  <c:v>0.76</c:v>
                </c:pt>
                <c:pt idx="45">
                  <c:v>0.752</c:v>
                </c:pt>
                <c:pt idx="46">
                  <c:v>0.748</c:v>
                </c:pt>
                <c:pt idx="47">
                  <c:v>0.74399999999999999</c:v>
                </c:pt>
                <c:pt idx="48">
                  <c:v>0.73199999999999998</c:v>
                </c:pt>
                <c:pt idx="49">
                  <c:v>0.72</c:v>
                </c:pt>
                <c:pt idx="50">
                  <c:v>0.71599999999999997</c:v>
                </c:pt>
                <c:pt idx="51">
                  <c:v>0.71199999999999997</c:v>
                </c:pt>
                <c:pt idx="52">
                  <c:v>0.70799999999999996</c:v>
                </c:pt>
                <c:pt idx="53">
                  <c:v>0.68799999999999994</c:v>
                </c:pt>
                <c:pt idx="54">
                  <c:v>0.66799999999999993</c:v>
                </c:pt>
                <c:pt idx="55">
                  <c:v>0.65999999999999992</c:v>
                </c:pt>
                <c:pt idx="56">
                  <c:v>0.64400000000000002</c:v>
                </c:pt>
                <c:pt idx="57">
                  <c:v>0.63600000000000001</c:v>
                </c:pt>
                <c:pt idx="58">
                  <c:v>0.62</c:v>
                </c:pt>
                <c:pt idx="59">
                  <c:v>0.61199999999999999</c:v>
                </c:pt>
                <c:pt idx="60">
                  <c:v>0.60399999999999998</c:v>
                </c:pt>
                <c:pt idx="61">
                  <c:v>0.58800000000000008</c:v>
                </c:pt>
                <c:pt idx="62">
                  <c:v>0.58000000000000007</c:v>
                </c:pt>
                <c:pt idx="63">
                  <c:v>0.57200000000000006</c:v>
                </c:pt>
                <c:pt idx="64">
                  <c:v>0.55200000000000005</c:v>
                </c:pt>
                <c:pt idx="65">
                  <c:v>0.54</c:v>
                </c:pt>
                <c:pt idx="66">
                  <c:v>0.52400000000000002</c:v>
                </c:pt>
                <c:pt idx="67">
                  <c:v>0.49199999999999999</c:v>
                </c:pt>
                <c:pt idx="68">
                  <c:v>0.42800000000000005</c:v>
                </c:pt>
                <c:pt idx="69">
                  <c:v>0.31999999999999995</c:v>
                </c:pt>
                <c:pt idx="70">
                  <c:v>6.3999999999999946E-2</c:v>
                </c:pt>
                <c:pt idx="71">
                  <c:v>4.8000000000000043E-2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225024"/>
        <c:axId val="40755200"/>
      </c:lineChart>
      <c:dateAx>
        <c:axId val="40225024"/>
        <c:scaling>
          <c:orientation val="minMax"/>
        </c:scaling>
        <c:delete val="0"/>
        <c:axPos val="b"/>
        <c:numFmt formatCode="[$-409]mmm\-yy;@" sourceLinked="0"/>
        <c:majorTickMark val="out"/>
        <c:minorTickMark val="none"/>
        <c:tickLblPos val="nextTo"/>
        <c:crossAx val="40755200"/>
        <c:crosses val="autoZero"/>
        <c:auto val="0"/>
        <c:lblOffset val="100"/>
        <c:baseTimeUnit val="days"/>
      </c:dateAx>
      <c:valAx>
        <c:axId val="40755200"/>
        <c:scaling>
          <c:orientation val="minMax"/>
          <c:max val="1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40225024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73E2-B9D3-40FA-828F-3BBE6FEBE6C9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1729-9EC3-4DEA-85F5-3B33C873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7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73E2-B9D3-40FA-828F-3BBE6FEBE6C9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1729-9EC3-4DEA-85F5-3B33C873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5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73E2-B9D3-40FA-828F-3BBE6FEBE6C9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1729-9EC3-4DEA-85F5-3B33C873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5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73E2-B9D3-40FA-828F-3BBE6FEBE6C9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1729-9EC3-4DEA-85F5-3B33C873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73E2-B9D3-40FA-828F-3BBE6FEBE6C9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1729-9EC3-4DEA-85F5-3B33C873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73E2-B9D3-40FA-828F-3BBE6FEBE6C9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1729-9EC3-4DEA-85F5-3B33C873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1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73E2-B9D3-40FA-828F-3BBE6FEBE6C9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1729-9EC3-4DEA-85F5-3B33C873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73E2-B9D3-40FA-828F-3BBE6FEBE6C9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1729-9EC3-4DEA-85F5-3B33C873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5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73E2-B9D3-40FA-828F-3BBE6FEBE6C9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1729-9EC3-4DEA-85F5-3B33C873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5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73E2-B9D3-40FA-828F-3BBE6FEBE6C9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1729-9EC3-4DEA-85F5-3B33C873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8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973E2-B9D3-40FA-828F-3BBE6FEBE6C9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D1729-9EC3-4DEA-85F5-3B33C873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973E2-B9D3-40FA-828F-3BBE6FEBE6C9}" type="datetimeFigureOut">
              <a:rPr lang="en-US" smtClean="0"/>
              <a:t>4/11/2015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D1729-9EC3-4DEA-85F5-3B33C8736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Deciding </a:t>
            </a:r>
            <a:r>
              <a:rPr lang="en-US" i="1" dirty="0" smtClean="0"/>
              <a:t>WHERE</a:t>
            </a:r>
            <a:r>
              <a:rPr lang="en-US" dirty="0" smtClean="0"/>
              <a:t> and </a:t>
            </a:r>
            <a:r>
              <a:rPr lang="en-US" i="1" dirty="0" smtClean="0"/>
              <a:t>WHEN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4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decide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/ amenities</a:t>
            </a:r>
          </a:p>
          <a:p>
            <a:r>
              <a:rPr lang="en-US" dirty="0" smtClean="0"/>
              <a:t>Distance from home</a:t>
            </a:r>
          </a:p>
          <a:p>
            <a:r>
              <a:rPr lang="en-US" dirty="0" smtClean="0"/>
              <a:t>Good for families?</a:t>
            </a:r>
          </a:p>
          <a:p>
            <a:r>
              <a:rPr lang="en-US" dirty="0" smtClean="0"/>
              <a:t>Accessible by transit?</a:t>
            </a:r>
          </a:p>
          <a:p>
            <a:r>
              <a:rPr lang="en-US" dirty="0" smtClean="0"/>
              <a:t>Cost / fees</a:t>
            </a:r>
          </a:p>
          <a:p>
            <a:r>
              <a:rPr lang="en-US" dirty="0" smtClean="0"/>
              <a:t>Quiet</a:t>
            </a:r>
          </a:p>
          <a:p>
            <a:r>
              <a:rPr lang="en-US" i="1" dirty="0" smtClean="0"/>
              <a:t>Availability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4292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But you can’t always get what we want!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campgrounds have availability?</a:t>
            </a:r>
          </a:p>
          <a:p>
            <a:endParaRPr lang="en-US" dirty="0" smtClean="0"/>
          </a:p>
          <a:p>
            <a:r>
              <a:rPr lang="en-US" dirty="0" smtClean="0"/>
              <a:t>Is the campground YOU want full?</a:t>
            </a:r>
          </a:p>
          <a:p>
            <a:endParaRPr lang="en-US" dirty="0" smtClean="0"/>
          </a:p>
          <a:p>
            <a:r>
              <a:rPr lang="en-US" dirty="0" smtClean="0"/>
              <a:t>When is a good time to reserve</a:t>
            </a:r>
          </a:p>
          <a:p>
            <a:pPr lvl="1"/>
            <a:r>
              <a:rPr lang="en-US" dirty="0" smtClean="0"/>
              <a:t>The campground of your choice?</a:t>
            </a:r>
          </a:p>
          <a:p>
            <a:pPr lvl="1"/>
            <a:r>
              <a:rPr lang="en-US" dirty="0" smtClean="0"/>
              <a:t>The campsite of your choice?</a:t>
            </a:r>
          </a:p>
        </p:txBody>
      </p:sp>
    </p:spTree>
    <p:extLst>
      <p:ext uri="{BB962C8B-B14F-4D97-AF65-F5344CB8AC3E}">
        <p14:creationId xmlns:p14="http://schemas.microsoft.com/office/powerpoint/2010/main" val="106935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Using historic reservation data we can provide</a:t>
            </a:r>
            <a:br>
              <a:rPr lang="en-US" sz="3600" dirty="0" smtClean="0"/>
            </a:br>
            <a:r>
              <a:rPr lang="en-US" sz="3600" dirty="0"/>
              <a:t>	</a:t>
            </a:r>
            <a:r>
              <a:rPr lang="en-US" sz="3600" dirty="0" smtClean="0"/>
              <a:t>						</a:t>
            </a:r>
            <a:r>
              <a:rPr lang="en-US" sz="3600" b="1" dirty="0" smtClean="0"/>
              <a:t>visitors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he most popular campgrounds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 </a:t>
            </a:r>
            <a:r>
              <a:rPr lang="en-US" dirty="0" smtClean="0"/>
              <a:t>    sites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    times</a:t>
            </a:r>
          </a:p>
          <a:p>
            <a:endParaRPr lang="en-US" dirty="0" smtClean="0"/>
          </a:p>
          <a:p>
            <a:r>
              <a:rPr lang="en-US" dirty="0" smtClean="0"/>
              <a:t>Historic booking trends for specific campgrounds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    sites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    times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“Pre” pre-trip planning information to visitors outside official booking windows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718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Using historic reservation data we can provide</a:t>
            </a:r>
            <a:br>
              <a:rPr lang="en-US" sz="3600" dirty="0" smtClean="0"/>
            </a:br>
            <a:r>
              <a:rPr lang="en-US" sz="3600" dirty="0"/>
              <a:t>	</a:t>
            </a:r>
            <a:r>
              <a:rPr lang="en-US" sz="3600" b="1" dirty="0" smtClean="0"/>
              <a:t>researchers, policy makers, and land stewards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Origin / destinations – when and where are people coming from?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locals or tourists?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crossing state boundaries?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equipment are they bringing?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cars, RVs, 5</a:t>
            </a:r>
            <a:r>
              <a:rPr lang="en-US" baseline="30000" dirty="0" smtClean="0"/>
              <a:t>th</a:t>
            </a:r>
            <a:r>
              <a:rPr lang="en-US" dirty="0" smtClean="0"/>
              <a:t> wheels, canoes/kayaks, other</a:t>
            </a:r>
          </a:p>
          <a:p>
            <a:endParaRPr lang="en-US" dirty="0" smtClean="0"/>
          </a:p>
          <a:p>
            <a:r>
              <a:rPr lang="en-US" dirty="0" smtClean="0"/>
              <a:t>What activities are they interested in?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trending activities</a:t>
            </a:r>
          </a:p>
        </p:txBody>
      </p:sp>
    </p:spTree>
    <p:extLst>
      <p:ext uri="{BB962C8B-B14F-4D97-AF65-F5344CB8AC3E}">
        <p14:creationId xmlns:p14="http://schemas.microsoft.com/office/powerpoint/2010/main" val="363002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Mather Campground, Nov &amp; Dec 2014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8" b="9140"/>
          <a:stretch/>
        </p:blipFill>
        <p:spPr bwMode="auto">
          <a:xfrm>
            <a:off x="157062" y="1291196"/>
            <a:ext cx="5223641" cy="247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9" b="10484"/>
          <a:stretch/>
        </p:blipFill>
        <p:spPr bwMode="auto">
          <a:xfrm>
            <a:off x="3890862" y="3886200"/>
            <a:ext cx="5223641" cy="244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70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071203"/>
              </p:ext>
            </p:extLst>
          </p:nvPr>
        </p:nvGraphicFramePr>
        <p:xfrm>
          <a:off x="533400" y="381000"/>
          <a:ext cx="8128000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622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112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Deciding WHERE and WHEN</vt:lpstr>
      <vt:lpstr>How to decide WHERE</vt:lpstr>
      <vt:lpstr>But you can’t always get what we want!</vt:lpstr>
      <vt:lpstr>Using historic reservation data we can provide        visitors</vt:lpstr>
      <vt:lpstr>Using historic reservation data we can provide  researchers, policy makers, and land stewards</vt:lpstr>
      <vt:lpstr>Mather Campground, Nov &amp; Dec 2014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Deciding WHERE and WHEN</dc:title>
  <dc:creator>Linthicum, Alex (VOLPE)</dc:creator>
  <cp:lastModifiedBy>Linthicum, Alex (VOLPE)</cp:lastModifiedBy>
  <cp:revision>5</cp:revision>
  <dcterms:created xsi:type="dcterms:W3CDTF">2015-04-12T00:47:56Z</dcterms:created>
  <dcterms:modified xsi:type="dcterms:W3CDTF">2015-04-12T01:29:37Z</dcterms:modified>
</cp:coreProperties>
</file>