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260" r:id="rId3"/>
    <p:sldId id="318" r:id="rId4"/>
    <p:sldId id="317" r:id="rId5"/>
    <p:sldId id="257" r:id="rId6"/>
    <p:sldId id="280" r:id="rId7"/>
    <p:sldId id="314" r:id="rId8"/>
    <p:sldId id="312" r:id="rId9"/>
    <p:sldId id="313" r:id="rId10"/>
    <p:sldId id="316" r:id="rId11"/>
    <p:sldId id="315" r:id="rId12"/>
    <p:sldId id="267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Black" panose="00000A00000000000000" pitchFamily="2" charset="0"/>
      <p:bold r:id="rId25"/>
      <p:boldItalic r:id="rId26"/>
    </p:embeddedFont>
    <p:embeddedFont>
      <p:font typeface="Poppins ExtraBold" panose="00000900000000000000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466766-D654-479F-BA7E-01DF95DBE6FC}">
  <a:tblStyle styleId="{26466766-D654-479F-BA7E-01DF95DBE6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26B53C-C69A-44EC-921E-C913A33901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1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909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89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39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45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925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0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10800000" flipH="1">
              <a:off x="-522276" y="-13020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avLst/>
                <a:gdLst/>
                <a:ahLst/>
                <a:cxnLst/>
                <a:rect l="l" t="t" r="r" b="b"/>
                <a:pathLst>
                  <a:path w="22325" h="4203" extrusionOk="0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rot="10800000" flipH="1">
              <a:off x="-1320285" y="-22921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50" h="5994" extrusionOk="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rot="10800000" flipH="1">
              <a:off x="-2028096" y="-66522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5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gigasheet.com/spreadsheet/retail-sales-dataset/cc4d3a1e_496a_42f2_9fa7_af97646479d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85501" y="3759552"/>
            <a:ext cx="447822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CREATED BY: </a:t>
            </a:r>
            <a:r>
              <a:rPr lang="en-US" sz="1600" b="1" dirty="0">
                <a:solidFill>
                  <a:srgbClr val="FF33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 Duc Nguyen (Nick)</a:t>
            </a:r>
            <a:endParaRPr sz="1600" b="1" dirty="0">
              <a:solidFill>
                <a:srgbClr val="FF33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743638" y="1376190"/>
            <a:ext cx="6914516" cy="2119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PROJECT 1:</a:t>
            </a:r>
            <a:br>
              <a:rPr lang="en" sz="48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6000" b="1" u="sng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SALE ANALYTICS </a:t>
            </a:r>
            <a:br>
              <a:rPr lang="en" sz="3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000" b="1" i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WITH PYSPARK ON MICROSOFT AZURE DATABRICKS</a:t>
            </a:r>
            <a:endParaRPr sz="2000" b="1" i="1" dirty="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30" name="Picture 6" descr="Azure Databricks Logo PNG Vector (AI, PDF, SVG) Free Download">
            <a:extLst>
              <a:ext uri="{FF2B5EF4-FFF2-40B4-BE49-F238E27FC236}">
                <a16:creationId xmlns:a16="http://schemas.microsoft.com/office/drawing/2014/main" id="{0FD25BFD-91D1-BEC0-E1EA-BF5E377DE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823" y="928079"/>
            <a:ext cx="854111" cy="9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has a new logo, but where do you download it? Here!">
            <a:extLst>
              <a:ext uri="{FF2B5EF4-FFF2-40B4-BE49-F238E27FC236}">
                <a16:creationId xmlns:a16="http://schemas.microsoft.com/office/drawing/2014/main" id="{39B5D24A-F5E6-A6AA-CDF2-E8A933BD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42" y="902209"/>
            <a:ext cx="1015024" cy="101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234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BY TIME</a:t>
            </a:r>
            <a:endParaRPr dirty="0"/>
          </a:p>
        </p:txBody>
      </p:sp>
      <p:graphicFrame>
        <p:nvGraphicFramePr>
          <p:cNvPr id="1442" name="Google Shape;1442;p60"/>
          <p:cNvGraphicFramePr/>
          <p:nvPr>
            <p:extLst>
              <p:ext uri="{D42A27DB-BD31-4B8C-83A1-F6EECF244321}">
                <p14:modId xmlns:p14="http://schemas.microsoft.com/office/powerpoint/2010/main" val="3312839298"/>
              </p:ext>
            </p:extLst>
          </p:nvPr>
        </p:nvGraphicFramePr>
        <p:xfrm>
          <a:off x="720000" y="1142475"/>
          <a:ext cx="2246720" cy="1429276"/>
        </p:xfrm>
        <a:graphic>
          <a:graphicData uri="http://schemas.openxmlformats.org/drawingml/2006/table">
            <a:tbl>
              <a:tblPr>
                <a:noFill/>
                <a:tableStyleId>{EC26B53C-C69A-44EC-921E-C913A3390139}</a:tableStyleId>
              </a:tblPr>
              <a:tblGrid>
                <a:gridCol w="224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0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arlow"/>
                        </a:rPr>
                        <a:t>Monthly sales</a:t>
                      </a:r>
                      <a:endParaRPr sz="1100" b="1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Quarterly sales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1441;p60">
            <a:extLst>
              <a:ext uri="{FF2B5EF4-FFF2-40B4-BE49-F238E27FC236}">
                <a16:creationId xmlns:a16="http://schemas.microsoft.com/office/drawing/2014/main" id="{9DC03333-0307-51E4-3913-7B97D1F79A8A}"/>
              </a:ext>
            </a:extLst>
          </p:cNvPr>
          <p:cNvSpPr txBox="1">
            <a:spLocks/>
          </p:cNvSpPr>
          <p:nvPr/>
        </p:nvSpPr>
        <p:spPr>
          <a:xfrm>
            <a:off x="3239095" y="4053732"/>
            <a:ext cx="4918842" cy="40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Monthly Sales over time</a:t>
            </a:r>
          </a:p>
        </p:txBody>
      </p:sp>
      <p:pic>
        <p:nvPicPr>
          <p:cNvPr id="7" name="Picture 6" descr="A blue bars with numbers&#10;&#10;Description automatically generated with medium confidence">
            <a:extLst>
              <a:ext uri="{FF2B5EF4-FFF2-40B4-BE49-F238E27FC236}">
                <a16:creationId xmlns:a16="http://schemas.microsoft.com/office/drawing/2014/main" id="{96B67E01-260C-CC45-033B-7B5C15E1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095" y="1142474"/>
            <a:ext cx="5323802" cy="27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234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BY TIME</a:t>
            </a:r>
            <a:endParaRPr dirty="0"/>
          </a:p>
        </p:txBody>
      </p:sp>
      <p:graphicFrame>
        <p:nvGraphicFramePr>
          <p:cNvPr id="1442" name="Google Shape;1442;p60"/>
          <p:cNvGraphicFramePr/>
          <p:nvPr>
            <p:extLst>
              <p:ext uri="{D42A27DB-BD31-4B8C-83A1-F6EECF244321}">
                <p14:modId xmlns:p14="http://schemas.microsoft.com/office/powerpoint/2010/main" val="1348778488"/>
              </p:ext>
            </p:extLst>
          </p:nvPr>
        </p:nvGraphicFramePr>
        <p:xfrm>
          <a:off x="720000" y="1142474"/>
          <a:ext cx="2246720" cy="1439917"/>
        </p:xfrm>
        <a:graphic>
          <a:graphicData uri="http://schemas.openxmlformats.org/drawingml/2006/table">
            <a:tbl>
              <a:tblPr>
                <a:noFill/>
                <a:tableStyleId>{EC26B53C-C69A-44EC-921E-C913A3390139}</a:tableStyleId>
              </a:tblPr>
              <a:tblGrid>
                <a:gridCol w="224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arlow"/>
                        </a:rPr>
                        <a:t>Monthly sales</a:t>
                      </a:r>
                      <a:endParaRPr sz="1100" b="1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Quarterly sales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1441;p60">
            <a:extLst>
              <a:ext uri="{FF2B5EF4-FFF2-40B4-BE49-F238E27FC236}">
                <a16:creationId xmlns:a16="http://schemas.microsoft.com/office/drawing/2014/main" id="{9DC03333-0307-51E4-3913-7B97D1F79A8A}"/>
              </a:ext>
            </a:extLst>
          </p:cNvPr>
          <p:cNvSpPr txBox="1">
            <a:spLocks/>
          </p:cNvSpPr>
          <p:nvPr/>
        </p:nvSpPr>
        <p:spPr>
          <a:xfrm>
            <a:off x="3443018" y="4132229"/>
            <a:ext cx="4918842" cy="40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Quarterly Sales over time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7AA413A3-F351-C626-062A-796DF67D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879" y="1195426"/>
            <a:ext cx="5043121" cy="27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0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7"/>
          <p:cNvSpPr txBox="1">
            <a:spLocks noGrp="1"/>
          </p:cNvSpPr>
          <p:nvPr>
            <p:ph type="title"/>
          </p:nvPr>
        </p:nvSpPr>
        <p:spPr>
          <a:xfrm>
            <a:off x="1768500" y="1817089"/>
            <a:ext cx="5607000" cy="1509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33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 FOR YOUT ATTENTION !</a:t>
            </a:r>
            <a:endParaRPr sz="4000" b="1" dirty="0">
              <a:solidFill>
                <a:srgbClr val="FF33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4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17" name="Google Shape;917;p4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18" name="Google Shape;918;p4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9" name="Google Shape;919;p4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4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21" name="Google Shape;921;p4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Google Shape;922;p4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4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24" name="Google Shape;924;p4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4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27" name="Google Shape;927;p4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30" name="Google Shape;930;p4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4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33" name="Google Shape;933;p4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4" name="Google Shape;934;p4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52DB4C2-F727-FEA6-A08B-CDDA47E7D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1" y="1700600"/>
            <a:ext cx="3467400" cy="784928"/>
          </a:xfrm>
          <a:prstGeom prst="rect">
            <a:avLst/>
          </a:prstGeom>
        </p:spPr>
      </p:pic>
      <p:sp>
        <p:nvSpPr>
          <p:cNvPr id="7" name="Google Shape;880;p39">
            <a:extLst>
              <a:ext uri="{FF2B5EF4-FFF2-40B4-BE49-F238E27FC236}">
                <a16:creationId xmlns:a16="http://schemas.microsoft.com/office/drawing/2014/main" id="{688717E7-A0EF-188B-FCF7-81C7E022768D}"/>
              </a:ext>
            </a:extLst>
          </p:cNvPr>
          <p:cNvSpPr txBox="1">
            <a:spLocks/>
          </p:cNvSpPr>
          <p:nvPr/>
        </p:nvSpPr>
        <p:spPr>
          <a:xfrm>
            <a:off x="4380415" y="1434532"/>
            <a:ext cx="4358640" cy="2411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Utilize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Microsoft Azure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to establish </a:t>
            </a:r>
            <a:r>
              <a:rPr lang="en-US" sz="20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Databricks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environments for conducting data analytics on product sales.</a:t>
            </a:r>
            <a:b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This project is named as </a:t>
            </a:r>
            <a:r>
              <a:rPr lang="en-US" sz="2000" b="1" dirty="0">
                <a:solidFill>
                  <a:srgbClr val="FF33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PYSPARKPROJECT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1026" name="Picture 2" descr="Azure Databricks - BMC Deutsch">
            <a:extLst>
              <a:ext uri="{FF2B5EF4-FFF2-40B4-BE49-F238E27FC236}">
                <a16:creationId xmlns:a16="http://schemas.microsoft.com/office/drawing/2014/main" id="{56DC583B-9AAD-19D7-793F-909A6D2A4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27" y="2485528"/>
            <a:ext cx="4032188" cy="113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1A5533-59CE-B13A-1A01-D8E8931D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05C568-D078-2A8E-AF41-88FF05E4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662" y="1283368"/>
            <a:ext cx="6612675" cy="305790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DC716D2-0F41-D8E0-E3DC-7638E188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650765"/>
            <a:ext cx="7532460" cy="572700"/>
          </a:xfrm>
        </p:spPr>
        <p:txBody>
          <a:bodyPr/>
          <a:lstStyle/>
          <a:p>
            <a:r>
              <a:rPr lang="en-US" sz="2400" dirty="0"/>
              <a:t>USE </a:t>
            </a:r>
            <a:r>
              <a:rPr lang="en-US" sz="2400" dirty="0">
                <a:solidFill>
                  <a:srgbClr val="FF3300"/>
                </a:solidFill>
              </a:rPr>
              <a:t>PYSPARK</a:t>
            </a:r>
            <a:r>
              <a:rPr lang="en-US" sz="2400" dirty="0"/>
              <a:t> LIBRARY ON </a:t>
            </a:r>
            <a:r>
              <a:rPr lang="en-US" sz="2400" dirty="0">
                <a:solidFill>
                  <a:schemeClr val="bg2"/>
                </a:solidFill>
              </a:rPr>
              <a:t>DATABRICKS</a:t>
            </a:r>
          </a:p>
        </p:txBody>
      </p:sp>
    </p:spTree>
    <p:extLst>
      <p:ext uri="{BB962C8B-B14F-4D97-AF65-F5344CB8AC3E}">
        <p14:creationId xmlns:p14="http://schemas.microsoft.com/office/powerpoint/2010/main" val="148355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3491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DASHBOARD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7F5D15-FCF9-5EEC-EBEA-678783710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943" y="1005728"/>
            <a:ext cx="5704113" cy="35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7"/>
          <p:cNvSpPr txBox="1">
            <a:spLocks noGrp="1"/>
          </p:cNvSpPr>
          <p:nvPr>
            <p:ph type="title"/>
          </p:nvPr>
        </p:nvSpPr>
        <p:spPr>
          <a:xfrm>
            <a:off x="720000" y="1297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INPUT</a:t>
            </a:r>
            <a:endParaRPr dirty="0"/>
          </a:p>
        </p:txBody>
      </p:sp>
      <p:graphicFrame>
        <p:nvGraphicFramePr>
          <p:cNvPr id="800" name="Google Shape;800;p37"/>
          <p:cNvGraphicFramePr/>
          <p:nvPr>
            <p:extLst>
              <p:ext uri="{D42A27DB-BD31-4B8C-83A1-F6EECF244321}">
                <p14:modId xmlns:p14="http://schemas.microsoft.com/office/powerpoint/2010/main" val="640427645"/>
              </p:ext>
            </p:extLst>
          </p:nvPr>
        </p:nvGraphicFramePr>
        <p:xfrm>
          <a:off x="431437" y="880260"/>
          <a:ext cx="4532440" cy="3672540"/>
        </p:xfrm>
        <a:graphic>
          <a:graphicData uri="http://schemas.openxmlformats.org/drawingml/2006/table">
            <a:tbl>
              <a:tblPr>
                <a:noFill/>
                <a:tableStyleId>{26466766-D654-479F-BA7E-01DF95DBE6FC}</a:tableStyleId>
              </a:tblPr>
              <a:tblGrid>
                <a:gridCol w="142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316">
                  <a:extLst>
                    <a:ext uri="{9D8B030D-6E8A-4147-A177-3AD203B41FA5}">
                      <a16:colId xmlns:a16="http://schemas.microsoft.com/office/drawing/2014/main" val="3035980906"/>
                    </a:ext>
                  </a:extLst>
                </a:gridCol>
              </a:tblGrid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sng" dirty="0">
                          <a:solidFill>
                            <a:schemeClr val="dk1"/>
                          </a:solidFill>
                          <a:latin typeface="Poppins ExtraBold" panose="00000900000000000000" pitchFamily="2" charset="0"/>
                          <a:ea typeface="Poppins ExtraBold"/>
                          <a:cs typeface="Poppins ExtraBold" panose="00000900000000000000" pitchFamily="2" charset="0"/>
                          <a:sym typeface="Poppins ExtraBold"/>
                        </a:rPr>
                        <a:t>Type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u="sng" dirty="0">
                          <a:solidFill>
                            <a:schemeClr val="dk1"/>
                          </a:solidFill>
                          <a:latin typeface="Poppins ExtraBold" panose="00000900000000000000" pitchFamily="2" charset="0"/>
                          <a:ea typeface="Barlow"/>
                          <a:cs typeface="Poppins ExtraBold" panose="00000900000000000000" pitchFamily="2" charset="0"/>
                          <a:sym typeface="Barlow"/>
                        </a:rPr>
                        <a:t>Example</a:t>
                      </a:r>
                      <a:endParaRPr sz="1100" b="1" u="sng" dirty="0">
                        <a:solidFill>
                          <a:schemeClr val="dk1"/>
                        </a:solidFill>
                        <a:latin typeface="Poppins ExtraBold" panose="00000900000000000000" pitchFamily="2" charset="0"/>
                        <a:ea typeface="Barlow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548059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Transaction ID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String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1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Date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Date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2023-11-24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Customer ID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String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CUST001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Gender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String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Male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Age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Integer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34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Product Category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String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Beauty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Quantity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Integer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3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23813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Price Per Unit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Integer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50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88644"/>
                  </a:ext>
                </a:extLst>
              </a:tr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>
                          <a:solidFill>
                            <a:schemeClr val="dk1"/>
                          </a:solidFill>
                          <a:latin typeface="Poppins ExtraBold"/>
                          <a:ea typeface="Poppins ExtraBold"/>
                          <a:cs typeface="Poppins ExtraBold"/>
                          <a:sym typeface="Poppins ExtraBold"/>
                        </a:rPr>
                        <a:t>Total Amount</a:t>
                      </a:r>
                      <a:endParaRPr sz="1100" u="none" dirty="0">
                        <a:solidFill>
                          <a:schemeClr val="dk1"/>
                        </a:solidFill>
                        <a:latin typeface="Poppins ExtraBold"/>
                        <a:ea typeface="Poppins ExtraBold"/>
                        <a:cs typeface="Poppins ExtraBold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Integer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Barlow"/>
                          <a:cs typeface="Poppins" panose="00000500000000000000" pitchFamily="2" charset="0"/>
                          <a:sym typeface="Barlow"/>
                        </a:rPr>
                        <a:t>150</a:t>
                      </a:r>
                      <a:endParaRPr sz="11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Barlow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6588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38A456-5C55-F29D-6A5A-061B6A936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383409"/>
              </p:ext>
            </p:extLst>
          </p:nvPr>
        </p:nvGraphicFramePr>
        <p:xfrm>
          <a:off x="5580480" y="2625913"/>
          <a:ext cx="3132083" cy="350490"/>
        </p:xfrm>
        <a:graphic>
          <a:graphicData uri="http://schemas.openxmlformats.org/drawingml/2006/table">
            <a:tbl>
              <a:tblPr>
                <a:noFill/>
                <a:tableStyleId>{26466766-D654-479F-BA7E-01DF95DBE6FC}</a:tableStyleId>
              </a:tblPr>
              <a:tblGrid>
                <a:gridCol w="1019503">
                  <a:extLst>
                    <a:ext uri="{9D8B030D-6E8A-4147-A177-3AD203B41FA5}">
                      <a16:colId xmlns:a16="http://schemas.microsoft.com/office/drawing/2014/main" val="1988945847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838911089"/>
                    </a:ext>
                  </a:extLst>
                </a:gridCol>
                <a:gridCol w="1082566">
                  <a:extLst>
                    <a:ext uri="{9D8B030D-6E8A-4147-A177-3AD203B41FA5}">
                      <a16:colId xmlns:a16="http://schemas.microsoft.com/office/drawing/2014/main" val="4203188314"/>
                    </a:ext>
                  </a:extLst>
                </a:gridCol>
              </a:tblGrid>
              <a:tr h="3371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Poppins ExtraBold" panose="00000900000000000000" pitchFamily="2" charset="0"/>
                          <a:ea typeface="Poppins ExtraBold"/>
                          <a:cs typeface="Poppins ExtraBold" panose="00000900000000000000" pitchFamily="2" charset="0"/>
                          <a:sym typeface="Poppins ExtraBold"/>
                        </a:rPr>
                        <a:t>Month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 ExtraBold" panose="00000900000000000000" pitchFamily="2" charset="0"/>
                        <a:ea typeface="Poppins ExtraBold"/>
                        <a:cs typeface="Poppins ExtraBold" panose="00000900000000000000" pitchFamily="2" charset="0"/>
                        <a:sym typeface="Poppins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Poppins ExtraBold" panose="00000900000000000000" pitchFamily="2" charset="0"/>
                          <a:ea typeface="Barlow"/>
                          <a:cs typeface="Poppins ExtraBold" panose="00000900000000000000" pitchFamily="2" charset="0"/>
                          <a:sym typeface="Barlow"/>
                        </a:rPr>
                        <a:t>Quarter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 ExtraBold" panose="00000900000000000000" pitchFamily="2" charset="0"/>
                        <a:ea typeface="Barlow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Poppins ExtraBold" panose="00000900000000000000" pitchFamily="2" charset="0"/>
                          <a:ea typeface="Barlow"/>
                          <a:cs typeface="Poppins ExtraBold" panose="00000900000000000000" pitchFamily="2" charset="0"/>
                          <a:sym typeface="Barlow"/>
                        </a:rPr>
                        <a:t>Year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 ExtraBold" panose="00000900000000000000" pitchFamily="2" charset="0"/>
                        <a:ea typeface="Barlow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49500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408DAF4-649F-91BE-B783-596787C13F5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963877" y="1843866"/>
            <a:ext cx="2182644" cy="782047"/>
          </a:xfrm>
          <a:prstGeom prst="bentConnector2">
            <a:avLst/>
          </a:prstGeom>
          <a:ln w="2857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F68878-9C45-6136-6F79-8EBD930B5294}"/>
              </a:ext>
            </a:extLst>
          </p:cNvPr>
          <p:cNvSpPr txBox="1"/>
          <p:nvPr/>
        </p:nvSpPr>
        <p:spPr>
          <a:xfrm>
            <a:off x="5675197" y="184386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1F9DC-E9D3-12FC-11EF-C3526B7BA65E}"/>
              </a:ext>
            </a:extLst>
          </p:cNvPr>
          <p:cNvSpPr txBox="1"/>
          <p:nvPr/>
        </p:nvSpPr>
        <p:spPr>
          <a:xfrm>
            <a:off x="5166499" y="830080"/>
            <a:ext cx="35271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 source</a:t>
            </a:r>
            <a:r>
              <a:rPr lang="en-US" sz="1100" dirty="0"/>
              <a:t>:</a:t>
            </a:r>
          </a:p>
          <a:p>
            <a:r>
              <a:rPr lang="en-US" sz="1100" u="sng" dirty="0">
                <a:hlinkClick r:id="rId3"/>
              </a:rPr>
              <a:t>https://app.gigasheet.com/spreadsheet/retail-sales-dataset/cc4d3a1e_496a_42f2_9fa7_af97646479d5</a:t>
            </a:r>
            <a:endParaRPr lang="en-US" sz="11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234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KPI</a:t>
            </a:r>
            <a:endParaRPr dirty="0"/>
          </a:p>
        </p:txBody>
      </p:sp>
      <p:graphicFrame>
        <p:nvGraphicFramePr>
          <p:cNvPr id="1442" name="Google Shape;1442;p60"/>
          <p:cNvGraphicFramePr/>
          <p:nvPr>
            <p:extLst>
              <p:ext uri="{D42A27DB-BD31-4B8C-83A1-F6EECF244321}">
                <p14:modId xmlns:p14="http://schemas.microsoft.com/office/powerpoint/2010/main" val="1776609623"/>
              </p:ext>
            </p:extLst>
          </p:nvPr>
        </p:nvGraphicFramePr>
        <p:xfrm>
          <a:off x="493986" y="1130565"/>
          <a:ext cx="2995448" cy="2477358"/>
        </p:xfrm>
        <a:graphic>
          <a:graphicData uri="http://schemas.openxmlformats.org/drawingml/2006/table">
            <a:tbl>
              <a:tblPr>
                <a:noFill/>
                <a:tableStyleId>{EC26B53C-C69A-44EC-921E-C913A3390139}</a:tableStyleId>
              </a:tblPr>
              <a:tblGrid>
                <a:gridCol w="898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6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2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  <a:sym typeface="Poppins ExtraBold"/>
                        </a:rPr>
                        <a:t>Description</a:t>
                      </a:r>
                      <a:endParaRPr sz="1100" b="1" u="sng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  <a:sym typeface="Poppins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5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arlow"/>
                        </a:rPr>
                        <a:t>Total Sales</a:t>
                      </a:r>
                      <a:endParaRPr sz="1100" b="1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sum of the total amount from all sales transactions</a:t>
                      </a:r>
                      <a:endParaRPr sz="110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Sales Volume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sum of the quantity of units sold</a:t>
                      </a:r>
                      <a:endParaRPr sz="1100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A graph with green and white lines&#10;&#10;Description automatically generated">
            <a:extLst>
              <a:ext uri="{FF2B5EF4-FFF2-40B4-BE49-F238E27FC236}">
                <a16:creationId xmlns:a16="http://schemas.microsoft.com/office/drawing/2014/main" id="{B21B7102-05C8-7D36-E966-90C927E0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72" y="1130566"/>
            <a:ext cx="4918842" cy="2960928"/>
          </a:xfrm>
          <a:prstGeom prst="rect">
            <a:avLst/>
          </a:prstGeom>
        </p:spPr>
      </p:pic>
      <p:sp>
        <p:nvSpPr>
          <p:cNvPr id="6" name="Google Shape;1441;p60">
            <a:extLst>
              <a:ext uri="{FF2B5EF4-FFF2-40B4-BE49-F238E27FC236}">
                <a16:creationId xmlns:a16="http://schemas.microsoft.com/office/drawing/2014/main" id="{9DC03333-0307-51E4-3913-7B97D1F79A8A}"/>
              </a:ext>
            </a:extLst>
          </p:cNvPr>
          <p:cNvSpPr txBox="1">
            <a:spLocks/>
          </p:cNvSpPr>
          <p:nvPr/>
        </p:nvSpPr>
        <p:spPr>
          <a:xfrm>
            <a:off x="3731172" y="4256690"/>
            <a:ext cx="4918842" cy="40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Total Sales and Sales Volume by Product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234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KPI</a:t>
            </a:r>
            <a:endParaRPr dirty="0"/>
          </a:p>
        </p:txBody>
      </p:sp>
      <p:graphicFrame>
        <p:nvGraphicFramePr>
          <p:cNvPr id="1442" name="Google Shape;1442;p60"/>
          <p:cNvGraphicFramePr/>
          <p:nvPr/>
        </p:nvGraphicFramePr>
        <p:xfrm>
          <a:off x="720000" y="1142474"/>
          <a:ext cx="2246720" cy="2054224"/>
        </p:xfrm>
        <a:graphic>
          <a:graphicData uri="http://schemas.openxmlformats.org/drawingml/2006/table">
            <a:tbl>
              <a:tblPr>
                <a:noFill/>
                <a:tableStyleId>{EC26B53C-C69A-44EC-921E-C913A3390139}</a:tableStyleId>
              </a:tblPr>
              <a:tblGrid>
                <a:gridCol w="224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arlow"/>
                        </a:rPr>
                        <a:t>Number of Customer</a:t>
                      </a:r>
                      <a:endParaRPr sz="1100" b="1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Average purchase per customer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Customer demographics (age, gender)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32024"/>
                  </a:ext>
                </a:extLst>
              </a:tr>
            </a:tbl>
          </a:graphicData>
        </a:graphic>
      </p:graphicFrame>
      <p:sp>
        <p:nvSpPr>
          <p:cNvPr id="6" name="Google Shape;1441;p60">
            <a:extLst>
              <a:ext uri="{FF2B5EF4-FFF2-40B4-BE49-F238E27FC236}">
                <a16:creationId xmlns:a16="http://schemas.microsoft.com/office/drawing/2014/main" id="{9DC03333-0307-51E4-3913-7B97D1F79A8A}"/>
              </a:ext>
            </a:extLst>
          </p:cNvPr>
          <p:cNvSpPr txBox="1">
            <a:spLocks/>
          </p:cNvSpPr>
          <p:nvPr/>
        </p:nvSpPr>
        <p:spPr>
          <a:xfrm>
            <a:off x="3505158" y="4234606"/>
            <a:ext cx="4918842" cy="40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Average purchase per Customer</a:t>
            </a:r>
          </a:p>
        </p:txBody>
      </p:sp>
      <p:pic>
        <p:nvPicPr>
          <p:cNvPr id="3" name="Picture 2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7C284ECD-D6CD-37FD-CAE9-99411E0C1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59" y="1142475"/>
            <a:ext cx="4918842" cy="29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0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234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KPI</a:t>
            </a:r>
            <a:endParaRPr dirty="0"/>
          </a:p>
        </p:txBody>
      </p:sp>
      <p:graphicFrame>
        <p:nvGraphicFramePr>
          <p:cNvPr id="1442" name="Google Shape;1442;p60"/>
          <p:cNvGraphicFramePr/>
          <p:nvPr>
            <p:extLst>
              <p:ext uri="{D42A27DB-BD31-4B8C-83A1-F6EECF244321}">
                <p14:modId xmlns:p14="http://schemas.microsoft.com/office/powerpoint/2010/main" val="3672663538"/>
              </p:ext>
            </p:extLst>
          </p:nvPr>
        </p:nvGraphicFramePr>
        <p:xfrm>
          <a:off x="720000" y="1142474"/>
          <a:ext cx="2246720" cy="2054224"/>
        </p:xfrm>
        <a:graphic>
          <a:graphicData uri="http://schemas.openxmlformats.org/drawingml/2006/table">
            <a:tbl>
              <a:tblPr>
                <a:noFill/>
                <a:tableStyleId>{EC26B53C-C69A-44EC-921E-C913A3390139}</a:tableStyleId>
              </a:tblPr>
              <a:tblGrid>
                <a:gridCol w="224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arlow"/>
                        </a:rPr>
                        <a:t>Number of Customer</a:t>
                      </a:r>
                      <a:endParaRPr sz="1100" b="1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Average purchase per customer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Customer demographics (age, gender)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32024"/>
                  </a:ext>
                </a:extLst>
              </a:tr>
            </a:tbl>
          </a:graphicData>
        </a:graphic>
      </p:graphicFrame>
      <p:sp>
        <p:nvSpPr>
          <p:cNvPr id="6" name="Google Shape;1441;p60">
            <a:extLst>
              <a:ext uri="{FF2B5EF4-FFF2-40B4-BE49-F238E27FC236}">
                <a16:creationId xmlns:a16="http://schemas.microsoft.com/office/drawing/2014/main" id="{9DC03333-0307-51E4-3913-7B97D1F79A8A}"/>
              </a:ext>
            </a:extLst>
          </p:cNvPr>
          <p:cNvSpPr txBox="1">
            <a:spLocks/>
          </p:cNvSpPr>
          <p:nvPr/>
        </p:nvSpPr>
        <p:spPr>
          <a:xfrm>
            <a:off x="3505158" y="4234606"/>
            <a:ext cx="4918842" cy="40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Number of customer by Age group</a:t>
            </a:r>
          </a:p>
        </p:txBody>
      </p:sp>
      <p:pic>
        <p:nvPicPr>
          <p:cNvPr id="3" name="Picture 2" descr="A graph of blue bars&#10;&#10;Description automatically generated">
            <a:extLst>
              <a:ext uri="{FF2B5EF4-FFF2-40B4-BE49-F238E27FC236}">
                <a16:creationId xmlns:a16="http://schemas.microsoft.com/office/drawing/2014/main" id="{8EF6B2EB-B873-B15E-B879-6A43BDD1E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58" y="1142474"/>
            <a:ext cx="4918842" cy="29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2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 txBox="1">
            <a:spLocks noGrp="1"/>
          </p:cNvSpPr>
          <p:nvPr>
            <p:ph type="title"/>
          </p:nvPr>
        </p:nvSpPr>
        <p:spPr>
          <a:xfrm>
            <a:off x="720000" y="234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KPI</a:t>
            </a:r>
            <a:endParaRPr dirty="0"/>
          </a:p>
        </p:txBody>
      </p:sp>
      <p:graphicFrame>
        <p:nvGraphicFramePr>
          <p:cNvPr id="1442" name="Google Shape;1442;p60"/>
          <p:cNvGraphicFramePr/>
          <p:nvPr/>
        </p:nvGraphicFramePr>
        <p:xfrm>
          <a:off x="720000" y="1142474"/>
          <a:ext cx="2246720" cy="2054224"/>
        </p:xfrm>
        <a:graphic>
          <a:graphicData uri="http://schemas.openxmlformats.org/drawingml/2006/table">
            <a:tbl>
              <a:tblPr>
                <a:noFill/>
                <a:tableStyleId>{EC26B53C-C69A-44EC-921E-C913A3390139}</a:tableStyleId>
              </a:tblPr>
              <a:tblGrid>
                <a:gridCol w="224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Poppins ExtraBold" panose="00000900000000000000" pitchFamily="2" charset="0"/>
                          <a:cs typeface="Poppins ExtraBold" panose="00000900000000000000" pitchFamily="2" charset="0"/>
                          <a:sym typeface="Barlow"/>
                        </a:rPr>
                        <a:t>Number of Customer</a:t>
                      </a:r>
                      <a:endParaRPr sz="1100" b="1" dirty="0">
                        <a:solidFill>
                          <a:schemeClr val="tx1"/>
                        </a:solidFill>
                        <a:latin typeface="Poppins ExtraBold" panose="00000900000000000000" pitchFamily="2" charset="0"/>
                        <a:cs typeface="Poppins ExtraBold" panose="00000900000000000000" pitchFamily="2" charset="0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Average purchase per customer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 ExtraBold" panose="00000900000000000000" pitchFamily="2" charset="0"/>
                          <a:ea typeface="Arial"/>
                          <a:cs typeface="Poppins ExtraBold" panose="00000900000000000000" pitchFamily="2" charset="0"/>
                          <a:sym typeface="Arial"/>
                        </a:rPr>
                        <a:t>Customer demographics (age, gender)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32024"/>
                  </a:ext>
                </a:extLst>
              </a:tr>
            </a:tbl>
          </a:graphicData>
        </a:graphic>
      </p:graphicFrame>
      <p:sp>
        <p:nvSpPr>
          <p:cNvPr id="6" name="Google Shape;1441;p60">
            <a:extLst>
              <a:ext uri="{FF2B5EF4-FFF2-40B4-BE49-F238E27FC236}">
                <a16:creationId xmlns:a16="http://schemas.microsoft.com/office/drawing/2014/main" id="{9DC03333-0307-51E4-3913-7B97D1F79A8A}"/>
              </a:ext>
            </a:extLst>
          </p:cNvPr>
          <p:cNvSpPr txBox="1">
            <a:spLocks/>
          </p:cNvSpPr>
          <p:nvPr/>
        </p:nvSpPr>
        <p:spPr>
          <a:xfrm>
            <a:off x="3505158" y="4234606"/>
            <a:ext cx="4918842" cy="40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Number of customer by Gender</a:t>
            </a:r>
          </a:p>
        </p:txBody>
      </p:sp>
      <p:pic>
        <p:nvPicPr>
          <p:cNvPr id="4" name="Picture 3" descr="A pie chart with numbers and a number of customer&#10;&#10;Description automatically generated">
            <a:extLst>
              <a:ext uri="{FF2B5EF4-FFF2-40B4-BE49-F238E27FC236}">
                <a16:creationId xmlns:a16="http://schemas.microsoft.com/office/drawing/2014/main" id="{11AEC814-036C-92C8-3A22-E77C0EEC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59" y="1142474"/>
            <a:ext cx="4922041" cy="29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6588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241</Words>
  <Application>Microsoft Office PowerPoint</Application>
  <PresentationFormat>On-screen Show (16:9)</PresentationFormat>
  <Paragraphs>73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Poppins Black</vt:lpstr>
      <vt:lpstr>Poppins</vt:lpstr>
      <vt:lpstr>Arial</vt:lpstr>
      <vt:lpstr>Barlow</vt:lpstr>
      <vt:lpstr>Poppins ExtraBold</vt:lpstr>
      <vt:lpstr>Nunito Light</vt:lpstr>
      <vt:lpstr>Data Analytics Strategy Toolkit by Slidesgo</vt:lpstr>
      <vt:lpstr>DATA PROJECT 1: SALE ANALYTICS  WITH PYSPARK ON MICROSOFT AZURE DATABRICKS</vt:lpstr>
      <vt:lpstr>PROJECT SUMMARY</vt:lpstr>
      <vt:lpstr>USE PYSPARK LIBRARY ON DATABRICKS</vt:lpstr>
      <vt:lpstr>CREATE DASHBOARD</vt:lpstr>
      <vt:lpstr>DATA INPUT</vt:lpstr>
      <vt:lpstr>SALES KPI</vt:lpstr>
      <vt:lpstr>CUSTOMER KPI</vt:lpstr>
      <vt:lpstr>CUSTOMER KPI</vt:lpstr>
      <vt:lpstr>CUSTOMER KPI</vt:lpstr>
      <vt:lpstr>SALES BY TIME</vt:lpstr>
      <vt:lpstr>SALES BY TIME</vt:lpstr>
      <vt:lpstr>THANK YOU FOR YOUT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Project 1: SALE ANALYTICS (DATABRICKS + PYSPARK)</dc:title>
  <dc:creator>ADmin</dc:creator>
  <cp:lastModifiedBy>lê nguyên</cp:lastModifiedBy>
  <cp:revision>11</cp:revision>
  <dcterms:modified xsi:type="dcterms:W3CDTF">2024-04-14T10:55:32Z</dcterms:modified>
</cp:coreProperties>
</file>