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7" r:id="rId2"/>
    <p:sldId id="275" r:id="rId3"/>
    <p:sldId id="285" r:id="rId4"/>
    <p:sldId id="276" r:id="rId5"/>
    <p:sldId id="283" r:id="rId6"/>
    <p:sldId id="278" r:id="rId7"/>
    <p:sldId id="282" r:id="rId8"/>
    <p:sldId id="286" r:id="rId9"/>
    <p:sldId id="284" r:id="rId10"/>
    <p:sldId id="287" r:id="rId11"/>
    <p:sldId id="279" r:id="rId12"/>
    <p:sldId id="288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80" r:id="rId24"/>
    <p:sldId id="290" r:id="rId25"/>
    <p:sldId id="289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3">
          <p15:clr>
            <a:srgbClr val="A4A3A4"/>
          </p15:clr>
        </p15:guide>
        <p15:guide id="2" pos="30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0C0"/>
    <a:srgbClr val="0000FF"/>
    <a:srgbClr val="C0FFC0"/>
    <a:srgbClr val="FFE0E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714" autoAdjust="0"/>
    <p:restoredTop sz="50000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200" y="2448"/>
      </p:cViewPr>
      <p:guideLst>
        <p:guide orient="horz" pos="2993"/>
        <p:guide pos="30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99594-5908-194F-A8D4-32B5BC28CDDF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BE296-A107-9F4C-9102-199696F8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able Placeholder 13"/>
          <p:cNvSpPr>
            <a:spLocks noGrp="1"/>
          </p:cNvSpPr>
          <p:nvPr>
            <p:ph type="tbl" sz="quarter" idx="10"/>
          </p:nvPr>
        </p:nvSpPr>
        <p:spPr>
          <a:xfrm>
            <a:off x="457200" y="914400"/>
            <a:ext cx="8229600" cy="234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6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6600"/>
          </a:xfrm>
          <a:prstGeom prst="rect">
            <a:avLst/>
          </a:prstGeom>
        </p:spPr>
        <p:txBody>
          <a:bodyPr vert="horz" wrap="none" lIns="0" tIns="60960" rIns="0" bIns="6096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286000" y="6680200"/>
            <a:ext cx="4572000" cy="177800"/>
          </a:xfrm>
          <a:prstGeom prst="rect">
            <a:avLst/>
          </a:prstGeom>
        </p:spPr>
        <p:txBody>
          <a:bodyPr vert="horz" lIns="0" tIns="38100" rIns="0" bIns="38100" rtlCol="0" anchor="b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chemeClr val="tx1">
                    <a:tint val="75000"/>
                  </a:schemeClr>
                </a:solidFill>
                <a:latin typeface="PFDinTextPro-Regular"/>
                <a:ea typeface="+mn-ea"/>
                <a:cs typeface="PFDinTextPro-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/>
              <a:t>raidar</a:t>
            </a:r>
            <a:r>
              <a:rPr lang="en-US" baseline="0" dirty="0"/>
              <a:t> overview — Eric Scace </a:t>
            </a:r>
            <a:r>
              <a:rPr lang="en-US" dirty="0"/>
              <a:t>– </a:t>
            </a:r>
            <a:fld id="{A8CF89D8-95B5-F942-92F2-D9D00BC00785}" type="datetime1">
              <a:rPr lang="en-US" smtClean="0"/>
              <a:t>5/9/19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001000" y="6680200"/>
            <a:ext cx="685800" cy="177800"/>
          </a:xfrm>
          <a:prstGeom prst="rect">
            <a:avLst/>
          </a:prstGeom>
        </p:spPr>
        <p:txBody>
          <a:bodyPr vert="horz" lIns="0" tIns="38100" rIns="0" bIns="38100" rtlCol="0" anchor="b"/>
          <a:lstStyle>
            <a:defPPr>
              <a:defRPr lang="en-US"/>
            </a:defPPr>
            <a:lvl1pPr marL="0" algn="r" defTabSz="457200" rtl="0" eaLnBrk="1" latinLnBrk="0" hangingPunct="1">
              <a:defRPr sz="900" b="0" i="0" kern="1200">
                <a:solidFill>
                  <a:schemeClr val="tx1">
                    <a:tint val="75000"/>
                  </a:schemeClr>
                </a:solidFill>
                <a:latin typeface="PFDinTextPro-Regular"/>
                <a:ea typeface="+mn-ea"/>
                <a:cs typeface="PFDinTextPro-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B37ACDEC-A40F-3D41-8B61-554AF78C218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44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457200" rtl="0" eaLnBrk="1" latinLnBrk="0" hangingPunct="1">
        <a:lnSpc>
          <a:spcPts val="2880"/>
        </a:lnSpc>
        <a:spcBef>
          <a:spcPct val="0"/>
        </a:spcBef>
        <a:buNone/>
        <a:defRPr sz="3200" b="0" i="0" kern="1200">
          <a:solidFill>
            <a:schemeClr val="bg1">
              <a:lumMod val="50000"/>
            </a:schemeClr>
          </a:solidFill>
          <a:latin typeface="PFDinTextPro-Regular"/>
          <a:ea typeface="+mj-ea"/>
          <a:cs typeface="PFDinTextPro-Regular"/>
        </a:defRPr>
      </a:lvl1pPr>
    </p:titleStyle>
    <p:bodyStyle>
      <a:lvl1pPr marL="342900" indent="-3429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•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1pPr>
      <a:lvl2pPr marL="742950" indent="-28575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–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2pPr>
      <a:lvl3pPr marL="1143000" indent="-2286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•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3pPr>
      <a:lvl4pPr marL="1600200" indent="-2286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–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4pPr>
      <a:lvl5pPr marL="2057400" indent="-2286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»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iff"/><Relationship Id="rId4" Type="http://schemas.openxmlformats.org/officeDocument/2006/relationships/image" Target="../media/image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985168131"/>
              </p:ext>
            </p:extLst>
          </p:nvPr>
        </p:nvGraphicFramePr>
        <p:xfrm>
          <a:off x="1" y="914400"/>
          <a:ext cx="9143999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4000"/>
                        </a:lnSpc>
                        <a:buSzPct val="75000"/>
                        <a:buFontTx/>
                        <a:buNone/>
                      </a:pPr>
                      <a:r>
                        <a:rPr lang="en-US" sz="3600" b="0" i="0" cap="small" baseline="0" dirty="0">
                          <a:solidFill>
                            <a:srgbClr val="FF0000"/>
                          </a:solidFill>
                          <a:latin typeface="PFDinTextPro-Regular"/>
                          <a:cs typeface="PFDinTextPro-Regular"/>
                        </a:rPr>
                        <a:t>raidar</a:t>
                      </a:r>
                    </a:p>
                    <a:p>
                      <a:pPr marL="0" indent="0">
                        <a:lnSpc>
                          <a:spcPts val="4000"/>
                        </a:lnSpc>
                        <a:buSzPct val="75000"/>
                        <a:buFontTx/>
                        <a:buNone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0" indent="0">
                        <a:lnSpc>
                          <a:spcPts val="4000"/>
                        </a:lnSpc>
                        <a:buSzPct val="75000"/>
                        <a:buFontTx/>
                        <a:buNone/>
                      </a:pPr>
                      <a:r>
                        <a:rPr lang="en-US" sz="36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 &amp; Asset Information in</a:t>
                      </a:r>
                      <a:br>
                        <a:rPr lang="en-US" sz="36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36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Decentralized, Authoritative Repositories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4000"/>
                        </a:lnSpc>
                        <a:buSzPct val="75000"/>
                        <a:buFont typeface="Arial"/>
                        <a:buChar char="•"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4000"/>
                        </a:lnSpc>
                        <a:buSzPct val="75000"/>
                        <a:buFont typeface="Arial"/>
                        <a:buNone/>
                      </a:pPr>
                      <a: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 joint project of</a:t>
                      </a:r>
                      <a:b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3600" b="0" i="0" cap="small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mit</a:t>
                      </a:r>
                      <a: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 and</a:t>
                      </a:r>
                      <a:b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Berklee College of Music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4000"/>
                        </a:lnSpc>
                        <a:buSzPct val="75000"/>
                        <a:buFont typeface="Arial"/>
                        <a:buChar char="•"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4000"/>
                        </a:lnSpc>
                        <a:buSzPct val="75000"/>
                        <a:buFont typeface="Arial"/>
                        <a:buChar char="•"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65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809021253"/>
              </p:ext>
            </p:extLst>
          </p:nvPr>
        </p:nvGraphicFramePr>
        <p:xfrm>
          <a:off x="1" y="914400"/>
          <a:ext cx="9143999" cy="53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easy to use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Inexpensive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Simple to integrate with other music tools; e.g.,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daw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recording gig tracker apps</a:t>
                      </a:r>
                      <a:endParaRPr lang="en-US" sz="2400" b="0" i="0" cap="small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international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support multilingual data and user interfaces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accommodate asset rights as defined in different regulatory/legal regimes.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open interface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publish all interface specifications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open source software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publish exemplary s/w for each side of every open interface (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mit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license)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5431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standards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use relevant, published standards which: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meet functional requirements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have license terms equivalent to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mit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license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23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52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105041898"/>
              </p:ext>
            </p:extLst>
          </p:nvPr>
        </p:nvGraphicFramePr>
        <p:xfrm>
          <a:off x="1" y="914400"/>
          <a:ext cx="9143999" cy="357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availability,</a:t>
                      </a:r>
                    </a:p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repeatability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Similar to that of the internet, telephone network, and electric power grid in technically-advanced parts of the world.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79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618CDA5-A1F7-6B4C-B7DC-45DFC48C4ED2}"/>
              </a:ext>
            </a:extLst>
          </p:cNvPr>
          <p:cNvSpPr/>
          <p:nvPr/>
        </p:nvSpPr>
        <p:spPr>
          <a:xfrm>
            <a:off x="3087445" y="1129085"/>
            <a:ext cx="3765176" cy="4540195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1A2ED-4B9D-324E-B526-440E865F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65" y="297180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6067C-0E2D-7D4E-B0FF-0A326FFA7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65" y="4576482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58329F-7AC0-054D-92D9-AEC44009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65" y="1426882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C80E05-202E-2844-8488-99310AAA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6" y="2341282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924CB2-2401-9240-9002-F2D2E6C0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EEBE71-5A4F-234E-8370-F0ADB27F6C1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969565" y="2341282"/>
            <a:ext cx="0" cy="630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758CBD-3110-FA45-B2D8-089357D9613A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>
            <a:off x="4969565" y="2341282"/>
            <a:ext cx="795131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279B03-A8BD-8C42-9ACC-CBA523A557F2}"/>
              </a:ext>
            </a:extLst>
          </p:cNvPr>
          <p:cNvCxnSpPr>
            <a:cxnSpLocks/>
            <a:stCxn id="14" idx="0"/>
            <a:endCxn id="10" idx="1"/>
          </p:cNvCxnSpPr>
          <p:nvPr/>
        </p:nvCxnSpPr>
        <p:spPr>
          <a:xfrm flipV="1">
            <a:off x="3717234" y="3429000"/>
            <a:ext cx="795131" cy="379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BEB616-2610-9249-B81B-A214514328B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717233" y="4723386"/>
            <a:ext cx="795132" cy="310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56C4D8-7F83-E64E-8EF7-AFB57D27B546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5426765" y="3255682"/>
            <a:ext cx="795131" cy="177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880B0D-A2A8-9444-9FC0-455B1DBCDBE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426765" y="2798482"/>
            <a:ext cx="337931" cy="630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F4758FF-A7CF-874A-B775-8DE11F6AF8AC}"/>
              </a:ext>
            </a:extLst>
          </p:cNvPr>
          <p:cNvSpPr/>
          <p:nvPr/>
        </p:nvSpPr>
        <p:spPr>
          <a:xfrm>
            <a:off x="457200" y="5953921"/>
            <a:ext cx="7513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Partial mesh of </a:t>
            </a:r>
            <a:r>
              <a:rPr lang="en-US" sz="3600" cap="small" dirty="0">
                <a:latin typeface="PF DIN Text Pro Light" panose="02000506030000020004" pitchFamily="2" charset="0"/>
              </a:rPr>
              <a:t>raidar</a:t>
            </a:r>
            <a:r>
              <a:rPr lang="en-US" sz="3600" dirty="0">
                <a:latin typeface="PF DIN Text Pro Light" panose="02000506030000020004" pitchFamily="2" charset="0"/>
              </a:rPr>
              <a:t> servers (“repo”)</a:t>
            </a:r>
          </a:p>
        </p:txBody>
      </p:sp>
    </p:spTree>
    <p:extLst>
      <p:ext uri="{BB962C8B-B14F-4D97-AF65-F5344CB8AC3E}">
        <p14:creationId xmlns:p14="http://schemas.microsoft.com/office/powerpoint/2010/main" val="318878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ED9065-3FD3-514C-965B-1C834858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47" y="3923286"/>
            <a:ext cx="685800" cy="685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User (client) app ↔︎ subscribed repo (server) interface (</a:t>
            </a:r>
            <a:r>
              <a:rPr lang="en-US" sz="3600" cap="small" dirty="0">
                <a:latin typeface="PF DIN Text Pro Light" panose="02000506030000020004" pitchFamily="2" charset="0"/>
              </a:rPr>
              <a:t>rest</a:t>
            </a:r>
            <a:r>
              <a:rPr lang="en-US" sz="3600" dirty="0">
                <a:latin typeface="PF DIN Text Pro Light" panose="02000506030000020004" pitchFamily="2" charset="0"/>
              </a:rPr>
              <a:t>ful).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F4A5C3C-ABC1-CB46-8B23-772B06636416}"/>
              </a:ext>
            </a:extLst>
          </p:cNvPr>
          <p:cNvGrpSpPr/>
          <p:nvPr/>
        </p:nvGrpSpPr>
        <p:grpSpPr>
          <a:xfrm>
            <a:off x="1914861" y="4023358"/>
            <a:ext cx="141643" cy="457200"/>
            <a:chOff x="1914861" y="4077148"/>
            <a:chExt cx="141643" cy="457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66D036F-B8F7-CB49-9839-3CD6066C771E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FDA3C5-4FB7-3B40-BF0B-1962FDC032CA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117328-E65B-B64D-98C6-9395296569B9}"/>
              </a:ext>
            </a:extLst>
          </p:cNvPr>
          <p:cNvCxnSpPr>
            <a:cxnSpLocks/>
          </p:cNvCxnSpPr>
          <p:nvPr/>
        </p:nvCxnSpPr>
        <p:spPr>
          <a:xfrm flipH="1">
            <a:off x="2056504" y="4260028"/>
            <a:ext cx="12035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09D071-EF0B-6B43-A2AB-8349F6ACC83F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267647" y="4260028"/>
            <a:ext cx="647216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28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Admin client app to manage subscriptions &amp; authorizations.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F4A5C3C-ABC1-CB46-8B23-772B06636416}"/>
              </a:ext>
            </a:extLst>
          </p:cNvPr>
          <p:cNvGrpSpPr/>
          <p:nvPr/>
        </p:nvGrpSpPr>
        <p:grpSpPr>
          <a:xfrm>
            <a:off x="1880459" y="5212080"/>
            <a:ext cx="141643" cy="457200"/>
            <a:chOff x="1914861" y="4077148"/>
            <a:chExt cx="141643" cy="457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66D036F-B8F7-CB49-9839-3CD6066C771E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FDA3C5-4FB7-3B40-BF0B-1962FDC032CA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117328-E65B-B64D-98C6-9395296569B9}"/>
              </a:ext>
            </a:extLst>
          </p:cNvPr>
          <p:cNvCxnSpPr>
            <a:cxnSpLocks/>
          </p:cNvCxnSpPr>
          <p:nvPr/>
        </p:nvCxnSpPr>
        <p:spPr>
          <a:xfrm flipH="1">
            <a:off x="2022103" y="5448750"/>
            <a:ext cx="16677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09D071-EF0B-6B43-A2AB-8349F6ACC83F}"/>
              </a:ext>
            </a:extLst>
          </p:cNvPr>
          <p:cNvCxnSpPr>
            <a:cxnSpLocks/>
          </p:cNvCxnSpPr>
          <p:nvPr/>
        </p:nvCxnSpPr>
        <p:spPr>
          <a:xfrm flipH="1">
            <a:off x="1233245" y="5448750"/>
            <a:ext cx="647216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72B6D60-A8FC-DF4A-B93F-A7605153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5" y="4988858"/>
            <a:ext cx="685800" cy="6858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0E5669-2DB1-0F4F-959D-2BCE1E417ED7}"/>
              </a:ext>
            </a:extLst>
          </p:cNvPr>
          <p:cNvCxnSpPr>
            <a:cxnSpLocks/>
          </p:cNvCxnSpPr>
          <p:nvPr/>
        </p:nvCxnSpPr>
        <p:spPr>
          <a:xfrm>
            <a:off x="3689873" y="4723386"/>
            <a:ext cx="0" cy="725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77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Repo employs external identity &amp; access management (</a:t>
            </a:r>
            <a:r>
              <a:rPr lang="en-US" sz="3600" cap="small" dirty="0" err="1">
                <a:latin typeface="PF DIN Text Pro Light" panose="02000506030000020004" pitchFamily="2" charset="0"/>
              </a:rPr>
              <a:t>iam</a:t>
            </a:r>
            <a:r>
              <a:rPr lang="en-US" sz="3600" dirty="0">
                <a:latin typeface="PF DIN Text Pro Light" panose="02000506030000020004" pitchFamily="2" charset="0"/>
              </a:rPr>
              <a:t>) service; e.g., </a:t>
            </a:r>
            <a:r>
              <a:rPr lang="en-US" sz="3600" cap="small" dirty="0">
                <a:latin typeface="PF DIN Text Pro Light" panose="02000506030000020004" pitchFamily="2" charset="0"/>
              </a:rPr>
              <a:t>oidc</a:t>
            </a:r>
            <a:r>
              <a:rPr lang="en-US" sz="3600" dirty="0">
                <a:latin typeface="PF DIN Text Pro Light" panose="02000506030000020004" pitchFamily="2" charset="0"/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ACF6E6F-9AF4-4C4F-8767-5AED04B2E865}"/>
              </a:ext>
            </a:extLst>
          </p:cNvPr>
          <p:cNvGrpSpPr/>
          <p:nvPr/>
        </p:nvGrpSpPr>
        <p:grpSpPr>
          <a:xfrm>
            <a:off x="5114812" y="5212080"/>
            <a:ext cx="141643" cy="457200"/>
            <a:chOff x="1914861" y="4077148"/>
            <a:chExt cx="141643" cy="4572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FEA8CD-2F4D-DD4C-A6A9-C1BC7C5255BD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BFE617-F43C-274D-9D9D-6A6F8F946CB4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F041B5-63F9-7A4E-8069-48E67991493C}"/>
              </a:ext>
            </a:extLst>
          </p:cNvPr>
          <p:cNvCxnSpPr>
            <a:cxnSpLocks/>
          </p:cNvCxnSpPr>
          <p:nvPr/>
        </p:nvCxnSpPr>
        <p:spPr>
          <a:xfrm flipH="1">
            <a:off x="5256456" y="5448750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BCFAB-4D3A-2C41-BD97-26EB8576B0F2}"/>
              </a:ext>
            </a:extLst>
          </p:cNvPr>
          <p:cNvCxnSpPr>
            <a:cxnSpLocks/>
          </p:cNvCxnSpPr>
          <p:nvPr/>
        </p:nvCxnSpPr>
        <p:spPr>
          <a:xfrm flipH="1">
            <a:off x="4467598" y="5448750"/>
            <a:ext cx="647216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621FD1-9A4E-5C45-BEF5-2EDF394B67FE}"/>
              </a:ext>
            </a:extLst>
          </p:cNvPr>
          <p:cNvCxnSpPr>
            <a:cxnSpLocks/>
          </p:cNvCxnSpPr>
          <p:nvPr/>
        </p:nvCxnSpPr>
        <p:spPr>
          <a:xfrm>
            <a:off x="3705812" y="4723387"/>
            <a:ext cx="740276" cy="740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DD198DC-1FEE-BA4F-9272-37EBD4867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59" y="4874558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BB1533-1A3E-4B47-A6A8-3B053FBDA03E}"/>
              </a:ext>
            </a:extLst>
          </p:cNvPr>
          <p:cNvSpPr/>
          <p:nvPr/>
        </p:nvSpPr>
        <p:spPr>
          <a:xfrm>
            <a:off x="5724085" y="5577840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small" dirty="0" err="1">
                <a:solidFill>
                  <a:srgbClr val="0000FF"/>
                </a:solidFill>
                <a:latin typeface="PF DIN Text Pro Light" panose="02000506030000020004" pitchFamily="2" charset="0"/>
              </a:rPr>
              <a:t>iam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93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881164F-79F8-0246-A1D8-A52C0D9BA5A9}"/>
              </a:ext>
            </a:extLst>
          </p:cNvPr>
          <p:cNvSpPr/>
          <p:nvPr/>
        </p:nvSpPr>
        <p:spPr>
          <a:xfrm>
            <a:off x="5339379" y="3030485"/>
            <a:ext cx="677230" cy="2698430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Repo records data</a:t>
            </a:r>
            <a:br>
              <a:rPr lang="en-US" sz="3600" dirty="0">
                <a:latin typeface="PF DIN Text Pro Light" panose="02000506030000020004" pitchFamily="2" charset="0"/>
              </a:rPr>
            </a:br>
            <a:r>
              <a:rPr lang="en-US" sz="3600" dirty="0">
                <a:latin typeface="PF DIN Text Pro Light" panose="02000506030000020004" pitchFamily="2" charset="0"/>
              </a:rPr>
              <a:t>signed by authorized sources</a:t>
            </a:r>
            <a:br>
              <a:rPr lang="en-US" sz="3600" dirty="0">
                <a:latin typeface="PF DIN Text Pro Light" panose="02000506030000020004" pitchFamily="2" charset="0"/>
              </a:rPr>
            </a:br>
            <a:r>
              <a:rPr lang="en-US" sz="3600" dirty="0">
                <a:latin typeface="PF DIN Text Pro Light" panose="02000506030000020004" pitchFamily="2" charset="0"/>
              </a:rPr>
              <a:t>to redundant secure data storage service(s).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DC810E-BA85-114C-AD2F-37F4F006D40E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F6E6F-9AF4-4C4F-8767-5AED04B2E865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FEA8CD-2F4D-DD4C-A6A9-C1BC7C5255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BFE617-F43C-274D-9D9D-6A6F8F946CB4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041B5-63F9-7A4E-8069-48E679914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BBCFAB-4D3A-2C41-BD97-26EB8576B0F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891414-63FC-6744-8543-205F965A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B9F6C1-1EF1-C744-B022-4BB0C73F1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4450273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472CFD-0A17-D94E-AA19-B6208B946D0B}"/>
              </a:ext>
            </a:extLst>
          </p:cNvPr>
          <p:cNvGrpSpPr/>
          <p:nvPr/>
        </p:nvGrpSpPr>
        <p:grpSpPr>
          <a:xfrm>
            <a:off x="5984365" y="3517390"/>
            <a:ext cx="1153513" cy="457200"/>
            <a:chOff x="4174434" y="4032711"/>
            <a:chExt cx="1153513" cy="457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F414B7-6153-BA4C-81F3-FD6518756671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F2B1A8-BD99-8D47-9150-2495F62DA511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87FEB40-E319-8845-BB6A-77D0D2D4D0C3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AD1D67-D2FB-B84A-AB84-E13445F7A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6ABA6-4C81-A848-9CA4-ED61C0976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7A732E-98AF-394E-8172-9955D612CF0A}"/>
              </a:ext>
            </a:extLst>
          </p:cNvPr>
          <p:cNvGrpSpPr/>
          <p:nvPr/>
        </p:nvGrpSpPr>
        <p:grpSpPr>
          <a:xfrm>
            <a:off x="6008791" y="4678873"/>
            <a:ext cx="1153513" cy="457200"/>
            <a:chOff x="4174434" y="4032711"/>
            <a:chExt cx="1153513" cy="4572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F956DB-F781-0E4B-B08B-343B0478CDD4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657B8FC-7D0B-4746-ADC5-4FC194CAF1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8878889-6A35-0A46-9A82-0E7F9BB6254F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1ADBD8-117F-4F41-A3F3-457BEB9E4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058E35-3D9C-8D46-BCE8-0E1AD58A9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1F5CE-72FF-ED41-9FA1-9979D6EE7BBC}"/>
              </a:ext>
            </a:extLst>
          </p:cNvPr>
          <p:cNvSpPr/>
          <p:nvPr/>
        </p:nvSpPr>
        <p:spPr>
          <a:xfrm rot="16200000">
            <a:off x="4297474" y="4053456"/>
            <a:ext cx="2704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PF DIN Text Pro Light" panose="02000506030000020004" pitchFamily="2" charset="0"/>
              </a:rPr>
              <a:t>intermediator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6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881164F-79F8-0246-A1D8-A52C0D9BA5A9}"/>
              </a:ext>
            </a:extLst>
          </p:cNvPr>
          <p:cNvSpPr/>
          <p:nvPr/>
        </p:nvSpPr>
        <p:spPr>
          <a:xfrm>
            <a:off x="5339379" y="3030485"/>
            <a:ext cx="677230" cy="2698430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Intermediation presents uniform </a:t>
            </a:r>
            <a:r>
              <a:rPr lang="en-US" sz="3600" cap="small" dirty="0">
                <a:latin typeface="PF DIN Text Pro Light" panose="02000506030000020004" pitchFamily="2" charset="0"/>
              </a:rPr>
              <a:t>api</a:t>
            </a:r>
            <a:r>
              <a:rPr lang="en-US" sz="3600" dirty="0">
                <a:latin typeface="PF DIN Text Pro Light" panose="02000506030000020004" pitchFamily="2" charset="0"/>
              </a:rPr>
              <a:t> to repo.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DC810E-BA85-114C-AD2F-37F4F006D40E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F6E6F-9AF4-4C4F-8767-5AED04B2E865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FEA8CD-2F4D-DD4C-A6A9-C1BC7C5255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BFE617-F43C-274D-9D9D-6A6F8F946CB4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041B5-63F9-7A4E-8069-48E679914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BBCFAB-4D3A-2C41-BD97-26EB8576B0F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891414-63FC-6744-8543-205F965A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B9F6C1-1EF1-C744-B022-4BB0C73F1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4450273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472CFD-0A17-D94E-AA19-B6208B946D0B}"/>
              </a:ext>
            </a:extLst>
          </p:cNvPr>
          <p:cNvGrpSpPr/>
          <p:nvPr/>
        </p:nvGrpSpPr>
        <p:grpSpPr>
          <a:xfrm>
            <a:off x="5984365" y="3517390"/>
            <a:ext cx="1153513" cy="457200"/>
            <a:chOff x="4174434" y="4032711"/>
            <a:chExt cx="1153513" cy="457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F414B7-6153-BA4C-81F3-FD6518756671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F2B1A8-BD99-8D47-9150-2495F62DA511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87FEB40-E319-8845-BB6A-77D0D2D4D0C3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AD1D67-D2FB-B84A-AB84-E13445F7A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6ABA6-4C81-A848-9CA4-ED61C0976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7A732E-98AF-394E-8172-9955D612CF0A}"/>
              </a:ext>
            </a:extLst>
          </p:cNvPr>
          <p:cNvGrpSpPr/>
          <p:nvPr/>
        </p:nvGrpSpPr>
        <p:grpSpPr>
          <a:xfrm>
            <a:off x="6008791" y="4678873"/>
            <a:ext cx="1153513" cy="457200"/>
            <a:chOff x="4174434" y="4032711"/>
            <a:chExt cx="1153513" cy="4572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F956DB-F781-0E4B-B08B-343B0478CDD4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657B8FC-7D0B-4746-ADC5-4FC194CAF1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8878889-6A35-0A46-9A82-0E7F9BB6254F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1ADBD8-117F-4F41-A3F3-457BEB9E4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058E35-3D9C-8D46-BCE8-0E1AD58A9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1F5CE-72FF-ED41-9FA1-9979D6EE7BBC}"/>
              </a:ext>
            </a:extLst>
          </p:cNvPr>
          <p:cNvSpPr/>
          <p:nvPr/>
        </p:nvSpPr>
        <p:spPr>
          <a:xfrm rot="16200000">
            <a:off x="4297474" y="4053456"/>
            <a:ext cx="2704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PF DIN Text Pro Light" panose="02000506030000020004" pitchFamily="2" charset="0"/>
              </a:rPr>
              <a:t>intermediator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72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1775417"/>
            <a:ext cx="2505611" cy="3893864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881164F-79F8-0246-A1D8-A52C0D9BA5A9}"/>
              </a:ext>
            </a:extLst>
          </p:cNvPr>
          <p:cNvSpPr/>
          <p:nvPr/>
        </p:nvSpPr>
        <p:spPr>
          <a:xfrm flipH="1">
            <a:off x="5058337" y="3538647"/>
            <a:ext cx="356327" cy="1597417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DC810E-BA85-114C-AD2F-37F4F006D40E}"/>
              </a:ext>
            </a:extLst>
          </p:cNvPr>
          <p:cNvGrpSpPr/>
          <p:nvPr/>
        </p:nvGrpSpPr>
        <p:grpSpPr>
          <a:xfrm>
            <a:off x="3904049" y="4037586"/>
            <a:ext cx="1153513" cy="457200"/>
            <a:chOff x="4174434" y="4032711"/>
            <a:chExt cx="1153513" cy="4572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F6E6F-9AF4-4C4F-8767-5AED04B2E865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FEA8CD-2F4D-DD4C-A6A9-C1BC7C5255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BFE617-F43C-274D-9D9D-6A6F8F946CB4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041B5-63F9-7A4E-8069-48E679914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BBCFAB-4D3A-2C41-BD97-26EB8576B0F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891414-63FC-6744-8543-205F965A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B9F6C1-1EF1-C744-B022-4BB0C73F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78" y="4450273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CF414B7-6153-BA4C-81F3-FD6518756671}"/>
              </a:ext>
            </a:extLst>
          </p:cNvPr>
          <p:cNvGrpSpPr/>
          <p:nvPr/>
        </p:nvGrpSpPr>
        <p:grpSpPr>
          <a:xfrm>
            <a:off x="6604925" y="3517390"/>
            <a:ext cx="141643" cy="457200"/>
            <a:chOff x="1914861" y="4077148"/>
            <a:chExt cx="141643" cy="4572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F2B1A8-BD99-8D47-9150-2495F62DA511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7FEB40-E319-8845-BB6A-77D0D2D4D0C3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AD1D67-D2FB-B84A-AB84-E13445F7A984}"/>
              </a:ext>
            </a:extLst>
          </p:cNvPr>
          <p:cNvCxnSpPr>
            <a:cxnSpLocks/>
          </p:cNvCxnSpPr>
          <p:nvPr/>
        </p:nvCxnSpPr>
        <p:spPr>
          <a:xfrm flipH="1">
            <a:off x="6746569" y="3754060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36ABA6-4C81-A848-9CA4-ED61C09768FE}"/>
              </a:ext>
            </a:extLst>
          </p:cNvPr>
          <p:cNvCxnSpPr>
            <a:cxnSpLocks/>
          </p:cNvCxnSpPr>
          <p:nvPr/>
        </p:nvCxnSpPr>
        <p:spPr>
          <a:xfrm flipH="1">
            <a:off x="5390238" y="3744707"/>
            <a:ext cx="12146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F956DB-F781-0E4B-B08B-343B0478CDD4}"/>
              </a:ext>
            </a:extLst>
          </p:cNvPr>
          <p:cNvGrpSpPr/>
          <p:nvPr/>
        </p:nvGrpSpPr>
        <p:grpSpPr>
          <a:xfrm>
            <a:off x="6629351" y="4678873"/>
            <a:ext cx="141643" cy="457200"/>
            <a:chOff x="1914861" y="4077148"/>
            <a:chExt cx="141643" cy="4572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57B8FC-7D0B-4746-ADC5-4FC194CAF1BD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878889-6A35-0A46-9A82-0E7F9BB6254F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1ADBD8-117F-4F41-A3F3-457BEB9E42B1}"/>
              </a:ext>
            </a:extLst>
          </p:cNvPr>
          <p:cNvCxnSpPr>
            <a:cxnSpLocks/>
          </p:cNvCxnSpPr>
          <p:nvPr/>
        </p:nvCxnSpPr>
        <p:spPr>
          <a:xfrm flipH="1">
            <a:off x="6770995" y="4915543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058E35-3D9C-8D46-BCE8-0E1AD58A9368}"/>
              </a:ext>
            </a:extLst>
          </p:cNvPr>
          <p:cNvCxnSpPr>
            <a:cxnSpLocks/>
          </p:cNvCxnSpPr>
          <p:nvPr/>
        </p:nvCxnSpPr>
        <p:spPr>
          <a:xfrm flipH="1">
            <a:off x="5414664" y="4906190"/>
            <a:ext cx="12146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021E7D-6779-CB4C-AE84-6C12F6705FBC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3717234" y="2913187"/>
            <a:ext cx="854766" cy="895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6528654-0D39-314C-B533-CAA29AEB22E4}"/>
              </a:ext>
            </a:extLst>
          </p:cNvPr>
          <p:cNvSpPr/>
          <p:nvPr/>
        </p:nvSpPr>
        <p:spPr>
          <a:xfrm flipH="1">
            <a:off x="5949176" y="1234923"/>
            <a:ext cx="356327" cy="1597417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64F79D-44AD-A64D-974D-5FC39C6DD997}"/>
              </a:ext>
            </a:extLst>
          </p:cNvPr>
          <p:cNvGrpSpPr/>
          <p:nvPr/>
        </p:nvGrpSpPr>
        <p:grpSpPr>
          <a:xfrm>
            <a:off x="4785884" y="2219640"/>
            <a:ext cx="1153513" cy="457200"/>
            <a:chOff x="4174434" y="4032711"/>
            <a:chExt cx="1153513" cy="4572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747602-A352-ED40-9DFD-2F79DCA439C9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6A7D3DD-2C08-0C4E-83D5-88629897D77E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9BFAE10-39D2-184C-ADD8-76353BD0B6BE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F7342B-6DF9-7447-9CCF-46CFAD6793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E1CFB8-E31E-D246-870B-4473135054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AF04C74-DBEF-F845-8CBA-1B06B8163E0D}"/>
              </a:ext>
            </a:extLst>
          </p:cNvPr>
          <p:cNvGrpSpPr/>
          <p:nvPr/>
        </p:nvGrpSpPr>
        <p:grpSpPr>
          <a:xfrm>
            <a:off x="6534103" y="2242494"/>
            <a:ext cx="141643" cy="457200"/>
            <a:chOff x="1914861" y="4077148"/>
            <a:chExt cx="141643" cy="4572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685B5A5-31CE-5D43-B499-A8EDC5EF0C95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CABBB2-9E74-174F-8DC0-C16C12B78C18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BDD486-2023-F449-88DF-8F546BF9168E}"/>
              </a:ext>
            </a:extLst>
          </p:cNvPr>
          <p:cNvCxnSpPr>
            <a:cxnSpLocks/>
          </p:cNvCxnSpPr>
          <p:nvPr/>
        </p:nvCxnSpPr>
        <p:spPr>
          <a:xfrm flipH="1">
            <a:off x="6675749" y="2479164"/>
            <a:ext cx="919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6341E2-9FC6-B940-8909-AD06E713FA68}"/>
              </a:ext>
            </a:extLst>
          </p:cNvPr>
          <p:cNvCxnSpPr>
            <a:cxnSpLocks/>
          </p:cNvCxnSpPr>
          <p:nvPr/>
        </p:nvCxnSpPr>
        <p:spPr>
          <a:xfrm flipH="1">
            <a:off x="6294985" y="2460369"/>
            <a:ext cx="2116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492C469-BAB4-8F42-8B2F-EB24E43B1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998787"/>
            <a:ext cx="914400" cy="91440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108BCD-1B51-144B-A765-2BE5E2BF7D7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595078" y="2456310"/>
            <a:ext cx="0" cy="81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Multiple repos may use common data stores.</a:t>
            </a:r>
          </a:p>
        </p:txBody>
      </p:sp>
    </p:spTree>
    <p:extLst>
      <p:ext uri="{BB962C8B-B14F-4D97-AF65-F5344CB8AC3E}">
        <p14:creationId xmlns:p14="http://schemas.microsoft.com/office/powerpoint/2010/main" val="380192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881164F-79F8-0246-A1D8-A52C0D9BA5A9}"/>
              </a:ext>
            </a:extLst>
          </p:cNvPr>
          <p:cNvSpPr/>
          <p:nvPr/>
        </p:nvSpPr>
        <p:spPr>
          <a:xfrm>
            <a:off x="5339379" y="3030485"/>
            <a:ext cx="677230" cy="2698430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Intermediator delivers proof of correctness with retrieved data; e.g., ledger verification.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DC810E-BA85-114C-AD2F-37F4F006D40E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F6E6F-9AF4-4C4F-8767-5AED04B2E865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FEA8CD-2F4D-DD4C-A6A9-C1BC7C5255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BFE617-F43C-274D-9D9D-6A6F8F946CB4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041B5-63F9-7A4E-8069-48E679914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BBCFAB-4D3A-2C41-BD97-26EB8576B0F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891414-63FC-6744-8543-205F965A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472CFD-0A17-D94E-AA19-B6208B946D0B}"/>
              </a:ext>
            </a:extLst>
          </p:cNvPr>
          <p:cNvGrpSpPr/>
          <p:nvPr/>
        </p:nvGrpSpPr>
        <p:grpSpPr>
          <a:xfrm>
            <a:off x="5984365" y="3517390"/>
            <a:ext cx="1153513" cy="457200"/>
            <a:chOff x="4174434" y="4032711"/>
            <a:chExt cx="1153513" cy="457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F414B7-6153-BA4C-81F3-FD6518756671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F2B1A8-BD99-8D47-9150-2495F62DA511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87FEB40-E319-8845-BB6A-77D0D2D4D0C3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AD1D67-D2FB-B84A-AB84-E13445F7A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6ABA6-4C81-A848-9CA4-ED61C0976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7A732E-98AF-394E-8172-9955D612CF0A}"/>
              </a:ext>
            </a:extLst>
          </p:cNvPr>
          <p:cNvGrpSpPr/>
          <p:nvPr/>
        </p:nvGrpSpPr>
        <p:grpSpPr>
          <a:xfrm>
            <a:off x="6008791" y="4678873"/>
            <a:ext cx="1153513" cy="457200"/>
            <a:chOff x="4174434" y="4032711"/>
            <a:chExt cx="1153513" cy="4572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F956DB-F781-0E4B-B08B-343B0478CDD4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657B8FC-7D0B-4746-ADC5-4FC194CAF1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8878889-6A35-0A46-9A82-0E7F9BB6254F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1ADBD8-117F-4F41-A3F3-457BEB9E4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058E35-3D9C-8D46-BCE8-0E1AD58A9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1F5CE-72FF-ED41-9FA1-9979D6EE7BBC}"/>
              </a:ext>
            </a:extLst>
          </p:cNvPr>
          <p:cNvSpPr/>
          <p:nvPr/>
        </p:nvSpPr>
        <p:spPr>
          <a:xfrm rot="16200000">
            <a:off x="4297474" y="4053456"/>
            <a:ext cx="2704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PF DIN Text Pro Light" panose="02000506030000020004" pitchFamily="2" charset="0"/>
              </a:rPr>
              <a:t>intermediator</a:t>
            </a:r>
            <a:endParaRPr lang="en-US" sz="3600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29F2F-D2D5-6E44-B81B-73F2921C0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04" y="44489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0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031259214"/>
              </p:ext>
            </p:extLst>
          </p:nvPr>
        </p:nvGraphicFramePr>
        <p:xfrm>
          <a:off x="1" y="914400"/>
          <a:ext cx="9143999" cy="272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problems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Background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Use cases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principles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Key design constraints &amp; objectives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architecture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High-level functions &amp; key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api</a:t>
                      </a:r>
                      <a:r>
                        <a:rPr lang="en-US" sz="2400" b="0" i="0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</a:t>
                      </a: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roadmap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Scope of v1 &amp; beyond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next steps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78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162751"/>
            <a:ext cx="2850775" cy="2506529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ACF6E6F-9AF4-4C4F-8767-5AED04B2E865}"/>
              </a:ext>
            </a:extLst>
          </p:cNvPr>
          <p:cNvGrpSpPr/>
          <p:nvPr/>
        </p:nvGrpSpPr>
        <p:grpSpPr>
          <a:xfrm>
            <a:off x="4687841" y="5980749"/>
            <a:ext cx="141643" cy="457200"/>
            <a:chOff x="1914861" y="4077148"/>
            <a:chExt cx="141643" cy="4572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FEA8CD-2F4D-DD4C-A6A9-C1BC7C5255BD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BFE617-F43C-274D-9D9D-6A6F8F946CB4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F041B5-63F9-7A4E-8069-48E67991493C}"/>
              </a:ext>
            </a:extLst>
          </p:cNvPr>
          <p:cNvCxnSpPr>
            <a:cxnSpLocks/>
          </p:cNvCxnSpPr>
          <p:nvPr/>
        </p:nvCxnSpPr>
        <p:spPr>
          <a:xfrm flipH="1">
            <a:off x="4829485" y="6217419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BCFAB-4D3A-2C41-BD97-26EB8576B0F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067281" y="6208066"/>
            <a:ext cx="620560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8BC1E1-A171-1748-B1CC-637F1D50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794" y="5752149"/>
            <a:ext cx="914400" cy="9144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2F8515-78AF-D445-A1C4-46D51CD62F1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717234" y="4723386"/>
            <a:ext cx="350046" cy="1484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DE0BC6-8FA1-964E-B716-57915C4ECFA2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 flipV="1">
            <a:off x="4174434" y="3886200"/>
            <a:ext cx="513407" cy="379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ADF7093-89CA-3F4C-9116-94837AA8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41" y="3429000"/>
            <a:ext cx="914400" cy="9144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FD5B85-C2BF-2C41-86CC-1FFCEFA110C9}"/>
              </a:ext>
            </a:extLst>
          </p:cNvPr>
          <p:cNvCxnSpPr>
            <a:cxnSpLocks/>
          </p:cNvCxnSpPr>
          <p:nvPr/>
        </p:nvCxnSpPr>
        <p:spPr>
          <a:xfrm>
            <a:off x="5592802" y="3899976"/>
            <a:ext cx="69543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FB9786-E2AA-524A-9C85-C7FF19E54B69}"/>
              </a:ext>
            </a:extLst>
          </p:cNvPr>
          <p:cNvCxnSpPr>
            <a:cxnSpLocks/>
          </p:cNvCxnSpPr>
          <p:nvPr/>
        </p:nvCxnSpPr>
        <p:spPr>
          <a:xfrm flipV="1">
            <a:off x="5025139" y="2818504"/>
            <a:ext cx="0" cy="58572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No repo contains all data.</a:t>
            </a:r>
          </a:p>
          <a:p>
            <a:r>
              <a:rPr lang="en-US" sz="3600" dirty="0">
                <a:latin typeface="PF DIN Text Pro Light" panose="02000506030000020004" pitchFamily="2" charset="0"/>
              </a:rPr>
              <a:t>Look-up services (e.g., content addressing) &amp; inter-hub queries support comprehensive replied to user queries.</a:t>
            </a:r>
          </a:p>
        </p:txBody>
      </p:sp>
    </p:spTree>
    <p:extLst>
      <p:ext uri="{BB962C8B-B14F-4D97-AF65-F5344CB8AC3E}">
        <p14:creationId xmlns:p14="http://schemas.microsoft.com/office/powerpoint/2010/main" val="102008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0C0C3BB-EE07-D140-9F46-465EB0C354A0}"/>
              </a:ext>
            </a:extLst>
          </p:cNvPr>
          <p:cNvSpPr/>
          <p:nvPr/>
        </p:nvSpPr>
        <p:spPr>
          <a:xfrm>
            <a:off x="4870300" y="2208709"/>
            <a:ext cx="3413085" cy="4461031"/>
          </a:xfrm>
          <a:prstGeom prst="roundRect">
            <a:avLst>
              <a:gd name="adj" fmla="val 4574"/>
            </a:avLst>
          </a:prstGeom>
          <a:solidFill>
            <a:srgbClr val="FFC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2CCDE2C-15BA-1B49-AFBA-29CE9DC83B59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F9AA68-1EFE-3E41-A522-BADD8C4597C8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7DD6F7-D9B6-E14A-AA6A-0CB3D88C7138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CB483A4-7195-854D-9C1B-B3A68C2102D8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93CBFE8-3C48-104E-8A4B-F26E310C496D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FE5D45-A97C-784E-8069-C8EC52C9F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71B7D7-3B1A-984C-8B1D-0265A1AB0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64E866AB-19CD-384D-93EB-8240972D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BF0B38A-1613-EF41-BC9D-CA2A2D086E53}"/>
              </a:ext>
            </a:extLst>
          </p:cNvPr>
          <p:cNvGrpSpPr/>
          <p:nvPr/>
        </p:nvGrpSpPr>
        <p:grpSpPr>
          <a:xfrm>
            <a:off x="5984365" y="3517390"/>
            <a:ext cx="1153513" cy="457200"/>
            <a:chOff x="4174434" y="4032711"/>
            <a:chExt cx="1153513" cy="4572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01EBD1B-F6DE-C242-9E39-5F3DDACA352C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C089336-A3B7-D745-90F8-C724AB9F85E9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0C88BE3-A9FB-EE41-8BB7-FFA50D7ED0EE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FBDBFE6-28F7-404E-B995-44D8D8D9A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3A1D7F-C63D-E840-9CF5-1239B43D14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59A5A1F-BBEA-9849-BBAE-6B14B2EC0567}"/>
              </a:ext>
            </a:extLst>
          </p:cNvPr>
          <p:cNvGrpSpPr/>
          <p:nvPr/>
        </p:nvGrpSpPr>
        <p:grpSpPr>
          <a:xfrm>
            <a:off x="6008791" y="4678873"/>
            <a:ext cx="1153513" cy="457200"/>
            <a:chOff x="4174434" y="4032711"/>
            <a:chExt cx="1153513" cy="4572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DDE1AEC-1C29-9F4E-8258-907D26D4FC94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964086D-DBF5-8A49-9B2C-AD7A97BB72CE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C01823B-CF24-754A-AD5A-CC96E2398D6B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36131B4-1C84-8E49-AEF9-565E4DBD6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F7CD8F-C5C4-D446-AF75-2FC102567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08A8EA74-7D6C-0A4A-8F38-BD24F32D3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04" y="4448990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ACF6E6F-9AF4-4C4F-8767-5AED04B2E865}"/>
              </a:ext>
            </a:extLst>
          </p:cNvPr>
          <p:cNvGrpSpPr/>
          <p:nvPr/>
        </p:nvGrpSpPr>
        <p:grpSpPr>
          <a:xfrm>
            <a:off x="6593493" y="5896116"/>
            <a:ext cx="141643" cy="457200"/>
            <a:chOff x="1914861" y="4077148"/>
            <a:chExt cx="141643" cy="4572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FEA8CD-2F4D-DD4C-A6A9-C1BC7C5255BD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BFE617-F43C-274D-9D9D-6A6F8F946CB4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F041B5-63F9-7A4E-8069-48E67991493C}"/>
              </a:ext>
            </a:extLst>
          </p:cNvPr>
          <p:cNvCxnSpPr>
            <a:cxnSpLocks/>
          </p:cNvCxnSpPr>
          <p:nvPr/>
        </p:nvCxnSpPr>
        <p:spPr>
          <a:xfrm flipH="1">
            <a:off x="6735137" y="6132786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BCFAB-4D3A-2C41-BD97-26EB8576B0F2}"/>
              </a:ext>
            </a:extLst>
          </p:cNvPr>
          <p:cNvCxnSpPr>
            <a:cxnSpLocks/>
          </p:cNvCxnSpPr>
          <p:nvPr/>
        </p:nvCxnSpPr>
        <p:spPr>
          <a:xfrm flipH="1">
            <a:off x="5972933" y="6123433"/>
            <a:ext cx="620560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8BC1E1-A171-1748-B1CC-637F1D502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446" y="5667516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New open-source services (e.g., </a:t>
            </a:r>
            <a:r>
              <a:rPr lang="en-US" sz="3600" cap="small" dirty="0" err="1">
                <a:latin typeface="PF DIN Text Pro Light" panose="02000506030000020004" pitchFamily="2" charset="0"/>
              </a:rPr>
              <a:t>ipfs</a:t>
            </a:r>
            <a:r>
              <a:rPr lang="en-US" sz="3600" dirty="0">
                <a:latin typeface="PF DIN Text Pro Light" panose="02000506030000020004" pitchFamily="2" charset="0"/>
              </a:rPr>
              <a:t>) may provide multiple supporting functions.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3FC4BAE-FF10-5341-9274-3252B3BB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27" y="2258131"/>
            <a:ext cx="914400" cy="9144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70F5F69-7C5B-554F-9F06-2384E4E45409}"/>
              </a:ext>
            </a:extLst>
          </p:cNvPr>
          <p:cNvGrpSpPr/>
          <p:nvPr/>
        </p:nvGrpSpPr>
        <p:grpSpPr>
          <a:xfrm>
            <a:off x="6018414" y="2499625"/>
            <a:ext cx="1153513" cy="457200"/>
            <a:chOff x="4174434" y="4032711"/>
            <a:chExt cx="1153513" cy="4572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C16A40-4F06-874F-A3DE-F12D7661CD12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E47AAF2-0436-9446-B343-89C3F6AA8F7B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D8EE77D-65AC-A74F-868B-0DD6CB3DF110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E42AFD-3D26-5949-9F29-82EA8D283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6CD9F92-0C87-354A-A5FA-4AF8694C3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AF4D773-35BB-124A-A9C6-0350D11D577B}"/>
              </a:ext>
            </a:extLst>
          </p:cNvPr>
          <p:cNvSpPr/>
          <p:nvPr/>
        </p:nvSpPr>
        <p:spPr>
          <a:xfrm>
            <a:off x="5339379" y="2329414"/>
            <a:ext cx="677230" cy="4094413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14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0F9AA68-1EFE-3E41-A522-BADD8C4597C8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7DD6F7-D9B6-E14A-AA6A-0CB3D88C7138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CB483A4-7195-854D-9C1B-B3A68C2102D8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93CBFE8-3C48-104E-8A4B-F26E310C496D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FE5D45-A97C-784E-8069-C8EC52C9F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71B7D7-3B1A-984C-8B1D-0265A1AB0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Key design task for each </a:t>
            </a:r>
            <a:r>
              <a:rPr lang="en-US" sz="3600" cap="small" dirty="0">
                <a:latin typeface="PF DIN Text Pro Light" panose="02000506030000020004" pitchFamily="2" charset="0"/>
              </a:rPr>
              <a:t>api</a:t>
            </a:r>
            <a:r>
              <a:rPr lang="en-US" sz="3600" dirty="0">
                <a:latin typeface="PF DIN Text Pro Light" panose="02000506030000020004" pitchFamily="2" charset="0"/>
              </a:rPr>
              <a:t> shown above: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PF DIN Text Pro Light" panose="02000506030000020004" pitchFamily="2" charset="0"/>
              </a:rPr>
              <a:t>definition of message flow &amp; contents.</a:t>
            </a:r>
          </a:p>
        </p:txBody>
      </p:sp>
    </p:spTree>
    <p:extLst>
      <p:ext uri="{BB962C8B-B14F-4D97-AF65-F5344CB8AC3E}">
        <p14:creationId xmlns:p14="http://schemas.microsoft.com/office/powerpoint/2010/main" val="2417435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to v1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507568672"/>
              </p:ext>
            </p:extLst>
          </p:nvPr>
        </p:nvGraphicFramePr>
        <p:xfrm>
          <a:off x="1" y="914400"/>
          <a:ext cx="9143999" cy="3690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cap="small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api</a:t>
                      </a: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 design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data structures, messages employed by multiple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api</a:t>
                      </a:r>
                      <a:r>
                        <a:rPr lang="en-US" sz="2400" b="0" i="0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</a:t>
                      </a: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user-repo</a:t>
                      </a:r>
                      <a:endParaRPr lang="en-US" sz="2400" b="0" i="0" cap="small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intra-repo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data store service mediation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verification service mediation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lookup for </a:t>
                      </a:r>
                      <a:r>
                        <a:rPr lang="en-US" sz="2400" b="0" i="0" baseline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non-local content</a:t>
                      </a: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identity &amp; access management service mediation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679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to v1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026043994"/>
              </p:ext>
            </p:extLst>
          </p:nvPr>
        </p:nvGraphicFramePr>
        <p:xfrm>
          <a:off x="1" y="914400"/>
          <a:ext cx="9143999" cy="5770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implement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artist user app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searcher (e.g., publisher, streaming service) app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3-4 repo instances: not fully connected, partially-overlapped data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with simple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db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dummy ledger, dummy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iam</a:t>
                      </a:r>
                      <a:endParaRPr lang="en-US" sz="2400" b="0" i="0" cap="small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1, then 2 compliant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db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alternatives (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sql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none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no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sql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ipfs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1, then 2 compliant ledger services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1, then 2 compliant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iam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services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bulk-loader app 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load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subset of Berklee data (large, well-researched)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full Riptide Music Group data set (50k works)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operate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for use by Berklee students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40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v1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948213841"/>
              </p:ext>
            </p:extLst>
          </p:nvPr>
        </p:nvGraphicFramePr>
        <p:xfrm>
          <a:off x="1" y="914400"/>
          <a:ext cx="9143999" cy="679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open usage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to other users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1106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increase number of repos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to additional repo instances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interfaces to other data sources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4205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expand data scope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Uncontrolled compositions: different rights held by different person(s)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Derivative works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Licenses by 3</a:t>
                      </a:r>
                      <a:r>
                        <a:rPr lang="en-US" sz="2400" b="0" i="0" baseline="3000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parties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Royalty events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expand</a:t>
                      </a:r>
                      <a:b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asset types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Multi-media works</a:t>
                      </a:r>
                      <a:endParaRPr lang="en-US" sz="2400" b="0" i="0" cap="none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510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help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255135087"/>
              </p:ext>
            </p:extLst>
          </p:nvPr>
        </p:nvGraphicFramePr>
        <p:xfrm>
          <a:off x="1" y="914400"/>
          <a:ext cx="9143999" cy="357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Architects/designers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Software developers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source alternatives to key functions to: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prove technical agnosticism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provide redundancy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Funding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4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problem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687947168"/>
              </p:ext>
            </p:extLst>
          </p:nvPr>
        </p:nvGraphicFramePr>
        <p:xfrm>
          <a:off x="1" y="914400"/>
          <a:ext cx="9143999" cy="623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To determine rights and rights-holders for music, one must employ cumbersome methods that often fail to return comprehensive, trustworthy results.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Music creators encounter inconvenient, time-consuming and costly processes when establishing rights to their work.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As a result rights and rights-holder data too often is:</a:t>
                      </a:r>
                    </a:p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• Not recorded, or not recorded comprehensively;</a:t>
                      </a:r>
                    </a:p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• Not discovered upon search, or the search yields incomplete or out of date results.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7937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The situation impedes the ability to properly license music and to promptly and accurately compensate its creators for its use.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32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Background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715244221"/>
              </p:ext>
            </p:extLst>
          </p:nvPr>
        </p:nvGraphicFramePr>
        <p:xfrm>
          <a:off x="1" y="914400"/>
          <a:ext cx="9143999" cy="462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rgbClr val="FF0000"/>
                          </a:solidFill>
                          <a:latin typeface="PFDinTextPro-Regular"/>
                          <a:cs typeface="PFDinTextPro-Regular"/>
                        </a:rPr>
                        <a:t>Music (an asset) includes: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: publishing, performance, recording, synchronization, derivative…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Rights-holders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: songwriter/composer, lyricist, arranger, performers…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Each </a:t>
                      </a: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may be sold to a new right-holder or </a:t>
                      </a:r>
                      <a:r>
                        <a:rPr lang="en-US" sz="2400" b="0" i="0" baseline="0" dirty="0">
                          <a:solidFill>
                            <a:srgbClr val="00B050"/>
                          </a:solidFill>
                          <a:latin typeface="PFDinTextPro-Regular"/>
                          <a:cs typeface="PFDinTextPro-Regular"/>
                        </a:rPr>
                        <a:t>licensed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. The sale or license terms may include collection &amp; distribution of royalties.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Metadata about both </a:t>
                      </a: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&amp; </a:t>
                      </a:r>
                      <a:r>
                        <a:rPr lang="en-US" sz="2400" b="0" i="0" baseline="0" dirty="0">
                          <a:solidFill>
                            <a:srgbClr val="00B050"/>
                          </a:solidFill>
                          <a:latin typeface="PFDinTextPro-Regular"/>
                          <a:cs typeface="PFDinTextPro-Regular"/>
                        </a:rPr>
                        <a:t>licenses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include: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provenance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veracity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51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Background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999450377"/>
              </p:ext>
            </p:extLst>
          </p:nvPr>
        </p:nvGraphicFramePr>
        <p:xfrm>
          <a:off x="1" y="914400"/>
          <a:ext cx="9143999" cy="5476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rgbClr val="FF0000"/>
                          </a:solidFill>
                          <a:latin typeface="PFDinTextPro-Regular"/>
                          <a:cs typeface="PFDinTextPro-Regular"/>
                        </a:rPr>
                        <a:t>Problems with current methods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scale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&gt;20,000 new musical works uploaded each day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discovery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Authoritative, comprehensive rights data hard to find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 data equally difficult; sometimes conflicting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Rights-holders cannot be found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trust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Multiple licenses to each right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Conflicting claims &amp; authorities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Lack of provenance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Opaque methods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expensive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 registration can be relatively costly,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especially for work-in-progress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slow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 &amp; licenses discovery, conflicting claims resolution, and royalty payments can take months/years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82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13171448"/>
              </p:ext>
            </p:extLst>
          </p:nvPr>
        </p:nvGraphicFramePr>
        <p:xfrm>
          <a:off x="1" y="914400"/>
          <a:ext cx="9143999" cy="661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artist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Establish rights to a work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 those rights to a work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Identify, resolve conflicting rights/licenses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publisher,</a:t>
                      </a:r>
                      <a:b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label,</a:t>
                      </a:r>
                      <a:b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streaming service, etc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Determine who holds which rights to a work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Contact rights-holder(s)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 or purchase those rights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Identify, resolve conflicting rights/licenses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royalty services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Distribute collected royalties to correct recipients in timely manner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libraries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Make available to others well-researched rights metadata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56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rgbClr val="FF0000"/>
                </a:solidFill>
              </a:rPr>
              <a:t>Raidar</a:t>
            </a:r>
            <a:r>
              <a:rPr lang="en-US" dirty="0"/>
              <a:t> functional scope (v1):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117467342"/>
              </p:ext>
            </p:extLst>
          </p:nvPr>
        </p:nvGraphicFramePr>
        <p:xfrm>
          <a:off x="1" y="914400"/>
          <a:ext cx="9143999" cy="5857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Record authoritative information about rights associated with music.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Accept inquiries from the public.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Return a comprehensive response to those inquiries; e.g., to allow interested parties to license use of the music.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v1 limits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Controlled compositions: </a:t>
                      </a: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all rights held equally by same person(s)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Do not contain derivative works; </a:t>
                      </a: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e.g., samples of other music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Do not involve 3</a:t>
                      </a:r>
                      <a:r>
                        <a:rPr lang="en-US" sz="2400" b="0" i="0" baseline="3000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party licenses; </a:t>
                      </a: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e.g., publishers, record labels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0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scope (v1):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794543953"/>
              </p:ext>
            </p:extLst>
          </p:nvPr>
        </p:nvGraphicFramePr>
        <p:xfrm>
          <a:off x="1" y="914400"/>
          <a:ext cx="9143999" cy="5476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asset description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Musical work, or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Link(s) to authoritative source(s) containing the work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asset metadata examples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Examples: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Title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Date/time of creation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Creator identity, pseudonym(s)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right description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Examples:</a:t>
                      </a:r>
                    </a:p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mechanical right, performance right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right metadata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Examples: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Right-holder(s) identity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Geographical scope of right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6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884237175"/>
              </p:ext>
            </p:extLst>
          </p:nvPr>
        </p:nvGraphicFramePr>
        <p:xfrm>
          <a:off x="1" y="914400"/>
          <a:ext cx="9143999" cy="559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decentralized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Do not rely on a single source for any essential function; e.g., data attestation, authentication, identity.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Example: multiple methods may identify a recorded composition (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isrc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iswc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hfa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#, 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self-sovereign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guid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authoritative, </a:t>
                      </a:r>
                      <a:r>
                        <a:rPr lang="en-US" sz="24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compre-hensive</a:t>
                      </a: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Includes provenance, source expertise &amp; reliability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Triangulate; include conflicting claims &amp; resolution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1 query to any repo yields comprehensive reply from data held by all repos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future-tolerant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technology-agnostic: for each function (e.g., database, immutable ledger, interface, proof of identity), allow implementation with a variety of technologies equivalent in ability and performance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allow replacement or upgrade while maintaining compatibility with previous implementations.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84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8068</TotalTime>
  <Words>1070</Words>
  <Application>Microsoft Macintosh PowerPoint</Application>
  <PresentationFormat>On-screen Show (4:3)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PF DIN Text Pro Light</vt:lpstr>
      <vt:lpstr>PFDinTextPro-Regular</vt:lpstr>
      <vt:lpstr>Office Theme</vt:lpstr>
      <vt:lpstr>PowerPoint Presentation</vt:lpstr>
      <vt:lpstr> agenda </vt:lpstr>
      <vt:lpstr> problem </vt:lpstr>
      <vt:lpstr> Background </vt:lpstr>
      <vt:lpstr> Background </vt:lpstr>
      <vt:lpstr>Use cases</vt:lpstr>
      <vt:lpstr>Raidar functional scope (v1):</vt:lpstr>
      <vt:lpstr>Data scope (v1):</vt:lpstr>
      <vt:lpstr>Design principles</vt:lpstr>
      <vt:lpstr>Design principles</vt:lpstr>
      <vt:lpstr>Performance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Road map to v1</vt:lpstr>
      <vt:lpstr>Road map to v1</vt:lpstr>
      <vt:lpstr>Beyond v1</vt:lpstr>
      <vt:lpstr>You can 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KIT Toward Safer Data About Personæ</dc:title>
  <dc:creator>Eric Scace</dc:creator>
  <cp:lastModifiedBy>Eric Scace</cp:lastModifiedBy>
  <cp:revision>225</cp:revision>
  <cp:lastPrinted>2014-05-05T16:52:29Z</cp:lastPrinted>
  <dcterms:created xsi:type="dcterms:W3CDTF">2013-12-05T15:57:00Z</dcterms:created>
  <dcterms:modified xsi:type="dcterms:W3CDTF">2019-05-09T20:47:54Z</dcterms:modified>
</cp:coreProperties>
</file>