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75" r:id="rId3"/>
    <p:sldId id="285" r:id="rId4"/>
    <p:sldId id="276" r:id="rId5"/>
    <p:sldId id="283" r:id="rId6"/>
    <p:sldId id="278" r:id="rId7"/>
    <p:sldId id="282" r:id="rId8"/>
    <p:sldId id="286" r:id="rId9"/>
    <p:sldId id="284" r:id="rId10"/>
    <p:sldId id="287" r:id="rId11"/>
    <p:sldId id="279" r:id="rId12"/>
    <p:sldId id="288" r:id="rId13"/>
    <p:sldId id="280" r:id="rId14"/>
    <p:sldId id="290" r:id="rId15"/>
    <p:sldId id="28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>
          <p15:clr>
            <a:srgbClr val="A4A3A4"/>
          </p15:clr>
        </p15:guide>
        <p15:guide id="2" pos="30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0FFC0"/>
    <a:srgbClr val="FFC0C0"/>
    <a:srgbClr val="FFE0E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30" autoAdjust="0"/>
    <p:restoredTop sz="5000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216" y="176"/>
      </p:cViewPr>
      <p:guideLst>
        <p:guide orient="horz" pos="2993"/>
        <p:guide pos="30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9594-5908-194F-A8D4-32B5BC28CDDF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E296-A107-9F4C-9102-199696F86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457200" y="914400"/>
            <a:ext cx="8229600" cy="234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  <a:prstGeom prst="rect">
            <a:avLst/>
          </a:prstGeom>
        </p:spPr>
        <p:txBody>
          <a:bodyPr vert="horz" wrap="none" lIns="0" tIns="60960" rIns="0" bIns="6096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286000" y="6680200"/>
            <a:ext cx="45720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ct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/>
              <a:t>raidar</a:t>
            </a:r>
            <a:r>
              <a:rPr lang="en-US" baseline="0" dirty="0"/>
              <a:t> overview — Eric Scace </a:t>
            </a:r>
            <a:r>
              <a:rPr lang="en-US" dirty="0"/>
              <a:t>– </a:t>
            </a:r>
            <a:fld id="{A8CF89D8-95B5-F942-92F2-D9D00BC00785}" type="datetime1">
              <a:rPr lang="en-US" smtClean="0"/>
              <a:t>5/9/19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001000" y="6680200"/>
            <a:ext cx="685800" cy="177800"/>
          </a:xfrm>
          <a:prstGeom prst="rect">
            <a:avLst/>
          </a:prstGeom>
        </p:spPr>
        <p:txBody>
          <a:bodyPr vert="horz" lIns="0" tIns="38100" rIns="0" bIns="38100" rtlCol="0" anchor="b"/>
          <a:lstStyle>
            <a:defPPr>
              <a:defRPr lang="en-US"/>
            </a:defPPr>
            <a:lvl1pPr marL="0" algn="r" defTabSz="457200" rtl="0" eaLnBrk="1" latinLnBrk="0" hangingPunct="1">
              <a:defRPr sz="900" b="0" i="0" kern="1200">
                <a:solidFill>
                  <a:schemeClr val="tx1">
                    <a:tint val="75000"/>
                  </a:schemeClr>
                </a:solidFill>
                <a:latin typeface="PFDinTextPro-Regular"/>
                <a:ea typeface="+mn-ea"/>
                <a:cs typeface="PFDinTextPro-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B37ACDEC-A40F-3D41-8B61-554AF78C218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4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2880"/>
        </a:lnSpc>
        <a:spcBef>
          <a:spcPct val="0"/>
        </a:spcBef>
        <a:buNone/>
        <a:defRPr sz="3200" b="0" i="0" kern="1200">
          <a:solidFill>
            <a:schemeClr val="bg1">
              <a:lumMod val="50000"/>
            </a:schemeClr>
          </a:solidFill>
          <a:latin typeface="PFDinTextPro-Regular"/>
          <a:ea typeface="+mj-ea"/>
          <a:cs typeface="PFDinTextPro-Regular"/>
        </a:defRPr>
      </a:lvl1pPr>
    </p:titleStyle>
    <p:bodyStyle>
      <a:lvl1pPr marL="342900" indent="-3429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1pPr>
      <a:lvl2pPr marL="742950" indent="-28575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2pPr>
      <a:lvl3pPr marL="11430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•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3pPr>
      <a:lvl4pPr marL="16002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–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4pPr>
      <a:lvl5pPr marL="2057400" indent="-228600" algn="l" defTabSz="457200" rtl="0" eaLnBrk="1" latinLnBrk="0" hangingPunct="1">
        <a:lnSpc>
          <a:spcPts val="1440"/>
        </a:lnSpc>
        <a:spcBef>
          <a:spcPts val="0"/>
        </a:spcBef>
        <a:spcAft>
          <a:spcPts val="240"/>
        </a:spcAft>
        <a:buFont typeface="Arial"/>
        <a:buChar char="»"/>
        <a:defRPr sz="1200" b="0" i="0" kern="1200">
          <a:solidFill>
            <a:schemeClr val="tx1"/>
          </a:solidFill>
          <a:latin typeface="PFDinTextPro-Regular"/>
          <a:ea typeface="+mn-ea"/>
          <a:cs typeface="PFDinText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985168131"/>
              </p:ext>
            </p:extLst>
          </p:nvPr>
        </p:nvGraphicFramePr>
        <p:xfrm>
          <a:off x="1" y="914400"/>
          <a:ext cx="9143999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cap="small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raidar</a:t>
                      </a: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0" indent="0">
                        <a:lnSpc>
                          <a:spcPts val="4000"/>
                        </a:lnSpc>
                        <a:buSzPct val="75000"/>
                        <a:buFontTx/>
                        <a:buNone/>
                      </a:pP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Asset Information in</a:t>
                      </a:r>
                      <a:b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Decentralized, Authoritative Repositories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4000"/>
                        </a:lnSpc>
                        <a:buSzPct val="75000"/>
                        <a:buFont typeface="Arial"/>
                        <a:buNone/>
                      </a:pP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 joint project of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cap="small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and</a:t>
                      </a:r>
                      <a:b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36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Berklee College of Music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4000"/>
                        </a:lnSpc>
                      </a:pPr>
                      <a:endParaRPr lang="en-US" sz="3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4000"/>
                        </a:lnSpc>
                        <a:buSzPct val="75000"/>
                        <a:buFont typeface="Arial"/>
                        <a:buChar char="•"/>
                      </a:pPr>
                      <a:endParaRPr lang="en-US" sz="36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09021253"/>
              </p:ext>
            </p:extLst>
          </p:nvPr>
        </p:nvGraphicFramePr>
        <p:xfrm>
          <a:off x="1" y="914400"/>
          <a:ext cx="9143999" cy="538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easy to use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Inexpensive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Simple to integrate with other music tools; e.g.,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daw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recording gig tracker apps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international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support multilingual data and user interfaces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accommodate asset rights as defined in different regulatory/legal regimes.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interface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all interface specifications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source software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publish exemplary s/w for each side of every open interface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431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standards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relevant, published standards which: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meet functional requirements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have license terms equivalent to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mit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license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23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5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05041898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availability,</a:t>
                      </a:r>
                    </a:p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repeatability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Similar to that of the internet, telephone network, and electric power grid in technically-advanced parts of the world.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/>
          </p:nvPr>
        </p:nvGraphicFramePr>
        <p:xfrm>
          <a:off x="1" y="914400"/>
          <a:ext cx="9143999" cy="280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8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44374135"/>
              </p:ext>
            </p:extLst>
          </p:nvPr>
        </p:nvGraphicFramePr>
        <p:xfrm>
          <a:off x="1" y="914400"/>
          <a:ext cx="9143999" cy="330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cap="small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 design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data structures employed by multiple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user-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raidar: one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intra-repo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database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ledger service mediation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generic identity &amp; access management service mediation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7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 to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26043994"/>
              </p:ext>
            </p:extLst>
          </p:nvPr>
        </p:nvGraphicFramePr>
        <p:xfrm>
          <a:off x="1" y="914400"/>
          <a:ext cx="9143999" cy="577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implement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artist user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searcher (e.g., publisher, streaming service) app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3-4 repo instances: not fully connected, partially-overlapped data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with simple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dummy ledger, dummy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endParaRPr lang="en-US" sz="2400" b="0" i="0" cap="small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db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alternatives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none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no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sql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ipfs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ledger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1, then 2 compliant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iam</a:t>
                      </a: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services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bulk-loader app 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load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subset of Berklee data (large, well-researched)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full Riptide Music Group data set (50k works)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operate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for use by Berklee students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v1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48213841"/>
              </p:ext>
            </p:extLst>
          </p:nvPr>
        </p:nvGraphicFramePr>
        <p:xfrm>
          <a:off x="1" y="914400"/>
          <a:ext cx="9143999" cy="67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open usage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other users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110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increase number of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to additional repo instances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Add interfaces to other data sources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420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 data scope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Uncontrolled compositions: different rights held by different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Derivative works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Licenses by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Royalty events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expand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types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cap="none" baseline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Multi-media works</a:t>
                      </a:r>
                      <a:endParaRPr lang="en-US" sz="2400" b="0" i="0" cap="none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51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help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255135087"/>
              </p:ext>
            </p:extLst>
          </p:nvPr>
        </p:nvGraphicFramePr>
        <p:xfrm>
          <a:off x="1" y="914400"/>
          <a:ext cx="9143999" cy="357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Architects/designers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Software developers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Open source alternatives to key functions to: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 technical agnosticism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provide redundancy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Funding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4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1259214"/>
              </p:ext>
            </p:extLst>
          </p:nvPr>
        </p:nvGraphicFramePr>
        <p:xfrm>
          <a:off x="1" y="914400"/>
          <a:ext cx="9143999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problems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Background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Use cases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principles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Key design constraints &amp; objectives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architecture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High-level functions &amp; key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api</a:t>
                      </a:r>
                      <a:r>
                        <a:rPr lang="en-US" sz="2400" b="0" i="0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</a:t>
                      </a: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roadmap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Scope of v1 &amp; beyond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next steps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problem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87947168"/>
              </p:ext>
            </p:extLst>
          </p:nvPr>
        </p:nvGraphicFramePr>
        <p:xfrm>
          <a:off x="1" y="914400"/>
          <a:ext cx="9143999" cy="623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To determine rights and rights-holders for music, one must employ cumbersome methods that often fail to return comprehensive, trustworthy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 creators encounter inconvenient, time-consuming and costly processes when establishing rights to their work.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As a result rights and rights-holder data too often is: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recorded, or not recorded comprehensively;</a:t>
                      </a:r>
                    </a:p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• Not discovered upon search, or the search yields incomplete or out of date results.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937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The situation impedes the ability to properly license music and to promptly and accurately compensate its creators for its use.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3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15244221"/>
              </p:ext>
            </p:extLst>
          </p:nvPr>
        </p:nvGraphicFramePr>
        <p:xfrm>
          <a:off x="1" y="914400"/>
          <a:ext cx="9143999" cy="462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Music (an asset) includes: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publishing, performance, recording, synchronization, derivative…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Rights-holders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: songwriter/composer, lyricist, arranger, performers…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Each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may be sold to a new right-holder or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. The sale or license terms may include collection &amp; distribution of royalties.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Metadata about both </a:t>
                      </a:r>
                      <a:r>
                        <a:rPr lang="en-US" sz="2400" b="0" i="0" baseline="0" dirty="0">
                          <a:solidFill>
                            <a:srgbClr val="0000FF"/>
                          </a:solidFill>
                          <a:latin typeface="PFDinTextPro-Regular"/>
                          <a:cs typeface="PFDinTextPro-Regular"/>
                        </a:rPr>
                        <a:t>rights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&amp; </a:t>
                      </a:r>
                      <a:r>
                        <a:rPr lang="en-US" sz="2400" b="0" i="0" baseline="0" dirty="0">
                          <a:solidFill>
                            <a:srgbClr val="00B050"/>
                          </a:solidFill>
                          <a:latin typeface="PFDinTextPro-Regular"/>
                          <a:cs typeface="PFDinTextPro-Regular"/>
                        </a:rPr>
                        <a:t>licenses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include: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provenance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– veracity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Background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99450377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rgbClr val="FF0000"/>
                          </a:solidFill>
                          <a:latin typeface="PFDinTextPro-Regular"/>
                          <a:cs typeface="PFDinTextPro-Regular"/>
                        </a:rPr>
                        <a:t>Problems with current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scale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&gt;20,000 new musical works uploaded each day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discovery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Authoritative, comprehensive rights data hard to find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data equally difficult; sometimes conflicting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Rights-holders cannot be found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trust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Multiple licenses to each right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Conflicting claims &amp; authorities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Lack of provenance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Opaque methods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expensive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registration can be relatively costly,</a:t>
                      </a:r>
                      <a:b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especially for work-in-progress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slow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Rights &amp; licenses discovery, conflicting claims resolution, and royalty payments can take months/years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3171448"/>
              </p:ext>
            </p:extLst>
          </p:nvPr>
        </p:nvGraphicFramePr>
        <p:xfrm>
          <a:off x="1" y="914400"/>
          <a:ext cx="9143999" cy="661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artist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Establish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those rights to a work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marR="0" lvl="0" indent="-15240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/>
                        <a:buChar char="•"/>
                        <a:tabLst/>
                        <a:defRPr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publisher,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label,</a:t>
                      </a:r>
                      <a:b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</a:b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streaming service, etc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Determine who holds which rights to a work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Contact rights-holder(s)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License or purchase those rights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Identify, resolve conflicting rights/licenses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royalty services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Distribute collected royalties to correct recipients in timely manner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libraries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Make available to others well-researched rights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6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solidFill>
                  <a:srgbClr val="FF0000"/>
                </a:solidFill>
              </a:rPr>
              <a:t>Raidar</a:t>
            </a:r>
            <a:r>
              <a:rPr lang="en-US" dirty="0"/>
              <a:t> functional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17467342"/>
              </p:ext>
            </p:extLst>
          </p:nvPr>
        </p:nvGraphicFramePr>
        <p:xfrm>
          <a:off x="1" y="914400"/>
          <a:ext cx="9143999" cy="5857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Record authoritative information about rights associated with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Accept inquiries from the public.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Return a comprehensive response to those inquiries; e.g., to allow interested parties to license use of the music.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v1 limits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Controlled compositions: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all rights held equally by same person(s)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contain derivative works;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samples of other music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involve 3</a:t>
                      </a:r>
                      <a:r>
                        <a:rPr lang="en-US" sz="2400" b="0" i="0" baseline="3000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party licenses; </a:t>
                      </a: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e.g., publishers, record labels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 (v1):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94543953"/>
              </p:ext>
            </p:extLst>
          </p:nvPr>
        </p:nvGraphicFramePr>
        <p:xfrm>
          <a:off x="1" y="914400"/>
          <a:ext cx="9143999" cy="5476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Musical work, or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Link(s) to authoritative source(s) containing the work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asset metadata examples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Title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Date/time of creation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Creator identity, pseudonym(s)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description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mechanical right, performance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right metadata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3000"/>
                        </a:lnSpc>
                        <a:buSzPct val="75000"/>
                        <a:buFontTx/>
                        <a:buNone/>
                      </a:pPr>
                      <a:r>
                        <a:rPr lang="en-US" sz="24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Examples: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Right-holder(s) identity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Geographical scope of right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endParaRPr lang="en-US" sz="2400" b="0" i="0" baseline="0" dirty="0">
                        <a:solidFill>
                          <a:schemeClr val="tx1"/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84237175"/>
              </p:ext>
            </p:extLst>
          </p:nvPr>
        </p:nvGraphicFramePr>
        <p:xfrm>
          <a:off x="1" y="914400"/>
          <a:ext cx="9143999" cy="559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decentralized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Do not rely on a single source for any essential function; e.g., data attestation, authentication, identity.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Example: multiple methods may identify a recorded composition (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isrc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iswc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,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hfa</a:t>
                      </a:r>
                      <a:r>
                        <a:rPr lang="en-US" sz="2400" b="0" i="0" cap="small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 #,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self-sovereign </a:t>
                      </a:r>
                      <a:r>
                        <a:rPr lang="en-US" sz="2400" b="0" i="0" cap="small" baseline="0" dirty="0" err="1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guid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)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authoritative, </a:t>
                      </a:r>
                      <a:r>
                        <a:rPr lang="en-US" sz="24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compre-hensive</a:t>
                      </a:r>
                      <a:endParaRPr lang="en-US" sz="24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FDinTextPro-Regular"/>
                        <a:cs typeface="PFDinTextPro-Regular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Includes provenance, source expertise &amp; reliability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Triangulate; include conflicting claims &amp; resolution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1 query to any repo yields comprehensive reply from data held by all repos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>
                        <a:lnSpc>
                          <a:spcPts val="3000"/>
                        </a:lnSpc>
                      </a:pP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FDinTextPro-Regular"/>
                          <a:cs typeface="PFDinTextPro-Regular"/>
                        </a:rPr>
                        <a:t>future-tolerant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technology-agnostic: for each function (e.g., database, immutable ledger, interface, proof of identity), allow implementation with a variety of technologies equivalent in ability and performance</a:t>
                      </a:r>
                    </a:p>
                    <a:p>
                      <a:pPr marL="152400" indent="-152400">
                        <a:lnSpc>
                          <a:spcPts val="3000"/>
                        </a:lnSpc>
                        <a:buSzPct val="75000"/>
                        <a:buFont typeface="Arial"/>
                        <a:buChar char="•"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latin typeface="PFDinTextPro-Regular"/>
                          <a:cs typeface="PFDinTextPro-Regular"/>
                        </a:rPr>
                        <a:t>allow replacement or upgrade while maintaining compatibility with previous implementations.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908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PFDinTextPro-Regular</vt:lpstr>
      <vt:lpstr>Office Theme</vt:lpstr>
      <vt:lpstr>PowerPoint Presentation</vt:lpstr>
      <vt:lpstr> agenda </vt:lpstr>
      <vt:lpstr> problem </vt:lpstr>
      <vt:lpstr> Background </vt:lpstr>
      <vt:lpstr> Background </vt:lpstr>
      <vt:lpstr>Use cases</vt:lpstr>
      <vt:lpstr>Raidar functional scope (v1):</vt:lpstr>
      <vt:lpstr>Data scope (v1):</vt:lpstr>
      <vt:lpstr>Design principles</vt:lpstr>
      <vt:lpstr>Design principles</vt:lpstr>
      <vt:lpstr>Performance</vt:lpstr>
      <vt:lpstr>Architecture</vt:lpstr>
      <vt:lpstr>Road map to v1</vt:lpstr>
      <vt:lpstr>Road map to v1</vt:lpstr>
      <vt:lpstr>Beyond v1</vt:lpstr>
      <vt:lpstr>You can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KIT Toward Safer Data About Personæ</dc:title>
  <dc:creator>Eric Scace</dc:creator>
  <cp:lastModifiedBy>Eric Scace</cp:lastModifiedBy>
  <cp:revision>216</cp:revision>
  <cp:lastPrinted>2014-05-05T16:52:29Z</cp:lastPrinted>
  <dcterms:created xsi:type="dcterms:W3CDTF">2013-12-05T15:57:00Z</dcterms:created>
  <dcterms:modified xsi:type="dcterms:W3CDTF">2019-05-09T18:32:19Z</dcterms:modified>
</cp:coreProperties>
</file>