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275" r:id="rId3"/>
    <p:sldId id="285" r:id="rId4"/>
    <p:sldId id="276" r:id="rId5"/>
    <p:sldId id="283" r:id="rId6"/>
    <p:sldId id="278" r:id="rId7"/>
    <p:sldId id="282" r:id="rId8"/>
    <p:sldId id="286" r:id="rId9"/>
    <p:sldId id="284" r:id="rId10"/>
    <p:sldId id="287" r:id="rId11"/>
    <p:sldId id="279" r:id="rId12"/>
    <p:sldId id="288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0" r:id="rId24"/>
    <p:sldId id="301" r:id="rId25"/>
    <p:sldId id="280" r:id="rId26"/>
    <p:sldId id="290" r:id="rId27"/>
    <p:sldId id="289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>
          <p15:clr>
            <a:srgbClr val="A4A3A4"/>
          </p15:clr>
        </p15:guide>
        <p15:guide id="2" pos="3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C0"/>
    <a:srgbClr val="0000FF"/>
    <a:srgbClr val="C0FFC0"/>
    <a:srgbClr val="FFE0E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50000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200" y="600"/>
      </p:cViewPr>
      <p:guideLst>
        <p:guide orient="horz" pos="2993"/>
        <p:guide pos="30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9594-5908-194F-A8D4-32B5BC28C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E296-A107-9F4C-9102-199696F8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457200" y="914400"/>
            <a:ext cx="8229600" cy="234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  <a:prstGeom prst="rect">
            <a:avLst/>
          </a:prstGeom>
        </p:spPr>
        <p:txBody>
          <a:bodyPr vert="horz" wrap="none" lIns="0" tIns="60960" rIns="0" bIns="6096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286000" y="6680200"/>
            <a:ext cx="45720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raidar</a:t>
            </a:r>
            <a:r>
              <a:rPr lang="en-US" baseline="0" dirty="0"/>
              <a:t> overview — Eric Scace </a:t>
            </a:r>
            <a:r>
              <a:rPr lang="en-US" dirty="0"/>
              <a:t>– </a:t>
            </a:r>
            <a:fld id="{A8CF89D8-95B5-F942-92F2-D9D00BC00785}" type="datetime1">
              <a:rPr lang="en-US" smtClean="0"/>
              <a:t>5/10/19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001000" y="6680200"/>
            <a:ext cx="6858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B37ACDEC-A40F-3D41-8B61-554AF78C218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2880"/>
        </a:lnSpc>
        <a:spcBef>
          <a:spcPct val="0"/>
        </a:spcBef>
        <a:buNone/>
        <a:defRPr sz="3200" b="0" i="0" kern="1200">
          <a:solidFill>
            <a:schemeClr val="bg1">
              <a:lumMod val="50000"/>
            </a:schemeClr>
          </a:solidFill>
          <a:latin typeface="PFDinTextPro-Regular"/>
          <a:ea typeface="+mj-ea"/>
          <a:cs typeface="PFDinTextPro-Regular"/>
        </a:defRPr>
      </a:lvl1pPr>
    </p:titleStyle>
    <p:bodyStyle>
      <a:lvl1pPr marL="342900" indent="-3429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742950" indent="-28575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11430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6002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20574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»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37042379"/>
              </p:ext>
            </p:extLst>
          </p:nvPr>
        </p:nvGraphicFramePr>
        <p:xfrm>
          <a:off x="1" y="914400"/>
          <a:ext cx="914399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cap="small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raidar</a:t>
                      </a: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Asset Information in</a:t>
                      </a:r>
                      <a:b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Decentralized, Authoritative Repositories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 typeface="Arial"/>
                        <a:buNone/>
                      </a:pP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 joint project of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cap="small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b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Berklee College of Music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09021253"/>
              </p:ext>
            </p:extLst>
          </p:nvPr>
        </p:nvGraphicFramePr>
        <p:xfrm>
          <a:off x="1" y="914400"/>
          <a:ext cx="9143999" cy="53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easy to use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Inexpensive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Simple to integrate with other music tools; e.g.,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daw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recording gig tracker apps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international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support multilingual data and user interfaces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accommodate asset rights as defined in different regulatory/legal regimes.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interface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all interface specifications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source software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exemplary s/w for each side of every open interface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3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standards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relevant, published standards which: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meet functional requirements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have license terms equivalent to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23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05041898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availability,</a:t>
                      </a:r>
                    </a:p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repeatability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Similar to that of the internet, telephone network, and electric power grid in technically-advanced parts of the world.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18CDA5-A1F7-6B4C-B7DC-45DFC48C4ED2}"/>
              </a:ext>
            </a:extLst>
          </p:cNvPr>
          <p:cNvSpPr/>
          <p:nvPr/>
        </p:nvSpPr>
        <p:spPr>
          <a:xfrm>
            <a:off x="3087445" y="1129085"/>
            <a:ext cx="3765176" cy="4540195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A2ED-4B9D-324E-B526-440E865F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29718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6067C-0E2D-7D4E-B0FF-0A326FFA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457648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329F-7AC0-054D-92D9-AEC44009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142688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80E05-202E-2844-8488-99310AAA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234128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24CB2-2401-9240-9002-F2D2E6C0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EBE71-5A4F-234E-8370-F0ADB27F6C1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69565" y="2341282"/>
            <a:ext cx="0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758CBD-3110-FA45-B2D8-089357D9613A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969565" y="2341282"/>
            <a:ext cx="79513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79B03-A8BD-8C42-9ACC-CBA523A557F2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flipV="1">
            <a:off x="3717234" y="3429000"/>
            <a:ext cx="795131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BEB616-2610-9249-B81B-A214514328B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17233" y="4723386"/>
            <a:ext cx="795132" cy="31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C4D8-7F83-E64E-8EF7-AFB57D27B546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5426765" y="3255682"/>
            <a:ext cx="795131" cy="17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80B0D-A2A8-9444-9FC0-455B1DBCDBE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426765" y="2798482"/>
            <a:ext cx="337931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F4758FF-A7CF-874A-B775-8DE11F6AF8AC}"/>
              </a:ext>
            </a:extLst>
          </p:cNvPr>
          <p:cNvSpPr/>
          <p:nvPr/>
        </p:nvSpPr>
        <p:spPr>
          <a:xfrm>
            <a:off x="457200" y="5953921"/>
            <a:ext cx="7513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Partial mesh of </a:t>
            </a:r>
            <a:r>
              <a:rPr lang="en-US" sz="3600" cap="small" dirty="0">
                <a:latin typeface="PF DIN Text Pro Light" panose="02000506030000020004" pitchFamily="2" charset="0"/>
              </a:rPr>
              <a:t>raidar</a:t>
            </a:r>
            <a:r>
              <a:rPr lang="en-US" sz="3600" dirty="0">
                <a:latin typeface="PF DIN Text Pro Light" panose="02000506030000020004" pitchFamily="2" charset="0"/>
              </a:rPr>
              <a:t> servers (“repo”)</a:t>
            </a:r>
          </a:p>
        </p:txBody>
      </p:sp>
    </p:spTree>
    <p:extLst>
      <p:ext uri="{BB962C8B-B14F-4D97-AF65-F5344CB8AC3E}">
        <p14:creationId xmlns:p14="http://schemas.microsoft.com/office/powerpoint/2010/main" val="31887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D9065-3FD3-514C-965B-1C834858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3923286"/>
            <a:ext cx="685800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User (client) app ↔︎ subscribed repo (server) interface (</a:t>
            </a:r>
            <a:r>
              <a:rPr lang="en-US" sz="3600" cap="small" dirty="0">
                <a:latin typeface="PF DIN Text Pro Light" panose="02000506030000020004" pitchFamily="2" charset="0"/>
              </a:rPr>
              <a:t>rest</a:t>
            </a:r>
            <a:r>
              <a:rPr lang="en-US" sz="3600" dirty="0">
                <a:latin typeface="PF DIN Text Pro Light" panose="02000506030000020004" pitchFamily="2" charset="0"/>
              </a:rPr>
              <a:t>ful).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54BA6DF-E02C-4E41-B009-27C8331AB833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4A5C3C-ABC1-CB46-8B23-772B06636416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6D036F-B8F7-CB49-9839-3CD6066C771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FDA3C5-4FB7-3B40-BF0B-1962FDC032CA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117328-E65B-B64D-98C6-939529656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09D071-EF0B-6B43-A2AB-8349F6ACC83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28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Admin client app to manage subscriptions &amp; authorizations.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F4A5C3C-ABC1-CB46-8B23-772B06636416}"/>
              </a:ext>
            </a:extLst>
          </p:cNvPr>
          <p:cNvGrpSpPr/>
          <p:nvPr/>
        </p:nvGrpSpPr>
        <p:grpSpPr>
          <a:xfrm>
            <a:off x="1880459" y="5212080"/>
            <a:ext cx="141643" cy="457200"/>
            <a:chOff x="1914861" y="4077148"/>
            <a:chExt cx="141643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6D036F-B8F7-CB49-9839-3CD6066C771E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DA3C5-4FB7-3B40-BF0B-1962FDC032CA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7328-E65B-B64D-98C6-9395296569B9}"/>
              </a:ext>
            </a:extLst>
          </p:cNvPr>
          <p:cNvCxnSpPr>
            <a:cxnSpLocks/>
          </p:cNvCxnSpPr>
          <p:nvPr/>
        </p:nvCxnSpPr>
        <p:spPr>
          <a:xfrm flipH="1">
            <a:off x="2022103" y="5448750"/>
            <a:ext cx="1667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9D071-EF0B-6B43-A2AB-8349F6ACC83F}"/>
              </a:ext>
            </a:extLst>
          </p:cNvPr>
          <p:cNvCxnSpPr>
            <a:cxnSpLocks/>
          </p:cNvCxnSpPr>
          <p:nvPr/>
        </p:nvCxnSpPr>
        <p:spPr>
          <a:xfrm flipH="1">
            <a:off x="1233245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B6D60-A8FC-DF4A-B93F-A7605153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" y="4988858"/>
            <a:ext cx="685800" cy="685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0E5669-2DB1-0F4F-959D-2BCE1E417ED7}"/>
              </a:ext>
            </a:extLst>
          </p:cNvPr>
          <p:cNvCxnSpPr>
            <a:cxnSpLocks/>
          </p:cNvCxnSpPr>
          <p:nvPr/>
        </p:nvCxnSpPr>
        <p:spPr>
          <a:xfrm>
            <a:off x="3689873" y="4723386"/>
            <a:ext cx="0" cy="72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7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employs external identity &amp; access management (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iam</a:t>
            </a:r>
            <a:r>
              <a:rPr lang="en-US" sz="3600" dirty="0">
                <a:latin typeface="PF DIN Text Pro Light" panose="02000506030000020004" pitchFamily="2" charset="0"/>
              </a:rPr>
              <a:t>) service; e.g., </a:t>
            </a:r>
            <a:r>
              <a:rPr lang="en-US" sz="3600" cap="small" dirty="0">
                <a:latin typeface="PF DIN Text Pro Light" panose="02000506030000020004" pitchFamily="2" charset="0"/>
              </a:rPr>
              <a:t>oidc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5114812" y="5212080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5256456" y="544875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4467598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621FD1-9A4E-5C45-BEF5-2EDF394B67FE}"/>
              </a:ext>
            </a:extLst>
          </p:cNvPr>
          <p:cNvCxnSpPr>
            <a:cxnSpLocks/>
          </p:cNvCxnSpPr>
          <p:nvPr/>
        </p:nvCxnSpPr>
        <p:spPr>
          <a:xfrm>
            <a:off x="3705812" y="4723387"/>
            <a:ext cx="740276" cy="740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198DC-1FEE-BA4F-9272-37EBD486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9" y="487455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B1533-1A3E-4B47-A6A8-3B053FBDA03E}"/>
              </a:ext>
            </a:extLst>
          </p:cNvPr>
          <p:cNvSpPr/>
          <p:nvPr/>
        </p:nvSpPr>
        <p:spPr>
          <a:xfrm>
            <a:off x="5724085" y="5577840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small" dirty="0" err="1">
                <a:solidFill>
                  <a:srgbClr val="0000FF"/>
                </a:solidFill>
                <a:latin typeface="PF DIN Text Pro Light" panose="02000506030000020004" pitchFamily="2" charset="0"/>
              </a:rPr>
              <a:t>iam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records data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signed by authorized sources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to redundant secure data storage service(s).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6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Intermediation presents uniform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to repo.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1775417"/>
            <a:ext cx="2505611" cy="3893864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 flipH="1">
            <a:off x="5058337" y="3538647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3904049" y="4037586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414B7-6153-BA4C-81F3-FD6518756671}"/>
              </a:ext>
            </a:extLst>
          </p:cNvPr>
          <p:cNvGrpSpPr/>
          <p:nvPr/>
        </p:nvGrpSpPr>
        <p:grpSpPr>
          <a:xfrm>
            <a:off x="6604925" y="3517390"/>
            <a:ext cx="141643" cy="457200"/>
            <a:chOff x="1914861" y="4077148"/>
            <a:chExt cx="141643" cy="457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2B1A8-BD99-8D47-9150-2495F62DA511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7FEB40-E319-8845-BB6A-77D0D2D4D0C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D1D67-D2FB-B84A-AB84-E13445F7A984}"/>
              </a:ext>
            </a:extLst>
          </p:cNvPr>
          <p:cNvCxnSpPr>
            <a:cxnSpLocks/>
          </p:cNvCxnSpPr>
          <p:nvPr/>
        </p:nvCxnSpPr>
        <p:spPr>
          <a:xfrm flipH="1">
            <a:off x="6746569" y="375406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6ABA6-4C81-A848-9CA4-ED61C09768FE}"/>
              </a:ext>
            </a:extLst>
          </p:cNvPr>
          <p:cNvCxnSpPr>
            <a:cxnSpLocks/>
          </p:cNvCxnSpPr>
          <p:nvPr/>
        </p:nvCxnSpPr>
        <p:spPr>
          <a:xfrm flipH="1">
            <a:off x="5390238" y="3744707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F956DB-F781-0E4B-B08B-343B0478CDD4}"/>
              </a:ext>
            </a:extLst>
          </p:cNvPr>
          <p:cNvGrpSpPr/>
          <p:nvPr/>
        </p:nvGrpSpPr>
        <p:grpSpPr>
          <a:xfrm>
            <a:off x="6629351" y="4678873"/>
            <a:ext cx="141643" cy="457200"/>
            <a:chOff x="1914861" y="4077148"/>
            <a:chExt cx="141643" cy="457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57B8FC-7D0B-4746-ADC5-4FC194CAF1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878889-6A35-0A46-9A82-0E7F9BB6254F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DBD8-117F-4F41-A3F3-457BEB9E42B1}"/>
              </a:ext>
            </a:extLst>
          </p:cNvPr>
          <p:cNvCxnSpPr>
            <a:cxnSpLocks/>
          </p:cNvCxnSpPr>
          <p:nvPr/>
        </p:nvCxnSpPr>
        <p:spPr>
          <a:xfrm flipH="1">
            <a:off x="6770995" y="4915543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58E35-3D9C-8D46-BCE8-0E1AD58A9368}"/>
              </a:ext>
            </a:extLst>
          </p:cNvPr>
          <p:cNvCxnSpPr>
            <a:cxnSpLocks/>
          </p:cNvCxnSpPr>
          <p:nvPr/>
        </p:nvCxnSpPr>
        <p:spPr>
          <a:xfrm flipH="1">
            <a:off x="5414664" y="4906190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21E7D-6779-CB4C-AE84-6C12F6705FBC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3717234" y="2913187"/>
            <a:ext cx="854766" cy="895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528654-0D39-314C-B533-CAA29AEB22E4}"/>
              </a:ext>
            </a:extLst>
          </p:cNvPr>
          <p:cNvSpPr/>
          <p:nvPr/>
        </p:nvSpPr>
        <p:spPr>
          <a:xfrm flipH="1">
            <a:off x="5949176" y="1234923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64F79D-44AD-A64D-974D-5FC39C6DD997}"/>
              </a:ext>
            </a:extLst>
          </p:cNvPr>
          <p:cNvGrpSpPr/>
          <p:nvPr/>
        </p:nvGrpSpPr>
        <p:grpSpPr>
          <a:xfrm>
            <a:off x="4785884" y="2219640"/>
            <a:ext cx="1153513" cy="457200"/>
            <a:chOff x="4174434" y="4032711"/>
            <a:chExt cx="1153513" cy="457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747602-A352-ED40-9DFD-2F79DCA439C9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6A7D3DD-2C08-0C4E-83D5-88629897D77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BFAE10-39D2-184C-ADD8-76353BD0B6B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F7342B-6DF9-7447-9CCF-46CFAD67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E1CFB8-E31E-D246-870B-44731350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F04C74-DBEF-F845-8CBA-1B06B8163E0D}"/>
              </a:ext>
            </a:extLst>
          </p:cNvPr>
          <p:cNvGrpSpPr/>
          <p:nvPr/>
        </p:nvGrpSpPr>
        <p:grpSpPr>
          <a:xfrm>
            <a:off x="6534103" y="2242494"/>
            <a:ext cx="141643" cy="457200"/>
            <a:chOff x="1914861" y="4077148"/>
            <a:chExt cx="141643" cy="457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5B5A5-31CE-5D43-B499-A8EDC5EF0C9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ABBB2-9E74-174F-8DC0-C16C12B78C18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DD486-2023-F449-88DF-8F546BF9168E}"/>
              </a:ext>
            </a:extLst>
          </p:cNvPr>
          <p:cNvCxnSpPr>
            <a:cxnSpLocks/>
          </p:cNvCxnSpPr>
          <p:nvPr/>
        </p:nvCxnSpPr>
        <p:spPr>
          <a:xfrm flipH="1">
            <a:off x="6675749" y="2479164"/>
            <a:ext cx="919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6341E2-9FC6-B940-8909-AD06E713FA68}"/>
              </a:ext>
            </a:extLst>
          </p:cNvPr>
          <p:cNvCxnSpPr>
            <a:cxnSpLocks/>
          </p:cNvCxnSpPr>
          <p:nvPr/>
        </p:nvCxnSpPr>
        <p:spPr>
          <a:xfrm flipH="1">
            <a:off x="6294985" y="2460369"/>
            <a:ext cx="211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492C469-BAB4-8F42-8B2F-EB24E43B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98787"/>
            <a:ext cx="914400" cy="9144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108BCD-1B51-144B-A765-2BE5E2BF7D7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95078" y="2456310"/>
            <a:ext cx="0" cy="81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Multiple repos may use common data stores.</a:t>
            </a:r>
          </a:p>
        </p:txBody>
      </p:sp>
    </p:spTree>
    <p:extLst>
      <p:ext uri="{BB962C8B-B14F-4D97-AF65-F5344CB8AC3E}">
        <p14:creationId xmlns:p14="http://schemas.microsoft.com/office/powerpoint/2010/main" val="380192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Intermediator delivers proof of correctness with retrieved data; e.g., ledger verification.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29F2F-D2D5-6E44-B81B-73F2921C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1259214"/>
              </p:ext>
            </p:extLst>
          </p:nvPr>
        </p:nvGraphicFramePr>
        <p:xfrm>
          <a:off x="1" y="914400"/>
          <a:ext cx="9143999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problems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Background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cases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principles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Key design constraints &amp; objectives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architecture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High-level functions &amp; key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roadmap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Scope of v1 &amp; beyond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next steps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7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162751"/>
            <a:ext cx="2850775" cy="2506529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F8515-78AF-D445-A1C4-46D51CD62F1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DE0BC6-8FA1-964E-B716-57915C4ECFA2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174434" y="3886200"/>
            <a:ext cx="513407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ADF7093-89CA-3F4C-9116-94837AA8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41" y="3429000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FD5B85-C2BF-2C41-86CC-1FFCEFA110C9}"/>
              </a:ext>
            </a:extLst>
          </p:cNvPr>
          <p:cNvCxnSpPr>
            <a:cxnSpLocks/>
          </p:cNvCxnSpPr>
          <p:nvPr/>
        </p:nvCxnSpPr>
        <p:spPr>
          <a:xfrm>
            <a:off x="5592802" y="3899976"/>
            <a:ext cx="6954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FB9786-E2AA-524A-9C85-C7FF19E54B69}"/>
              </a:ext>
            </a:extLst>
          </p:cNvPr>
          <p:cNvCxnSpPr>
            <a:cxnSpLocks/>
          </p:cNvCxnSpPr>
          <p:nvPr/>
        </p:nvCxnSpPr>
        <p:spPr>
          <a:xfrm flipV="1">
            <a:off x="5025139" y="2818504"/>
            <a:ext cx="0" cy="5857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No repo contains all data.</a:t>
            </a:r>
          </a:p>
          <a:p>
            <a:r>
              <a:rPr lang="en-US" sz="3600" dirty="0">
                <a:latin typeface="PF DIN Text Pro Light" panose="02000506030000020004" pitchFamily="2" charset="0"/>
              </a:rPr>
              <a:t>Look-up services (e.g., content addressing) &amp; inter-hub queries support comprehensive replied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0200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Interwork with willing, external data sources…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EC318-758F-3041-B37A-3715114407B6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510B1D-72A6-144C-A759-48486ACC6783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E3EB59-4397-4243-B8B7-6AA000BA567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637E-8A23-944B-9CE8-00F7A22B95AA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BF2B2D-1770-AE46-92AA-A4F0D6B6A2F8}"/>
              </a:ext>
            </a:extLst>
          </p:cNvPr>
          <p:cNvCxnSpPr>
            <a:cxnSpLocks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1AF8851-498E-1C4B-8AF0-86F0DC33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77A03-5B6F-834D-83AE-23239BD46235}"/>
              </a:ext>
            </a:extLst>
          </p:cNvPr>
          <p:cNvCxnSpPr>
            <a:cxnSpLocks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76A361-14B1-6C42-9BDB-ADA1C748CA83}"/>
              </a:ext>
            </a:extLst>
          </p:cNvPr>
          <p:cNvGrpSpPr/>
          <p:nvPr/>
        </p:nvGrpSpPr>
        <p:grpSpPr>
          <a:xfrm rot="16200000">
            <a:off x="3592835" y="3132127"/>
            <a:ext cx="141643" cy="457200"/>
            <a:chOff x="1914861" y="4077148"/>
            <a:chExt cx="141643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D706EB-3F4E-1545-B710-5E1181C9A63A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A2EE6A-DFBC-9C4A-AAE7-8C08F59313A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A53198-CE5E-A44B-A19E-E8C022E42768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8002" y="360790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CECEBE-B4A1-BD4F-968F-6C6C2CC29F5D}"/>
              </a:ext>
            </a:extLst>
          </p:cNvPr>
          <p:cNvCxnSpPr>
            <a:cxnSpLocks/>
          </p:cNvCxnSpPr>
          <p:nvPr/>
        </p:nvCxnSpPr>
        <p:spPr>
          <a:xfrm flipV="1">
            <a:off x="3663657" y="2755818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0BD39D-8363-F34F-BABE-730E9FECA29C}"/>
              </a:ext>
            </a:extLst>
          </p:cNvPr>
          <p:cNvGrpSpPr/>
          <p:nvPr/>
        </p:nvGrpSpPr>
        <p:grpSpPr>
          <a:xfrm rot="16200000">
            <a:off x="3592836" y="2466048"/>
            <a:ext cx="141643" cy="457200"/>
            <a:chOff x="1914861" y="4077148"/>
            <a:chExt cx="141643" cy="4572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15126-FEF4-9844-BE63-76D40ECD4C2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829D23-79A2-C84B-91A8-EC59EFC10EB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B43012-EC88-AF44-8314-368A6B1E68F4}"/>
              </a:ext>
            </a:extLst>
          </p:cNvPr>
          <p:cNvCxnSpPr>
            <a:cxnSpLocks/>
          </p:cNvCxnSpPr>
          <p:nvPr/>
        </p:nvCxnSpPr>
        <p:spPr>
          <a:xfrm flipV="1">
            <a:off x="3660748" y="2109444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99C0D0-8D05-EE49-A44D-4DA6C8D2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1603121"/>
            <a:ext cx="914400" cy="91440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FD3292-1B17-3249-9174-DED1B11BC4E1}"/>
              </a:ext>
            </a:extLst>
          </p:cNvPr>
          <p:cNvSpPr/>
          <p:nvPr/>
        </p:nvSpPr>
        <p:spPr>
          <a:xfrm>
            <a:off x="3087444" y="2894231"/>
            <a:ext cx="1387731" cy="28115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… and with external query sources &amp; uploaders via client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3D289D-840C-0A4B-AE49-00B4360BBD7A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76A4DF-83EA-8B45-BCD8-05CFFAAAD613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981C61-1B7E-ED4C-A122-35A785E61895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77F261-0274-C04F-97BE-140117DF7602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FF85A-CAAE-6942-ABAA-A15D7BC79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8CD731-CCED-6642-A1CC-0A99344C2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831C39-F2B1-B749-862B-96622DD6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2" y="3803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0C0C3BB-EE07-D140-9F46-465EB0C354A0}"/>
              </a:ext>
            </a:extLst>
          </p:cNvPr>
          <p:cNvSpPr/>
          <p:nvPr/>
        </p:nvSpPr>
        <p:spPr>
          <a:xfrm>
            <a:off x="4870300" y="2208709"/>
            <a:ext cx="3413085" cy="4461031"/>
          </a:xfrm>
          <a:prstGeom prst="roundRect">
            <a:avLst>
              <a:gd name="adj" fmla="val 4574"/>
            </a:avLst>
          </a:prstGeom>
          <a:solidFill>
            <a:srgbClr val="FFC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CCDE2C-15BA-1B49-AFBA-29CE9DC83B59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4E866AB-19CD-384D-93EB-8240972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F0B38A-1613-EF41-BC9D-CA2A2D086E53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1EBD1B-F6DE-C242-9E39-5F3DDACA352C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089336-A3B7-D745-90F8-C724AB9F85E9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C88BE3-A9FB-EE41-8BB7-FFA50D7ED0E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DBFE6-28F7-404E-B995-44D8D8D9A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3A1D7F-C63D-E840-9CF5-1239B43D1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9A5A1F-BBEA-9849-BBAE-6B14B2EC0567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DE1AEC-1C29-9F4E-8258-907D26D4FC9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964086D-DBF5-8A49-9B2C-AD7A97BB72C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01823B-CF24-754A-AD5A-CC96E2398D6B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6131B4-1C84-8E49-AEF9-565E4DBD6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7CD8F-C5C4-D446-AF75-2FC102567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8A8EA74-7D6C-0A4A-8F38-BD24F32D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6593493" y="5896116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6735137" y="6132786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5972933" y="6123433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446" y="56675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New open-source services (e.g., 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ipfs</a:t>
            </a:r>
            <a:r>
              <a:rPr lang="en-US" sz="3600" dirty="0">
                <a:latin typeface="PF DIN Text Pro Light" panose="02000506030000020004" pitchFamily="2" charset="0"/>
              </a:rPr>
              <a:t>) may provide multiple supporting functions.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3FC4BAE-FF10-5341-9274-3252B3B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27" y="2258131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70F5F69-7C5B-554F-9F06-2384E4E45409}"/>
              </a:ext>
            </a:extLst>
          </p:cNvPr>
          <p:cNvGrpSpPr/>
          <p:nvPr/>
        </p:nvGrpSpPr>
        <p:grpSpPr>
          <a:xfrm>
            <a:off x="6018414" y="2499625"/>
            <a:ext cx="1153513" cy="457200"/>
            <a:chOff x="4174434" y="4032711"/>
            <a:chExt cx="1153513" cy="457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C16A40-4F06-874F-A3DE-F12D7661CD12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47AAF2-0436-9446-B343-89C3F6AA8F7B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D8EE77D-65AC-A74F-868B-0DD6CB3DF110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E42AFD-3D26-5949-9F29-82EA8D283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CD9F92-0C87-354A-A5FA-4AF8694C3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F4D773-35BB-124A-A9C6-0350D11D577B}"/>
              </a:ext>
            </a:extLst>
          </p:cNvPr>
          <p:cNvSpPr/>
          <p:nvPr/>
        </p:nvSpPr>
        <p:spPr>
          <a:xfrm>
            <a:off x="5339379" y="2329414"/>
            <a:ext cx="677230" cy="409441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Key design task for each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shown above: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PF DIN Text Pro Light" panose="02000506030000020004" pitchFamily="2" charset="0"/>
              </a:rPr>
              <a:t>definition of message flow &amp; contents.</a:t>
            </a:r>
          </a:p>
        </p:txBody>
      </p:sp>
    </p:spTree>
    <p:extLst>
      <p:ext uri="{BB962C8B-B14F-4D97-AF65-F5344CB8AC3E}">
        <p14:creationId xmlns:p14="http://schemas.microsoft.com/office/powerpoint/2010/main" val="241743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80011082"/>
              </p:ext>
            </p:extLst>
          </p:nvPr>
        </p:nvGraphicFramePr>
        <p:xfrm>
          <a:off x="1" y="914400"/>
          <a:ext cx="9143999" cy="407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design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data structures, messages employed by multiple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user-repo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intra-repo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data store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verification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lookup for non-local content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identity &amp; access management service mediation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interworking with other data sources &amp; query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7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26043994"/>
              </p:ext>
            </p:extLst>
          </p:nvPr>
        </p:nvGraphicFramePr>
        <p:xfrm>
          <a:off x="1" y="914400"/>
          <a:ext cx="9143999" cy="577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implement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artist user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searcher (e.g., publisher, streaming service)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3-4 repo instances: not fully connected, partially-overlapped data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with simple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dummy ledger, dummy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alternatives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ipfs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ledger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bulk-loader app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subset of Berklee data (large, well-researched)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 Riptide Music Group data set (50k works)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operate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for use by Berklee students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4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48213841"/>
              </p:ext>
            </p:extLst>
          </p:nvPr>
        </p:nvGraphicFramePr>
        <p:xfrm>
          <a:off x="1" y="914400"/>
          <a:ext cx="9143999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usage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other users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10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increase number of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additional repo instances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interfaces to other data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20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 data scope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Uncontrolled compositions: different rights held by different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Derivative works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 by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Royalty events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types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Multi-media works</a:t>
                      </a:r>
                      <a:endParaRPr lang="en-US" sz="2400" b="0" i="0" cap="none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help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55135087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Architects/designers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Software developers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source alternatives to key functions to: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 technical agnosticism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provide redundancy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Funding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7947168"/>
              </p:ext>
            </p:extLst>
          </p:nvPr>
        </p:nvGraphicFramePr>
        <p:xfrm>
          <a:off x="1" y="914400"/>
          <a:ext cx="9143999" cy="62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To determine rights and rights-holders for music, one must employ cumbersome methods that often fail to return comprehensive, trustworthy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 creators encounter inconvenient, time-consuming and costly processes when establishing rights to their work.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As a result rights and rights-holder data too often is: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recorded, or not recorded comprehensively;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discovered upon search, or the search yields incomplete or out of date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937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The situation impedes the ability to properly license music and to promptly and accurately compensate its creators for its use.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15244221"/>
              </p:ext>
            </p:extLst>
          </p:nvPr>
        </p:nvGraphicFramePr>
        <p:xfrm>
          <a:off x="1" y="914400"/>
          <a:ext cx="9143999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Music (an asset) includes: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publishing, performance, recording, synchronization, derivative…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Rights-holders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songwriter/composer, lyricist, arranger, performers…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Each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may be sold to a new right-holder or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. The sale or license terms may include collection &amp; distribution of royalties.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Metadata about both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include: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provenance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veracity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9450377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Problems with current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scale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&gt;20,000 new musical works uploaded each day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discovery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Authoritative, comprehensive rights data hard to find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data equally difficult; sometimes conflicting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Rights-holders cannot be found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trust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Multiple licenses to each right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Conflicting claims &amp; authorities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Lack of provenance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Opaque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expensive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registration can be relatively costly,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especially for work-in-progress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slow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licenses discovery, conflicting claims resolution, and royalty payments can take months/years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3171448"/>
              </p:ext>
            </p:extLst>
          </p:nvPr>
        </p:nvGraphicFramePr>
        <p:xfrm>
          <a:off x="1" y="914400"/>
          <a:ext cx="9143999" cy="661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artist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Establish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those rights to a work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publisher,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label,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streaming service, etc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Determine who holds which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Contact rights-holder(s)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or purchase those rights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royalty services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Distribute collected royalties to correct recipients in timely manner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libraries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Make available to others well-researched rights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Raidar</a:t>
            </a:r>
            <a:r>
              <a:rPr lang="en-US" dirty="0"/>
              <a:t> functional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17467342"/>
              </p:ext>
            </p:extLst>
          </p:nvPr>
        </p:nvGraphicFramePr>
        <p:xfrm>
          <a:off x="1" y="914400"/>
          <a:ext cx="9143999" cy="58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 authoritative information about rights associated with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Accept inquiries from the public.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Return a comprehensive response to those inquiries; e.g., to allow interested parties to license use of the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v1 limits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Controlled compositions: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all rights held equally by same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contain derivative works;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samples of other music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involve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party licenses;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publishers, record labels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94543953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Musical work, or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Link(s) to authoritative source(s) containing the work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metadata examples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Title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Date/time of creation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Creator identity, pseudonym(s)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mechanical right, performance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Right-holder(s) identity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Geographical scope of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84237175"/>
              </p:ext>
            </p:extLst>
          </p:nvPr>
        </p:nvGraphicFramePr>
        <p:xfrm>
          <a:off x="1" y="914400"/>
          <a:ext cx="9143999" cy="559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decentralized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rely on a single source for any essential function; e.g., data attestation, authentication, identity.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Example: multiple methods may identify a recorded composition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isrc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iswc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hfa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#,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self-sovereign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guid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authoritative, 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compre-hensive</a:t>
                      </a: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Includes provenance, source expertise &amp; reliability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Triangulate; include conflicting claims &amp; resolution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1 query to any repo yields comprehensive reply from data held by all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future-tolerant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technology-agnostic: for each function (e.g., database, immutable ledger, interface, proof of identity), allow implementation with a variety of technologies equivalent in ability and performance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allow replacement or upgrade while maintaining compatibility with previous implementations.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1101</Words>
  <Application>Microsoft Macintosh PowerPoint</Application>
  <PresentationFormat>On-screen Show (4:3)</PresentationFormat>
  <Paragraphs>187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PF DIN Text Pro Light</vt:lpstr>
      <vt:lpstr>PFDinTextPro-Regular</vt:lpstr>
      <vt:lpstr>Office Theme</vt:lpstr>
      <vt:lpstr>PowerPoint Presentation</vt:lpstr>
      <vt:lpstr> agenda </vt:lpstr>
      <vt:lpstr> problem </vt:lpstr>
      <vt:lpstr> Background </vt:lpstr>
      <vt:lpstr> Background </vt:lpstr>
      <vt:lpstr>Use cases</vt:lpstr>
      <vt:lpstr>Raidar functional scope (v1):</vt:lpstr>
      <vt:lpstr>Data scope (v1):</vt:lpstr>
      <vt:lpstr>Design principles</vt:lpstr>
      <vt:lpstr>Design principles</vt:lpstr>
      <vt:lpstr>Performance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Road map to v1</vt:lpstr>
      <vt:lpstr>Road map to v1</vt:lpstr>
      <vt:lpstr>Beyond v1</vt:lpstr>
      <vt:lpstr>You can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KIT Toward Safer Data About Personæ</dc:title>
  <dc:creator>Eric Scace</dc:creator>
  <cp:lastModifiedBy>Eric Scace</cp:lastModifiedBy>
  <cp:revision>229</cp:revision>
  <cp:lastPrinted>2019-05-10T14:07:04Z</cp:lastPrinted>
  <dcterms:created xsi:type="dcterms:W3CDTF">2013-12-05T15:57:00Z</dcterms:created>
  <dcterms:modified xsi:type="dcterms:W3CDTF">2019-05-10T14:08:06Z</dcterms:modified>
</cp:coreProperties>
</file>