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89" r:id="rId4"/>
    <p:sldId id="291" r:id="rId5"/>
    <p:sldId id="329" r:id="rId6"/>
    <p:sldId id="290" r:id="rId7"/>
    <p:sldId id="287" r:id="rId8"/>
    <p:sldId id="288" r:id="rId9"/>
    <p:sldId id="33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25" r:id="rId19"/>
    <p:sldId id="301" r:id="rId20"/>
    <p:sldId id="302" r:id="rId21"/>
    <p:sldId id="304" r:id="rId22"/>
    <p:sldId id="311" r:id="rId23"/>
    <p:sldId id="312" r:id="rId24"/>
    <p:sldId id="313" r:id="rId25"/>
    <p:sldId id="314" r:id="rId26"/>
    <p:sldId id="326" r:id="rId27"/>
    <p:sldId id="316" r:id="rId28"/>
    <p:sldId id="332" r:id="rId29"/>
    <p:sldId id="330" r:id="rId30"/>
    <p:sldId id="320" r:id="rId31"/>
    <p:sldId id="321" r:id="rId32"/>
    <p:sldId id="323" r:id="rId33"/>
    <p:sldId id="32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52" d="100"/>
          <a:sy n="152" d="100"/>
        </p:scale>
        <p:origin x="-872" y="-80"/>
      </p:cViewPr>
      <p:guideLst>
        <p:guide orient="horz" pos="3061"/>
        <p:guide pos="5581"/>
        <p:guide pos="180"/>
        <p:guide pos="5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Freezing</c:v>
                </c:pt>
              </c:strCache>
            </c:strRef>
          </c:tx>
          <c:spPr>
            <a:solidFill>
              <a:srgbClr val="E5001A"/>
            </a:solidFill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Uninstall Rate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Crashing</c:v>
                </c:pt>
              </c:strCache>
            </c:strRef>
          </c:tx>
          <c:spPr>
            <a:solidFill>
              <a:srgbClr val="07BEE7"/>
            </a:solidFill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Uninstall Rate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Slow Responsiveness</c:v>
                </c:pt>
              </c:strCache>
            </c:strRef>
          </c:tx>
          <c:spPr>
            <a:solidFill>
              <a:srgbClr val="00B000"/>
            </a:solidFill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Uninstall Rate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-2126554744"/>
        <c:axId val="-2126073832"/>
      </c:barChart>
      <c:catAx>
        <c:axId val="-2126554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5875">
            <a:solidFill>
              <a:schemeClr val="bg1">
                <a:lumMod val="65000"/>
              </a:schemeClr>
            </a:solidFill>
          </a:ln>
        </c:spPr>
        <c:crossAx val="-2126073832"/>
        <c:crosses val="autoZero"/>
        <c:auto val="1"/>
        <c:lblAlgn val="ctr"/>
        <c:lblOffset val="100"/>
        <c:noMultiLvlLbl val="0"/>
      </c:catAx>
      <c:valAx>
        <c:axId val="-2126073832"/>
        <c:scaling>
          <c:orientation val="minMax"/>
          <c:max val="1.0"/>
        </c:scaling>
        <c:delete val="0"/>
        <c:axPos val="l"/>
        <c:majorGridlines>
          <c:spPr>
            <a:ln w="6350">
              <a:solidFill>
                <a:schemeClr val="bg1">
                  <a:lumMod val="6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 b="0">
                    <a:solidFill>
                      <a:schemeClr val="bg1">
                        <a:lumMod val="75000"/>
                      </a:schemeClr>
                    </a:solidFill>
                    <a:latin typeface="Helvetica Neue Thin"/>
                    <a:cs typeface="Helvetica Neue Thin"/>
                  </a:defRPr>
                </a:pPr>
                <a:r>
                  <a:rPr lang="en-US" sz="1400" b="0" dirty="0" smtClean="0">
                    <a:solidFill>
                      <a:schemeClr val="bg1">
                        <a:lumMod val="75000"/>
                      </a:schemeClr>
                    </a:solidFill>
                    <a:latin typeface="Helvetica Neue Thin"/>
                    <a:cs typeface="Helvetica Neue Thin"/>
                  </a:rPr>
                  <a:t>Uninstall Rate</a:t>
                </a:r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Helvetica Neue Thin"/>
                  <a:cs typeface="Helvetica Neue Thin"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>
                <a:solidFill>
                  <a:schemeClr val="bg1">
                    <a:lumMod val="65000"/>
                  </a:schemeClr>
                </a:solidFill>
                <a:latin typeface="Helvetica Neue Thin"/>
                <a:cs typeface="Helvetica Neue Thin"/>
              </a:defRPr>
            </a:pPr>
            <a:endParaRPr lang="en-US"/>
          </a:p>
        </c:txPr>
        <c:crossAx val="-2126554744"/>
        <c:crosses val="autoZero"/>
        <c:crossBetween val="between"/>
        <c:majorUnit val="0.2"/>
        <c:minorUnit val="0.1"/>
      </c:valAx>
    </c:plotArea>
    <c:legend>
      <c:legendPos val="r"/>
      <c:layout/>
      <c:overlay val="0"/>
      <c:txPr>
        <a:bodyPr/>
        <a:lstStyle/>
        <a:p>
          <a:pPr>
            <a:defRPr sz="1400">
              <a:latin typeface="Helvetica Neue Thin"/>
              <a:cs typeface="Helvetica Neue Thin"/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What is the business problem?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8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How does this affect what people think about your app?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9 - How does this affect application uninstall rates?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Data Location is the Problem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11 - Local Data + Sync is the Solution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12 - What does this mean for your apps?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14 - Couchbase Lite and Sync Gateway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15 - 4 Key Areas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17 - Let’s take a quick peak at some code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  Sync Gateway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27. Couchbase Mobile Stack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How does this affect what people think about your app?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5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 Sync Function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29.  Sync Function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5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12 - What does this mean for your apps?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12 - What does this mean for your apps?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What is the business problem?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12 - What does this mean for your apps?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UPnP Universal</a:t>
            </a:r>
            <a:r>
              <a:rPr lang="en-US" baseline="0" dirty="0" smtClean="0"/>
              <a:t> Plug And Play</a:t>
            </a:r>
            <a:endParaRPr lang="en-US" dirty="0" smtClean="0"/>
          </a:p>
          <a:p>
            <a:r>
              <a:rPr lang="en-US" dirty="0" smtClean="0"/>
              <a:t>SSDP</a:t>
            </a:r>
            <a:r>
              <a:rPr lang="en-US" baseline="0" dirty="0" smtClean="0"/>
              <a:t> </a:t>
            </a:r>
            <a:r>
              <a:rPr lang="en-US" b="1" i="1" dirty="0" smtClean="0"/>
              <a:t>Simple Service Discovery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What is the business problem?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What is the business problem?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7 - Today’s Mobile Apps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83972-4235-A041-8018-094DB81FB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9263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8641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7" name="Straight Connector 6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pic>
        <p:nvPicPr>
          <p:cNvPr id="11" name="Picture 10" descr="logo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4510718"/>
            <a:ext cx="1024128" cy="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r>
              <a:rPr lang="en-US" dirty="0" smtClean="0"/>
              <a:t>edit </a:t>
            </a:r>
            <a:r>
              <a:rPr lang="en-US" dirty="0" smtClean="0"/>
              <a:t>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088" y="4869656"/>
            <a:ext cx="28956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8159" y="4871506"/>
            <a:ext cx="8722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0" i="0">
                <a:solidFill>
                  <a:schemeClr val="tx1">
                    <a:tint val="75000"/>
                  </a:schemeClr>
                </a:solidFill>
                <a:latin typeface="Helvetica Neue Thin"/>
                <a:cs typeface="Helvetica Neue Thin"/>
              </a:defRPr>
            </a:lvl1pPr>
          </a:lstStyle>
          <a:p>
            <a:fld id="{9FF567BB-A91C-E04F-B4E9-677CEE77F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805367"/>
          </a:xfrm>
          <a:prstGeom prst="rect">
            <a:avLst/>
          </a:prstGeom>
          <a:solidFill>
            <a:srgbClr val="E5001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 descr="couchbase_medium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t="20633" r="32475" b="50000"/>
          <a:stretch/>
        </p:blipFill>
        <p:spPr>
          <a:xfrm>
            <a:off x="8208019" y="237420"/>
            <a:ext cx="637702" cy="310586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19088" y="5474"/>
            <a:ext cx="7702453" cy="799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0"/>
          </p:nvPr>
        </p:nvSpPr>
        <p:spPr>
          <a:xfrm>
            <a:off x="319088" y="1114425"/>
            <a:ext cx="85264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  <p:sldLayoutId id="2147483680" r:id="rId8"/>
    <p:sldLayoutId id="2147483681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twitter.com/ldoguin" TargetMode="External"/><Relationship Id="rId5" Type="http://schemas.openxmlformats.org/officeDocument/2006/relationships/hyperlink" Target="mailto:laurent.doguin@couchbase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ldoguin/couchbase-messages-p2p-sampl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hyperlink" Target="https://github.com/couchbaselabs/photo-dr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orums.couchbase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mini-hack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7001A"/>
                </a:solidFill>
              </a:rPr>
              <a:t>Let your Devices talk to each other</a:t>
            </a:r>
            <a:endParaRPr lang="en-US" dirty="0">
              <a:solidFill>
                <a:srgbClr val="D7001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P2P database </a:t>
            </a:r>
            <a:r>
              <a:rPr lang="en-US" dirty="0" err="1" smtClean="0"/>
              <a:t>synchronisation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What’s a Couchbase </a:t>
            </a:r>
            <a:r>
              <a:rPr lang="en-US" dirty="0" err="1" smtClean="0"/>
              <a:t>Dev</a:t>
            </a:r>
            <a:r>
              <a:rPr lang="en-US" dirty="0" smtClean="0"/>
              <a:t> Advocate doing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No Bars? What would be the problem?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32577" y="200250"/>
            <a:ext cx="7009083" cy="405322"/>
          </a:xfrm>
          <a:prstGeom prst="rect">
            <a:avLst/>
          </a:prstGeom>
        </p:spPr>
        <p:txBody>
          <a:bodyPr vert="horz" lIns="0" tIns="0" rIns="0" bIns="0" rtlCol="0" anchor="b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Today’s Mobile Apps</a:t>
            </a:r>
            <a:endParaRPr lang="en-US" sz="2800" b="1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34048" y="1810556"/>
            <a:ext cx="2288012" cy="2298224"/>
            <a:chOff x="5834048" y="1859396"/>
            <a:chExt cx="2288012" cy="2298224"/>
          </a:xfrm>
          <a:solidFill>
            <a:srgbClr val="00A700"/>
          </a:solidFill>
        </p:grpSpPr>
        <p:sp>
          <p:nvSpPr>
            <p:cNvPr id="10" name="Rectangle 9"/>
            <p:cNvSpPr/>
            <p:nvPr/>
          </p:nvSpPr>
          <p:spPr>
            <a:xfrm>
              <a:off x="6283224" y="3257295"/>
              <a:ext cx="448216" cy="9003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34048" y="3423170"/>
              <a:ext cx="461387" cy="1177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048" y="3873475"/>
              <a:ext cx="461387" cy="1177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83223" y="3257295"/>
              <a:ext cx="900325" cy="9003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7171336" y="1859396"/>
              <a:ext cx="950724" cy="1860272"/>
            </a:xfrm>
            <a:prstGeom prst="curvedConnector2">
              <a:avLst/>
            </a:prstGeom>
            <a:grpFill/>
            <a:ln w="76200" cmpd="sng">
              <a:solidFill>
                <a:srgbClr val="00A7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39952" y="1959476"/>
            <a:ext cx="3246686" cy="7014274"/>
            <a:chOff x="2939952" y="1959476"/>
            <a:chExt cx="3246686" cy="7014274"/>
          </a:xfrm>
        </p:grpSpPr>
        <p:sp>
          <p:nvSpPr>
            <p:cNvPr id="16" name="Rounded Rectangle 15"/>
            <p:cNvSpPr/>
            <p:nvPr/>
          </p:nvSpPr>
          <p:spPr>
            <a:xfrm>
              <a:off x="2966997" y="1991863"/>
              <a:ext cx="3219641" cy="6981887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28575">
              <a:noFill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5002" y="2855910"/>
              <a:ext cx="2873868" cy="5199423"/>
            </a:xfrm>
            <a:prstGeom prst="rect">
              <a:avLst/>
            </a:prstGeom>
            <a:solidFill>
              <a:srgbClr val="000000"/>
            </a:solidFill>
            <a:ln w="28575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05539" y="8252900"/>
              <a:ext cx="545075" cy="54507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>
              <a:off x="5105096" y="1959476"/>
              <a:ext cx="525694" cy="40910"/>
            </a:xfrm>
            <a:prstGeom prst="trapezoid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 rot="16200000">
              <a:off x="2781503" y="3190309"/>
              <a:ext cx="357812" cy="40913"/>
            </a:xfrm>
            <a:prstGeom prst="trapezoid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 rot="16200000">
              <a:off x="2825541" y="3768451"/>
              <a:ext cx="269741" cy="40916"/>
            </a:xfrm>
            <a:prstGeom prst="trapezoid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 rot="16200000">
              <a:off x="2825541" y="4266097"/>
              <a:ext cx="269741" cy="40916"/>
            </a:xfrm>
            <a:prstGeom prst="trapezoid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66718" y="2984041"/>
              <a:ext cx="548565" cy="390289"/>
              <a:chOff x="3273425" y="2946064"/>
              <a:chExt cx="772973" cy="54994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933825" y="2946064"/>
                <a:ext cx="112573" cy="54994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333333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68725" y="3054350"/>
                <a:ext cx="112573" cy="4416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333333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03625" y="3152775"/>
                <a:ext cx="112573" cy="3432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333333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38525" y="3263901"/>
                <a:ext cx="112573" cy="228188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333333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3425" y="3374330"/>
                <a:ext cx="112573" cy="11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333333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458482" y="318306"/>
            <a:ext cx="2378538" cy="1492249"/>
            <a:chOff x="6458482" y="318306"/>
            <a:chExt cx="2378538" cy="1492249"/>
          </a:xfrm>
        </p:grpSpPr>
        <p:sp>
          <p:nvSpPr>
            <p:cNvPr id="33" name="Oval 32"/>
            <p:cNvSpPr/>
            <p:nvPr/>
          </p:nvSpPr>
          <p:spPr>
            <a:xfrm>
              <a:off x="7269032" y="318306"/>
              <a:ext cx="1182752" cy="118275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58482" y="911295"/>
              <a:ext cx="2378538" cy="8992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 w="28575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839775" y="620539"/>
              <a:ext cx="880519" cy="88052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6718" y="2984041"/>
            <a:ext cx="549295" cy="390808"/>
            <a:chOff x="3273425" y="2946064"/>
            <a:chExt cx="772973" cy="549949"/>
          </a:xfrm>
        </p:grpSpPr>
        <p:sp>
          <p:nvSpPr>
            <p:cNvPr id="37" name="Rectangle 36"/>
            <p:cNvSpPr/>
            <p:nvPr/>
          </p:nvSpPr>
          <p:spPr>
            <a:xfrm>
              <a:off x="3933825" y="2946064"/>
              <a:ext cx="112573" cy="549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68725" y="3054350"/>
              <a:ext cx="112573" cy="44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03625" y="3152775"/>
              <a:ext cx="112573" cy="34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25" y="3263901"/>
              <a:ext cx="112573" cy="228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3425" y="3374330"/>
              <a:ext cx="112573" cy="11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62239" y="2978069"/>
            <a:ext cx="553044" cy="393476"/>
            <a:chOff x="3273425" y="2946064"/>
            <a:chExt cx="772973" cy="549949"/>
          </a:xfrm>
        </p:grpSpPr>
        <p:sp>
          <p:nvSpPr>
            <p:cNvPr id="43" name="Rectangle 42"/>
            <p:cNvSpPr/>
            <p:nvPr/>
          </p:nvSpPr>
          <p:spPr>
            <a:xfrm>
              <a:off x="3933825" y="2946064"/>
              <a:ext cx="112573" cy="5499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68725" y="3054350"/>
              <a:ext cx="112573" cy="4416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03625" y="3152775"/>
              <a:ext cx="112573" cy="3432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38525" y="3263901"/>
              <a:ext cx="112573" cy="228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3425" y="3374330"/>
              <a:ext cx="112573" cy="11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12584" y="3151447"/>
            <a:ext cx="2136791" cy="1581893"/>
            <a:chOff x="525731" y="1409890"/>
            <a:chExt cx="2136791" cy="1581893"/>
          </a:xfrm>
        </p:grpSpPr>
        <p:sp>
          <p:nvSpPr>
            <p:cNvPr id="49" name="Rectangle 48"/>
            <p:cNvSpPr/>
            <p:nvPr/>
          </p:nvSpPr>
          <p:spPr>
            <a:xfrm>
              <a:off x="525731" y="1409891"/>
              <a:ext cx="2136791" cy="1581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3782" y="2070589"/>
              <a:ext cx="1017243" cy="55399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Try again later.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731" y="1409890"/>
              <a:ext cx="2136791" cy="320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9144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 Internet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66352" y="2018250"/>
              <a:ext cx="725604" cy="725604"/>
            </a:xfrm>
            <a:prstGeom prst="ellipse">
              <a:avLst/>
            </a:prstGeom>
            <a:solidFill>
              <a:srgbClr val="DE02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898225" y="2263024"/>
              <a:ext cx="263251" cy="263253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V="1">
              <a:off x="898224" y="2263023"/>
              <a:ext cx="263251" cy="263253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121097" y="3624845"/>
            <a:ext cx="899075" cy="899075"/>
            <a:chOff x="5076977" y="3624845"/>
            <a:chExt cx="899075" cy="899075"/>
          </a:xfrm>
        </p:grpSpPr>
        <p:sp>
          <p:nvSpPr>
            <p:cNvPr id="56" name="Oval 55"/>
            <p:cNvSpPr/>
            <p:nvPr/>
          </p:nvSpPr>
          <p:spPr>
            <a:xfrm>
              <a:off x="5076977" y="3624845"/>
              <a:ext cx="899075" cy="899075"/>
            </a:xfrm>
            <a:prstGeom prst="ellipse">
              <a:avLst/>
            </a:prstGeom>
            <a:solidFill>
              <a:srgbClr val="00A7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346344" y="4107044"/>
              <a:ext cx="137268" cy="137268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483612" y="3981061"/>
              <a:ext cx="263251" cy="263253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862448" y="3464933"/>
            <a:ext cx="1416373" cy="1262029"/>
            <a:chOff x="3862448" y="3624845"/>
            <a:chExt cx="1416373" cy="1262029"/>
          </a:xfrm>
        </p:grpSpPr>
        <p:pic>
          <p:nvPicPr>
            <p:cNvPr id="60" name="Picture 59" descr="ActivitySpinne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080" y="3624845"/>
              <a:ext cx="899075" cy="89907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62448" y="4548320"/>
              <a:ext cx="1416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please wait…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32577" y="200250"/>
            <a:ext cx="7009083" cy="4053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How does this affect what people think about your app?</a:t>
            </a:r>
            <a:endParaRPr lang="en-US" sz="2800" b="1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affect what people think about your app?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01523" y="1603342"/>
            <a:ext cx="4938945" cy="865869"/>
            <a:chOff x="1774393" y="1462356"/>
            <a:chExt cx="4938945" cy="865869"/>
          </a:xfrm>
        </p:grpSpPr>
        <p:sp>
          <p:nvSpPr>
            <p:cNvPr id="10" name="5-Point Star 9"/>
            <p:cNvSpPr/>
            <p:nvPr/>
          </p:nvSpPr>
          <p:spPr>
            <a:xfrm>
              <a:off x="1774393" y="1462356"/>
              <a:ext cx="865869" cy="865869"/>
            </a:xfrm>
            <a:prstGeom prst="star5">
              <a:avLst/>
            </a:prstGeom>
            <a:solidFill>
              <a:srgbClr val="E5001A"/>
            </a:solidFill>
            <a:ln>
              <a:solidFill>
                <a:srgbClr val="E5001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792662" y="1462356"/>
              <a:ext cx="865869" cy="865869"/>
            </a:xfrm>
            <a:prstGeom prst="star5">
              <a:avLst/>
            </a:prstGeom>
            <a:solidFill>
              <a:srgbClr val="E5001A"/>
            </a:solidFill>
            <a:ln>
              <a:solidFill>
                <a:srgbClr val="E5001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810931" y="1462356"/>
              <a:ext cx="865869" cy="865869"/>
            </a:xfrm>
            <a:prstGeom prst="star5">
              <a:avLst/>
            </a:prstGeom>
            <a:noFill/>
            <a:ln w="28575" cmpd="sng">
              <a:solidFill>
                <a:srgbClr val="E5001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4829200" y="1462356"/>
              <a:ext cx="865869" cy="865869"/>
            </a:xfrm>
            <a:prstGeom prst="star5">
              <a:avLst/>
            </a:prstGeom>
            <a:noFill/>
            <a:ln w="28575" cmpd="sng">
              <a:solidFill>
                <a:srgbClr val="E5001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5847469" y="1462356"/>
              <a:ext cx="865869" cy="865869"/>
            </a:xfrm>
            <a:prstGeom prst="star5">
              <a:avLst/>
            </a:prstGeom>
            <a:noFill/>
            <a:ln w="28575" cmpd="sng">
              <a:solidFill>
                <a:srgbClr val="E5001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70028" y="2887051"/>
            <a:ext cx="662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3333"/>
                </a:solidFill>
                <a:latin typeface="Helvetica Neue Thin"/>
                <a:cs typeface="Helvetica Neue Thin"/>
              </a:rPr>
              <a:t>Doesn’t work a lot of the time and when it does it’s slow.</a:t>
            </a:r>
            <a:endParaRPr lang="en-US" sz="2800" dirty="0">
              <a:solidFill>
                <a:srgbClr val="333333"/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1023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32577" y="200250"/>
            <a:ext cx="7009083" cy="405322"/>
          </a:xfrm>
          <a:prstGeom prst="rect">
            <a:avLst/>
          </a:prstGeom>
        </p:spPr>
        <p:txBody>
          <a:bodyPr vert="horz" lIns="0" tIns="0" rIns="0" bIns="0" rtlCol="0" anchor="b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FFFF"/>
                </a:solidFill>
                <a:latin typeface="Helvetica Neue Thin"/>
                <a:cs typeface="Helvetica Neue Thin"/>
              </a:rPr>
              <a:t>How does this affect application uninstall rates?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affect application uninstall rates?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38066" y="988622"/>
            <a:ext cx="7113264" cy="3840367"/>
            <a:chOff x="1795589" y="926889"/>
            <a:chExt cx="7113264" cy="3840367"/>
          </a:xfrm>
        </p:grpSpPr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536204303"/>
                </p:ext>
              </p:extLst>
            </p:nvPr>
          </p:nvGraphicFramePr>
          <p:xfrm>
            <a:off x="1795589" y="926889"/>
            <a:ext cx="7113264" cy="3634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368402" y="4490257"/>
              <a:ext cx="1245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Helvetica Neue Thin"/>
                  <a:cs typeface="Helvetica Neue Thin"/>
                </a:rPr>
                <a:t>Source: </a:t>
              </a:r>
              <a:r>
                <a:rPr 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Helvetica Neue Thin"/>
                  <a:cs typeface="Helvetica Neue Thin"/>
                </a:rPr>
                <a:t>uSamp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Helvetica Neue Thin"/>
                <a:cs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4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Location is the Problem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Local </a:t>
            </a:r>
            <a:r>
              <a:rPr lang="en-US" dirty="0" smtClean="0"/>
              <a:t>Data </a:t>
            </a:r>
            <a:r>
              <a:rPr lang="en-US" dirty="0"/>
              <a:t>+ </a:t>
            </a:r>
            <a:r>
              <a:rPr lang="en-US" dirty="0" smtClean="0"/>
              <a:t>Sync is the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32577" y="200250"/>
            <a:ext cx="7009083" cy="405322"/>
          </a:xfrm>
          <a:prstGeom prst="rect">
            <a:avLst/>
          </a:prstGeom>
        </p:spPr>
        <p:txBody>
          <a:bodyPr vert="horz" lIns="0" tIns="0" rIns="0" bIns="0" rtlCol="0" anchor="b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FFFF"/>
                </a:solidFill>
                <a:latin typeface="Helvetica Neue Thin"/>
                <a:cs typeface="Helvetica Neue Thin"/>
              </a:rPr>
              <a:t>What does this mean for your apps?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your apps?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4868863"/>
            <a:ext cx="873125" cy="274637"/>
          </a:xfrm>
          <a:prstGeom prst="rect">
            <a:avLst/>
          </a:prstGeom>
        </p:spPr>
        <p:txBody>
          <a:bodyPr/>
          <a:lstStyle/>
          <a:p>
            <a:fld id="{9FF567BB-A91C-E04F-B4E9-677CEE77F8D9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914400" y="871538"/>
            <a:ext cx="8229600" cy="3732212"/>
          </a:xfrm>
          <a:prstGeom prst="rect">
            <a:avLst/>
          </a:prstGeom>
        </p:spPr>
        <p:txBody>
          <a:bodyPr anchor="t" anchorCtr="0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>
                <a:latin typeface="Helvetica Neue Thin"/>
                <a:cs typeface="Helvetica Neue Thin"/>
              </a:rPr>
              <a:t>Always work</a:t>
            </a:r>
            <a:r>
              <a:rPr lang="en-US" sz="3200" dirty="0">
                <a:latin typeface="Helvetica Neue Thin"/>
                <a:cs typeface="Helvetica Neue Thin"/>
              </a:rPr>
              <a:t> </a:t>
            </a:r>
            <a:r>
              <a:rPr lang="en-US" sz="3200" dirty="0" smtClean="0">
                <a:latin typeface="Helvetica Neue Thin"/>
                <a:cs typeface="Helvetica Neue Thin"/>
              </a:rPr>
              <a:t>both online &amp; offline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>
                <a:latin typeface="Helvetica Neue Thin"/>
                <a:cs typeface="Helvetica Neue Thin"/>
              </a:rPr>
              <a:t>Always be blazing fast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>
                <a:latin typeface="Helvetica Neue Thin"/>
                <a:cs typeface="Helvetica Neue Thin"/>
              </a:rPr>
              <a:t>Built with orders of magnitude less code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>
                <a:latin typeface="Helvetica Neue Thin"/>
                <a:cs typeface="Helvetica Neue Thin"/>
              </a:rPr>
              <a:t>Users will absolutely love your apps</a:t>
            </a:r>
            <a:endParaRPr lang="en-US" sz="3200" dirty="0">
              <a:latin typeface="Helvetica Neue Thin"/>
              <a:cs typeface="Helvetica Neue Thi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01523" y="3813620"/>
            <a:ext cx="4938945" cy="865869"/>
            <a:chOff x="1774393" y="1462356"/>
            <a:chExt cx="4938945" cy="865869"/>
          </a:xfrm>
          <a:solidFill>
            <a:srgbClr val="E5001A"/>
          </a:solidFill>
        </p:grpSpPr>
        <p:sp>
          <p:nvSpPr>
            <p:cNvPr id="9" name="5-Point Star 8"/>
            <p:cNvSpPr/>
            <p:nvPr/>
          </p:nvSpPr>
          <p:spPr>
            <a:xfrm>
              <a:off x="1774393" y="1462356"/>
              <a:ext cx="865869" cy="865869"/>
            </a:xfrm>
            <a:prstGeom prst="star5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792662" y="1462356"/>
              <a:ext cx="865869" cy="865869"/>
            </a:xfrm>
            <a:prstGeom prst="star5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3810931" y="1462356"/>
              <a:ext cx="865869" cy="865869"/>
            </a:xfrm>
            <a:prstGeom prst="star5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4829200" y="1462356"/>
              <a:ext cx="865869" cy="865869"/>
            </a:xfrm>
            <a:prstGeom prst="star5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5847469" y="1462356"/>
              <a:ext cx="865869" cy="865869"/>
            </a:xfrm>
            <a:prstGeom prst="star5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33333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Couchbase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1714" y="1060704"/>
            <a:ext cx="2605087" cy="3539063"/>
            <a:chOff x="1961714" y="1060704"/>
            <a:chExt cx="2605087" cy="3539063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 bwMode="auto">
            <a:xfrm>
              <a:off x="1961714" y="3376728"/>
              <a:ext cx="2605087" cy="122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685800" indent="-346075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indent="0" algn="ctr" eaLnBrk="1" hangingPunct="1">
                <a:spcBef>
                  <a:spcPts val="12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sz="1600" b="1" dirty="0" smtClean="0">
                  <a:solidFill>
                    <a:srgbClr val="FFFFFF"/>
                  </a:solidFill>
                  <a:latin typeface="Calibri" charset="0"/>
                </a:rPr>
                <a:t>Couchbase Lite</a:t>
              </a:r>
              <a:endParaRPr lang="en-US" sz="1800" b="1" dirty="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790282" y="1060704"/>
              <a:ext cx="938878" cy="2035983"/>
              <a:chOff x="1137849" y="1732938"/>
              <a:chExt cx="938878" cy="203598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137849" y="1732938"/>
                <a:ext cx="938878" cy="2035983"/>
                <a:chOff x="1137849" y="1732938"/>
                <a:chExt cx="938878" cy="2035983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137849" y="1732938"/>
                  <a:ext cx="938878" cy="2035983"/>
                </a:xfrm>
                <a:prstGeom prst="roundRect">
                  <a:avLst>
                    <a:gd name="adj" fmla="val 14915"/>
                  </a:avLst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186841" y="1984902"/>
                  <a:ext cx="838047" cy="151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1579105" y="1788899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516218" y="3547850"/>
                  <a:ext cx="177800" cy="1778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570193" y="3601825"/>
                  <a:ext cx="69850" cy="73025"/>
                </a:xfrm>
                <a:prstGeom prst="round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ounded Rectangle 52"/>
                <p:cNvSpPr>
                  <a:spLocks noChangeAspect="1"/>
                </p:cNvSpPr>
                <p:nvPr/>
              </p:nvSpPr>
              <p:spPr>
                <a:xfrm>
                  <a:off x="1512857" y="1875506"/>
                  <a:ext cx="18288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7" name="Can 46"/>
              <p:cNvSpPr/>
              <p:nvPr/>
            </p:nvSpPr>
            <p:spPr>
              <a:xfrm>
                <a:off x="1442306" y="2522159"/>
                <a:ext cx="317212" cy="422189"/>
              </a:xfrm>
              <a:prstGeom prst="can">
                <a:avLst/>
              </a:prstGeom>
              <a:solidFill>
                <a:srgbClr val="E5001A"/>
              </a:solidFill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86761" y="1083302"/>
            <a:ext cx="2300062" cy="3517559"/>
            <a:chOff x="3420096" y="1298328"/>
            <a:chExt cx="2300062" cy="3517559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3420096" y="3580506"/>
              <a:ext cx="2300062" cy="123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685800" indent="-346075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indent="0" algn="ctr" eaLnBrk="1" hangingPunct="1">
                <a:spcBef>
                  <a:spcPts val="12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sz="1600" b="1" dirty="0" smtClean="0">
                  <a:solidFill>
                    <a:srgbClr val="FFFFFF"/>
                  </a:solidFill>
                  <a:latin typeface="Calibri" charset="0"/>
                </a:rPr>
                <a:t>Sync Gateway</a:t>
              </a:r>
              <a:endParaRPr lang="en-US" sz="1800" b="1" dirty="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075877" y="1298328"/>
              <a:ext cx="990600" cy="1981200"/>
              <a:chOff x="4075877" y="1298328"/>
              <a:chExt cx="990600" cy="19812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075877" y="1298328"/>
                <a:ext cx="990600" cy="1981200"/>
              </a:xfrm>
              <a:prstGeom prst="rect">
                <a:avLst/>
              </a:prstGeom>
              <a:solidFill>
                <a:srgbClr val="E5001A"/>
              </a:solidFill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194541" y="1950967"/>
                <a:ext cx="755044" cy="614713"/>
                <a:chOff x="4445303" y="1950966"/>
                <a:chExt cx="755044" cy="614713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4445303" y="1950966"/>
                  <a:ext cx="685860" cy="614713"/>
                  <a:chOff x="4445303" y="1950966"/>
                  <a:chExt cx="685860" cy="614713"/>
                </a:xfrm>
              </p:grpSpPr>
              <p:sp>
                <p:nvSpPr>
                  <p:cNvPr id="42" name="Block Arc 41"/>
                  <p:cNvSpPr/>
                  <p:nvPr/>
                </p:nvSpPr>
                <p:spPr bwMode="auto">
                  <a:xfrm rot="10800000">
                    <a:off x="4516450" y="1950966"/>
                    <a:ext cx="614713" cy="614713"/>
                  </a:xfrm>
                  <a:prstGeom prst="blockArc">
                    <a:avLst>
                      <a:gd name="adj1" fmla="val 13752892"/>
                      <a:gd name="adj2" fmla="val 108020"/>
                      <a:gd name="adj3" fmla="val 13258"/>
                    </a:avLst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txBody>
                  <a:bodyPr anchor="ctr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Isosceles Tri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45303" y="2126598"/>
                    <a:ext cx="219423" cy="13172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>
                      <a:lnSpc>
                        <a:spcPct val="80000"/>
                      </a:lnSpc>
                    </a:pPr>
                    <a:endParaRPr lang="en-US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 rot="10800000">
                  <a:off x="4514487" y="1950966"/>
                  <a:ext cx="685860" cy="614713"/>
                  <a:chOff x="4445303" y="1950966"/>
                  <a:chExt cx="685860" cy="614713"/>
                </a:xfrm>
              </p:grpSpPr>
              <p:sp>
                <p:nvSpPr>
                  <p:cNvPr id="76" name="Block Arc 75"/>
                  <p:cNvSpPr/>
                  <p:nvPr/>
                </p:nvSpPr>
                <p:spPr bwMode="auto">
                  <a:xfrm rot="10800000">
                    <a:off x="4516450" y="1950966"/>
                    <a:ext cx="614713" cy="614713"/>
                  </a:xfrm>
                  <a:prstGeom prst="blockArc">
                    <a:avLst>
                      <a:gd name="adj1" fmla="val 13752892"/>
                      <a:gd name="adj2" fmla="val 108020"/>
                      <a:gd name="adj3" fmla="val 13258"/>
                    </a:avLst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txBody>
                  <a:bodyPr anchor="ctr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Isosceles Tri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45303" y="2126598"/>
                    <a:ext cx="219423" cy="13172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>
                      <a:lnSpc>
                        <a:spcPct val="80000"/>
                      </a:lnSpc>
                    </a:pPr>
                    <a:endParaRPr lang="en-US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167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0.14323 0.00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whoami</a:t>
            </a:r>
            <a:endParaRPr lang="en-US" dirty="0"/>
          </a:p>
        </p:txBody>
      </p:sp>
      <p:pic>
        <p:nvPicPr>
          <p:cNvPr id="3" name="Picture 2" descr="tag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7" y="2011474"/>
            <a:ext cx="5437481" cy="2961659"/>
          </a:xfrm>
          <a:prstGeom prst="rect">
            <a:avLst/>
          </a:prstGeom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4135877" y="4869656"/>
            <a:ext cx="8722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F567BB-A91C-E04F-B4E9-677CEE77F8D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ldogu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40" y="1260592"/>
            <a:ext cx="1893647" cy="3029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77" y="771418"/>
            <a:ext cx="57396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Laurent Doguin</a:t>
            </a:r>
          </a:p>
          <a:p>
            <a:r>
              <a:rPr lang="en-US" sz="2400" dirty="0" smtClean="0">
                <a:solidFill>
                  <a:srgbClr val="B00014"/>
                </a:solidFill>
              </a:rPr>
              <a:t>Couchbase Developer Advocate</a:t>
            </a:r>
          </a:p>
          <a:p>
            <a:r>
              <a:rPr lang="en-US" sz="2400" dirty="0" smtClean="0">
                <a:solidFill>
                  <a:srgbClr val="B00014"/>
                </a:solidFill>
                <a:hlinkClick r:id="rId4"/>
              </a:rPr>
              <a:t>@</a:t>
            </a:r>
            <a:r>
              <a:rPr lang="en-US" sz="2400" dirty="0" err="1" smtClean="0">
                <a:solidFill>
                  <a:srgbClr val="B00014"/>
                </a:solidFill>
                <a:hlinkClick r:id="rId4"/>
              </a:rPr>
              <a:t>ldoguin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rgbClr val="B00014"/>
                </a:solidFill>
                <a:hlinkClick r:id="rId5"/>
              </a:rPr>
              <a:t>laurent.doguin@couchbase.com</a:t>
            </a:r>
            <a:endParaRPr lang="en-US" sz="2400" dirty="0" smtClean="0">
              <a:solidFill>
                <a:srgbClr val="B00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5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269457" y="3374354"/>
            <a:ext cx="2605087" cy="2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</a:rPr>
              <a:t>Couchbase Lite</a:t>
            </a:r>
            <a:endParaRPr lang="en-US" sz="1800" b="1" dirty="0" smtClean="0">
              <a:solidFill>
                <a:schemeClr val="bg1"/>
              </a:solidFill>
              <a:latin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02561" y="1060704"/>
            <a:ext cx="938878" cy="2035983"/>
            <a:chOff x="1137849" y="1732938"/>
            <a:chExt cx="938878" cy="2035983"/>
          </a:xfrm>
        </p:grpSpPr>
        <p:grpSp>
          <p:nvGrpSpPr>
            <p:cNvPr id="46" name="Group 45"/>
            <p:cNvGrpSpPr/>
            <p:nvPr/>
          </p:nvGrpSpPr>
          <p:grpSpPr>
            <a:xfrm>
              <a:off x="1137849" y="1732938"/>
              <a:ext cx="938878" cy="2035983"/>
              <a:chOff x="1137849" y="1732938"/>
              <a:chExt cx="938878" cy="203598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137849" y="1732938"/>
                <a:ext cx="938878" cy="2035983"/>
              </a:xfrm>
              <a:prstGeom prst="roundRect">
                <a:avLst>
                  <a:gd name="adj" fmla="val 14915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86841" y="1984902"/>
                <a:ext cx="838047" cy="1516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1579105" y="1788899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16218" y="3547850"/>
                <a:ext cx="177800" cy="1778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70193" y="3601825"/>
                <a:ext cx="69850" cy="73025"/>
              </a:xfrm>
              <a:prstGeom prst="round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>
                <a:spLocks noChangeAspect="1"/>
              </p:cNvSpPr>
              <p:nvPr/>
            </p:nvSpPr>
            <p:spPr>
              <a:xfrm>
                <a:off x="1512857" y="1875506"/>
                <a:ext cx="182880" cy="3657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Can 46"/>
            <p:cNvSpPr/>
            <p:nvPr/>
          </p:nvSpPr>
          <p:spPr>
            <a:xfrm>
              <a:off x="1442306" y="2522159"/>
              <a:ext cx="317212" cy="422189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1638300"/>
            <a:ext cx="2374900" cy="186690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896850" y="2752132"/>
            <a:ext cx="1706880" cy="1689743"/>
            <a:chOff x="896850" y="2792772"/>
            <a:chExt cx="1706880" cy="1689743"/>
          </a:xfrm>
        </p:grpSpPr>
        <p:sp>
          <p:nvSpPr>
            <p:cNvPr id="64" name="Oval 63"/>
            <p:cNvSpPr/>
            <p:nvPr/>
          </p:nvSpPr>
          <p:spPr>
            <a:xfrm>
              <a:off x="896850" y="2792772"/>
              <a:ext cx="1706880" cy="16897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1517" y="3310613"/>
              <a:ext cx="832037" cy="65406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914400" y="793428"/>
            <a:ext cx="1706880" cy="1689743"/>
            <a:chOff x="914400" y="863917"/>
            <a:chExt cx="1706880" cy="1689743"/>
          </a:xfrm>
        </p:grpSpPr>
        <p:sp>
          <p:nvSpPr>
            <p:cNvPr id="61" name="Oval 60"/>
            <p:cNvSpPr/>
            <p:nvPr/>
          </p:nvSpPr>
          <p:spPr>
            <a:xfrm>
              <a:off x="914400" y="863917"/>
              <a:ext cx="1706880" cy="16897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Picture 78" descr="Docs@2x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485" y="1365801"/>
              <a:ext cx="612711" cy="604694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6448816" y="2767613"/>
            <a:ext cx="1706880" cy="1689743"/>
            <a:chOff x="6251170" y="931900"/>
            <a:chExt cx="1706880" cy="1689743"/>
          </a:xfrm>
        </p:grpSpPr>
        <p:sp>
          <p:nvSpPr>
            <p:cNvPr id="89" name="Oval 88"/>
            <p:cNvSpPr/>
            <p:nvPr/>
          </p:nvSpPr>
          <p:spPr>
            <a:xfrm>
              <a:off x="6251170" y="931900"/>
              <a:ext cx="1706880" cy="16897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768060" y="1446571"/>
              <a:ext cx="673100" cy="660400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448816" y="793428"/>
            <a:ext cx="1706880" cy="1689743"/>
            <a:chOff x="6448816" y="793428"/>
            <a:chExt cx="1706880" cy="1689743"/>
          </a:xfrm>
        </p:grpSpPr>
        <p:sp>
          <p:nvSpPr>
            <p:cNvPr id="83" name="Oval 82"/>
            <p:cNvSpPr/>
            <p:nvPr/>
          </p:nvSpPr>
          <p:spPr>
            <a:xfrm>
              <a:off x="6448816" y="793428"/>
              <a:ext cx="1706880" cy="16897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7432" y="1298211"/>
              <a:ext cx="469649" cy="717804"/>
            </a:xfrm>
            <a:prstGeom prst="rect">
              <a:avLst/>
            </a:prstGeom>
          </p:spPr>
        </p:pic>
      </p:grp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3378200" y="3866444"/>
            <a:ext cx="2389606" cy="7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algn="ctr" eaLnBrk="1" hangingPunct="1">
              <a:spcBef>
                <a:spcPts val="600"/>
              </a:spcBef>
              <a:buClr>
                <a:schemeClr val="bg1"/>
              </a:buClr>
              <a:buSzPct val="100000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NoSQL mobile database.</a:t>
            </a:r>
          </a:p>
          <a:p>
            <a:pPr marL="0" indent="0" algn="ctr" eaLnBrk="1" hangingPunct="1">
              <a:spcBef>
                <a:spcPts val="600"/>
              </a:spcBef>
              <a:buClr>
                <a:schemeClr val="bg1"/>
              </a:buClr>
              <a:buSzPct val="100000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Runs in-process.</a:t>
            </a:r>
          </a:p>
          <a:p>
            <a:pPr marL="0" indent="0" algn="ctr" eaLnBrk="1" hangingPunct="1">
              <a:spcBef>
                <a:spcPts val="600"/>
              </a:spcBef>
              <a:buClr>
                <a:schemeClr val="bg1"/>
              </a:buClr>
              <a:buSzPct val="100000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Small footprint.</a:t>
            </a:r>
          </a:p>
        </p:txBody>
      </p:sp>
    </p:spTree>
    <p:extLst>
      <p:ext uri="{BB962C8B-B14F-4D97-AF65-F5344CB8AC3E}">
        <p14:creationId xmlns:p14="http://schemas.microsoft.com/office/powerpoint/2010/main" val="158408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29926" y="2676466"/>
            <a:ext cx="6359408" cy="1970907"/>
            <a:chOff x="1429926" y="2836390"/>
            <a:chExt cx="6359408" cy="1970907"/>
          </a:xfrm>
        </p:grpSpPr>
        <p:sp>
          <p:nvSpPr>
            <p:cNvPr id="14" name="Rounded Rectangle 13"/>
            <p:cNvSpPr/>
            <p:nvPr/>
          </p:nvSpPr>
          <p:spPr>
            <a:xfrm>
              <a:off x="1429926" y="2836390"/>
              <a:ext cx="6359408" cy="19709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8067" y="3382020"/>
              <a:ext cx="5628050" cy="99182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429926" y="498596"/>
            <a:ext cx="6359408" cy="1970907"/>
            <a:chOff x="1429926" y="1185334"/>
            <a:chExt cx="6359408" cy="1970907"/>
          </a:xfrm>
        </p:grpSpPr>
        <p:sp>
          <p:nvSpPr>
            <p:cNvPr id="7" name="Rounded Rectangle 6"/>
            <p:cNvSpPr/>
            <p:nvPr/>
          </p:nvSpPr>
          <p:spPr>
            <a:xfrm>
              <a:off x="1429926" y="1185334"/>
              <a:ext cx="6359408" cy="19709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8067" y="1567922"/>
              <a:ext cx="5527866" cy="134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9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076700" y="1298448"/>
            <a:ext cx="990600" cy="1981200"/>
          </a:xfrm>
          <a:prstGeom prst="rect">
            <a:avLst/>
          </a:prstGeom>
          <a:solidFill>
            <a:srgbClr val="E5001A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95364" y="1947672"/>
            <a:ext cx="755044" cy="614713"/>
            <a:chOff x="4445303" y="1950966"/>
            <a:chExt cx="755044" cy="614713"/>
          </a:xfrm>
        </p:grpSpPr>
        <p:grpSp>
          <p:nvGrpSpPr>
            <p:cNvPr id="68" name="Group 67"/>
            <p:cNvGrpSpPr/>
            <p:nvPr/>
          </p:nvGrpSpPr>
          <p:grpSpPr>
            <a:xfrm>
              <a:off x="4445303" y="1950966"/>
              <a:ext cx="685860" cy="614713"/>
              <a:chOff x="4445303" y="1950966"/>
              <a:chExt cx="685860" cy="614713"/>
            </a:xfrm>
          </p:grpSpPr>
          <p:sp>
            <p:nvSpPr>
              <p:cNvPr id="42" name="Block Arc 41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4514487" y="1950966"/>
              <a:ext cx="685860" cy="614713"/>
              <a:chOff x="4445303" y="1950966"/>
              <a:chExt cx="685860" cy="614713"/>
            </a:xfrm>
          </p:grpSpPr>
          <p:sp>
            <p:nvSpPr>
              <p:cNvPr id="76" name="Block Arc 75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715927" y="3866444"/>
            <a:ext cx="1751784" cy="7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Authentication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Authorization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Data orchestration</a:t>
            </a:r>
            <a:endParaRPr lang="en-US" sz="14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269457" y="3515459"/>
            <a:ext cx="2605087" cy="2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</a:rPr>
              <a:t>Sync Gateway</a:t>
            </a:r>
            <a:endParaRPr lang="en-US" sz="1800" b="1" dirty="0" smtClean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829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70875" y="4872038"/>
            <a:ext cx="873125" cy="273050"/>
          </a:xfrm>
        </p:spPr>
        <p:txBody>
          <a:bodyPr/>
          <a:lstStyle/>
          <a:p>
            <a:fld id="{9FF567BB-A91C-E04F-B4E9-677CEE77F8D9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80547" y="1286874"/>
            <a:ext cx="1604963" cy="1945607"/>
            <a:chOff x="6480547" y="1286874"/>
            <a:chExt cx="1604963" cy="1945607"/>
          </a:xfrm>
        </p:grpSpPr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6480547" y="1515474"/>
              <a:ext cx="1604963" cy="1604963"/>
              <a:chOff x="3380534" y="3228134"/>
              <a:chExt cx="1605616" cy="160561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2700000">
                <a:off x="3918916" y="3761751"/>
                <a:ext cx="1067234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2700000">
                <a:off x="3810922" y="3869745"/>
                <a:ext cx="1067234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2700000">
                <a:off x="3703721" y="3976946"/>
                <a:ext cx="1065646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2700000">
                <a:off x="3597315" y="4084939"/>
                <a:ext cx="1065646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2700000">
                <a:off x="3488528" y="4192139"/>
                <a:ext cx="1067234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2700000" flipV="1">
                <a:off x="3914151" y="3228134"/>
                <a:ext cx="0" cy="1067234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2700000" flipV="1">
                <a:off x="4022145" y="3336128"/>
                <a:ext cx="0" cy="1067234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2700000" flipV="1">
                <a:off x="4130139" y="3444122"/>
                <a:ext cx="0" cy="1065646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2700000" flipV="1">
                <a:off x="4236545" y="3552116"/>
                <a:ext cx="0" cy="1065646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2700000" flipV="1">
                <a:off x="4344539" y="3658522"/>
                <a:ext cx="0" cy="1067234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2700000" flipV="1">
                <a:off x="4452533" y="3766516"/>
                <a:ext cx="0" cy="1067234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2700000">
                <a:off x="3380534" y="4300133"/>
                <a:ext cx="1067234" cy="0"/>
              </a:xfrm>
              <a:prstGeom prst="line">
                <a:avLst/>
              </a:prstGeom>
              <a:ln>
                <a:solidFill>
                  <a:srgbClr val="E5001A">
                    <a:alpha val="50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n 15"/>
            <p:cNvSpPr/>
            <p:nvPr/>
          </p:nvSpPr>
          <p:spPr>
            <a:xfrm>
              <a:off x="6722515" y="2645106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6480547" y="1972674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Can 17"/>
            <p:cNvSpPr/>
            <p:nvPr/>
          </p:nvSpPr>
          <p:spPr>
            <a:xfrm>
              <a:off x="6722515" y="1286874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7399403" y="2645106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7623547" y="1972674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7399403" y="1286874"/>
              <a:ext cx="441325" cy="587375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37849" y="1280466"/>
            <a:ext cx="938878" cy="2035983"/>
            <a:chOff x="1137849" y="1732938"/>
            <a:chExt cx="938878" cy="2035983"/>
          </a:xfrm>
        </p:grpSpPr>
        <p:grpSp>
          <p:nvGrpSpPr>
            <p:cNvPr id="46" name="Group 45"/>
            <p:cNvGrpSpPr/>
            <p:nvPr/>
          </p:nvGrpSpPr>
          <p:grpSpPr>
            <a:xfrm>
              <a:off x="1137849" y="1732938"/>
              <a:ext cx="938878" cy="2035983"/>
              <a:chOff x="1137849" y="1732938"/>
              <a:chExt cx="938878" cy="203598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137849" y="1732938"/>
                <a:ext cx="938878" cy="2035983"/>
              </a:xfrm>
              <a:prstGeom prst="roundRect">
                <a:avLst>
                  <a:gd name="adj" fmla="val 14915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86841" y="1984902"/>
                <a:ext cx="838047" cy="1516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1579105" y="1788899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16218" y="3547850"/>
                <a:ext cx="177800" cy="1778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70193" y="3601825"/>
                <a:ext cx="69850" cy="73025"/>
              </a:xfrm>
              <a:prstGeom prst="round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>
                <a:spLocks noChangeAspect="1"/>
              </p:cNvSpPr>
              <p:nvPr/>
            </p:nvSpPr>
            <p:spPr>
              <a:xfrm>
                <a:off x="1512857" y="1875506"/>
                <a:ext cx="182880" cy="3657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Can 46"/>
            <p:cNvSpPr/>
            <p:nvPr/>
          </p:nvSpPr>
          <p:spPr>
            <a:xfrm>
              <a:off x="1442306" y="2522159"/>
              <a:ext cx="317212" cy="422189"/>
            </a:xfrm>
            <a:prstGeom prst="can">
              <a:avLst/>
            </a:prstGeom>
            <a:solidFill>
              <a:srgbClr val="E5001A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0000"/>
                </a:lnSpc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075877" y="1298328"/>
            <a:ext cx="990600" cy="1981200"/>
          </a:xfrm>
          <a:prstGeom prst="rect">
            <a:avLst/>
          </a:prstGeom>
          <a:solidFill>
            <a:srgbClr val="E5001A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94541" y="1950967"/>
            <a:ext cx="755044" cy="614713"/>
            <a:chOff x="4445303" y="1950966"/>
            <a:chExt cx="755044" cy="614713"/>
          </a:xfrm>
        </p:grpSpPr>
        <p:grpSp>
          <p:nvGrpSpPr>
            <p:cNvPr id="68" name="Group 67"/>
            <p:cNvGrpSpPr/>
            <p:nvPr/>
          </p:nvGrpSpPr>
          <p:grpSpPr>
            <a:xfrm>
              <a:off x="4445303" y="1950966"/>
              <a:ext cx="685860" cy="614713"/>
              <a:chOff x="4445303" y="1950966"/>
              <a:chExt cx="685860" cy="614713"/>
            </a:xfrm>
          </p:grpSpPr>
          <p:sp>
            <p:nvSpPr>
              <p:cNvPr id="42" name="Block Arc 41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4514487" y="1950966"/>
              <a:ext cx="685860" cy="614713"/>
              <a:chOff x="4445303" y="1950966"/>
              <a:chExt cx="685860" cy="614713"/>
            </a:xfrm>
          </p:grpSpPr>
          <p:sp>
            <p:nvSpPr>
              <p:cNvPr id="76" name="Block Arc 75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Lightning Bolt 7"/>
          <p:cNvSpPr/>
          <p:nvPr/>
        </p:nvSpPr>
        <p:spPr>
          <a:xfrm rot="4260000" flipV="1">
            <a:off x="5603126" y="1924410"/>
            <a:ext cx="407188" cy="809979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8047E-6 L -0.15538 -1.28047E-6 " pathEditMode="relative" ptsTypes="AA">
                                      <p:cBhvr>
                                        <p:cTn id="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48637" y="2454386"/>
            <a:ext cx="632587" cy="684939"/>
            <a:chOff x="4248637" y="2454386"/>
            <a:chExt cx="632587" cy="684939"/>
          </a:xfrm>
        </p:grpSpPr>
        <p:pic>
          <p:nvPicPr>
            <p:cNvPr id="6" name="Picture 5" descr="Docs-1up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637" y="2454386"/>
              <a:ext cx="632587" cy="684939"/>
            </a:xfrm>
            <a:prstGeom prst="rect">
              <a:avLst/>
            </a:prstGeom>
          </p:spPr>
        </p:pic>
        <p:sp>
          <p:nvSpPr>
            <p:cNvPr id="7" name="&quot;No&quot; Symbol 6"/>
            <p:cNvSpPr/>
            <p:nvPr/>
          </p:nvSpPr>
          <p:spPr>
            <a:xfrm>
              <a:off x="4414787" y="2635863"/>
              <a:ext cx="316281" cy="316281"/>
            </a:xfrm>
            <a:prstGeom prst="noSmoking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80514" y="1411430"/>
            <a:ext cx="797595" cy="787156"/>
            <a:chOff x="6535825" y="1411430"/>
            <a:chExt cx="797595" cy="787156"/>
          </a:xfrm>
        </p:grpSpPr>
        <p:pic>
          <p:nvPicPr>
            <p:cNvPr id="4" name="Picture 3" descr="Docs-2up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825" y="1411430"/>
              <a:ext cx="797595" cy="787156"/>
            </a:xfrm>
            <a:prstGeom prst="rect">
              <a:avLst/>
            </a:prstGeom>
          </p:spPr>
        </p:pic>
        <p:pic>
          <p:nvPicPr>
            <p:cNvPr id="10" name="Picture 9" descr="Checkmark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252" y="1708235"/>
              <a:ext cx="355968" cy="333172"/>
            </a:xfrm>
            <a:prstGeom prst="rect">
              <a:avLst/>
            </a:prstGeom>
          </p:spPr>
        </p:pic>
      </p:grpSp>
      <p:pic>
        <p:nvPicPr>
          <p:cNvPr id="2" name="Picture 1" descr="Doc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2366" y="1325283"/>
            <a:ext cx="999476" cy="92974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076700" y="1298448"/>
            <a:ext cx="990600" cy="1981200"/>
          </a:xfrm>
          <a:prstGeom prst="rect">
            <a:avLst/>
          </a:prstGeom>
          <a:solidFill>
            <a:srgbClr val="E5001A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95364" y="1947672"/>
            <a:ext cx="755044" cy="614713"/>
            <a:chOff x="4445303" y="1950966"/>
            <a:chExt cx="755044" cy="614713"/>
          </a:xfrm>
        </p:grpSpPr>
        <p:grpSp>
          <p:nvGrpSpPr>
            <p:cNvPr id="68" name="Group 67"/>
            <p:cNvGrpSpPr/>
            <p:nvPr/>
          </p:nvGrpSpPr>
          <p:grpSpPr>
            <a:xfrm>
              <a:off x="4445303" y="1950966"/>
              <a:ext cx="685860" cy="614713"/>
              <a:chOff x="4445303" y="1950966"/>
              <a:chExt cx="685860" cy="614713"/>
            </a:xfrm>
          </p:grpSpPr>
          <p:sp>
            <p:nvSpPr>
              <p:cNvPr id="42" name="Block Arc 41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4514487" y="1950966"/>
              <a:ext cx="685860" cy="614713"/>
              <a:chOff x="4445303" y="1950966"/>
              <a:chExt cx="685860" cy="614713"/>
            </a:xfrm>
          </p:grpSpPr>
          <p:sp>
            <p:nvSpPr>
              <p:cNvPr id="76" name="Block Arc 75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715926" y="3866444"/>
            <a:ext cx="2445925" cy="7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charset="0"/>
              </a:rPr>
              <a:t>requireUser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username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)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requireRole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rolename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)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requireAccess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 (channels)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269457" y="3515459"/>
            <a:ext cx="2605087" cy="2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</a:rPr>
              <a:t>Sync Function</a:t>
            </a:r>
            <a:endParaRPr lang="en-US" sz="1800" b="1" dirty="0" smtClean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910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31 L 0.5677 0.003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5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62 L -0.22465 -0.000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7343E-6 L 0.23559 2.07343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cs-1u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37" y="2454386"/>
            <a:ext cx="632587" cy="684939"/>
          </a:xfrm>
          <a:prstGeom prst="rect">
            <a:avLst/>
          </a:prstGeom>
        </p:spPr>
      </p:pic>
      <p:pic>
        <p:nvPicPr>
          <p:cNvPr id="4" name="Picture 3" descr="Docs-2up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14" y="1411430"/>
            <a:ext cx="797595" cy="787156"/>
          </a:xfrm>
          <a:prstGeom prst="rect">
            <a:avLst/>
          </a:prstGeom>
        </p:spPr>
      </p:pic>
      <p:pic>
        <p:nvPicPr>
          <p:cNvPr id="2" name="Picture 1" descr="Doc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2366" y="1790156"/>
            <a:ext cx="999476" cy="929746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706519" y="3866444"/>
            <a:ext cx="3189111" cy="7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channel (name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)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access (username, </a:t>
            </a: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channelname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)</a:t>
            </a:r>
          </a:p>
          <a:p>
            <a:pPr marL="285750" indent="-285750" eaLnBrk="1" hangingPunct="1">
              <a:spcBef>
                <a:spcPts val="600"/>
              </a:spcBef>
              <a:buClr>
                <a:schemeClr val="bg1"/>
              </a:buClr>
              <a:buSzPct val="100000"/>
              <a:buFont typeface="Courier New"/>
              <a:buChar char="o"/>
              <a:defRPr/>
            </a:pP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role (username, </a:t>
            </a: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rolename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269457" y="3515459"/>
            <a:ext cx="2605087" cy="2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</a:rPr>
              <a:t>Sync Function</a:t>
            </a:r>
            <a:endParaRPr lang="en-US" sz="1800" b="1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6700" y="1298448"/>
            <a:ext cx="990600" cy="1981200"/>
          </a:xfrm>
          <a:prstGeom prst="rect">
            <a:avLst/>
          </a:prstGeom>
          <a:solidFill>
            <a:srgbClr val="E5001A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95364" y="1947672"/>
            <a:ext cx="755044" cy="614713"/>
            <a:chOff x="4445303" y="1950966"/>
            <a:chExt cx="755044" cy="614713"/>
          </a:xfrm>
        </p:grpSpPr>
        <p:grpSp>
          <p:nvGrpSpPr>
            <p:cNvPr id="68" name="Group 67"/>
            <p:cNvGrpSpPr/>
            <p:nvPr/>
          </p:nvGrpSpPr>
          <p:grpSpPr>
            <a:xfrm>
              <a:off x="4445303" y="1950966"/>
              <a:ext cx="685860" cy="614713"/>
              <a:chOff x="4445303" y="1950966"/>
              <a:chExt cx="685860" cy="614713"/>
            </a:xfrm>
          </p:grpSpPr>
          <p:sp>
            <p:nvSpPr>
              <p:cNvPr id="42" name="Block Arc 41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4514487" y="1950966"/>
              <a:ext cx="685860" cy="614713"/>
              <a:chOff x="4445303" y="1950966"/>
              <a:chExt cx="685860" cy="614713"/>
            </a:xfrm>
          </p:grpSpPr>
          <p:sp>
            <p:nvSpPr>
              <p:cNvPr id="76" name="Block Arc 75"/>
              <p:cNvSpPr/>
              <p:nvPr/>
            </p:nvSpPr>
            <p:spPr bwMode="auto">
              <a:xfrm rot="10800000">
                <a:off x="4516450" y="1950966"/>
                <a:ext cx="614713" cy="614713"/>
              </a:xfrm>
              <a:prstGeom prst="blockArc">
                <a:avLst>
                  <a:gd name="adj1" fmla="val 13752892"/>
                  <a:gd name="adj2" fmla="val 108020"/>
                  <a:gd name="adj3" fmla="val 13258"/>
                </a:avLst>
              </a:prstGeom>
              <a:solidFill>
                <a:schemeClr val="bg1"/>
              </a:solidFill>
              <a:ln w="28575"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defRPr/>
                </a:pP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Isosceles Triangle 50"/>
              <p:cNvSpPr>
                <a:spLocks noChangeArrowheads="1"/>
              </p:cNvSpPr>
              <p:nvPr/>
            </p:nvSpPr>
            <p:spPr bwMode="auto">
              <a:xfrm>
                <a:off x="4445303" y="2126598"/>
                <a:ext cx="219423" cy="1317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46696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31 L 0.5677 0.003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5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1.10768E-6 L 0.21928 -1.10768E-6 " pathEditMode="relative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97161E-6 L 0.21945 1.97161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Couchbase Lite Listener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32577" y="200250"/>
            <a:ext cx="7009083" cy="405322"/>
          </a:xfrm>
          <a:prstGeom prst="rect">
            <a:avLst/>
          </a:prstGeom>
        </p:spPr>
        <p:txBody>
          <a:bodyPr vert="horz" lIns="0" tIns="0" rIns="0" bIns="0" rtlCol="0" anchor="b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Couchbase-lite-listener</a:t>
            </a:r>
            <a:endParaRPr lang="en-US" sz="2800" b="1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Listener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496628" y="879893"/>
            <a:ext cx="8229600" cy="3732212"/>
          </a:xfrm>
          <a:prstGeom prst="rect">
            <a:avLst/>
          </a:prstGeom>
        </p:spPr>
        <p:txBody>
          <a:bodyPr anchor="t" anchorCtr="0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Embedded lightweight HTTP </a:t>
            </a:r>
            <a:r>
              <a:rPr lang="en-US" sz="3200" dirty="0" smtClean="0"/>
              <a:t>server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Optional </a:t>
            </a:r>
            <a:r>
              <a:rPr lang="en-US" sz="3200" dirty="0" smtClean="0"/>
              <a:t>package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Same </a:t>
            </a:r>
            <a:r>
              <a:rPr lang="en-US" sz="3200" dirty="0"/>
              <a:t>Replication Interface as Sync </a:t>
            </a:r>
            <a:r>
              <a:rPr lang="en-US" sz="3200" dirty="0" smtClean="0"/>
              <a:t>Gateway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Setup Replication links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To </a:t>
            </a:r>
            <a:r>
              <a:rPr lang="en-US" sz="3200" dirty="0"/>
              <a:t>any other running Couchbase Lite </a:t>
            </a:r>
            <a:r>
              <a:rPr lang="en-US" sz="3200" dirty="0" smtClean="0"/>
              <a:t>Listener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31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Message App Native and Android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247" y="2969473"/>
            <a:ext cx="6045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https://github.com/ldoguin/couchbase-messages-p2p-sample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6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Photodrop</a:t>
            </a:r>
            <a:r>
              <a:rPr lang="en-US" dirty="0" smtClean="0"/>
              <a:t> sample app</a:t>
            </a:r>
            <a:endParaRPr lang="en-US" dirty="0"/>
          </a:p>
        </p:txBody>
      </p:sp>
      <p:pic>
        <p:nvPicPr>
          <p:cNvPr id="3" name="Picture 2" descr="Screen Shot 2015-10-04 at 00.2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65" y="743590"/>
            <a:ext cx="4882718" cy="3149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4063" y="3884556"/>
            <a:ext cx="458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https://github.com/couchbaselabs/photo-</a:t>
            </a:r>
            <a:r>
              <a:rPr lang="en-US" dirty="0" smtClean="0">
                <a:hlinkClick r:id="rId3"/>
              </a:rPr>
              <a:t>drop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70875" y="4872038"/>
            <a:ext cx="873125" cy="273050"/>
          </a:xfrm>
          <a:prstGeom prst="rect">
            <a:avLst/>
          </a:prstGeom>
        </p:spPr>
        <p:txBody>
          <a:bodyPr/>
          <a:lstStyle/>
          <a:p>
            <a:fld id="{9FF567BB-A91C-E04F-B4E9-677CEE77F8D9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67248" y="2969473"/>
            <a:ext cx="300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http://forums.couchbase.com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70875" y="4872038"/>
            <a:ext cx="873125" cy="273050"/>
          </a:xfrm>
          <a:prstGeom prst="rect">
            <a:avLst/>
          </a:prstGeom>
        </p:spPr>
        <p:txBody>
          <a:bodyPr/>
          <a:lstStyle/>
          <a:p>
            <a:fld id="{9FF567BB-A91C-E04F-B4E9-677CEE77F8D9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01200" y="2969473"/>
            <a:ext cx="227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http://bit.ly/mini-</a:t>
            </a:r>
            <a:r>
              <a:rPr lang="en-US" dirty="0" smtClean="0">
                <a:hlinkClick r:id="rId2"/>
              </a:rPr>
              <a:t>hack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E1523"/>
                </a:solidFill>
              </a:rPr>
              <a:t>Questions ?</a:t>
            </a:r>
            <a:endParaRPr lang="en-US" dirty="0">
              <a:solidFill>
                <a:srgbClr val="BE152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70875" y="4872038"/>
            <a:ext cx="873125" cy="273050"/>
          </a:xfrm>
          <a:prstGeom prst="rect">
            <a:avLst/>
          </a:prstGeom>
        </p:spPr>
        <p:txBody>
          <a:bodyPr/>
          <a:lstStyle/>
          <a:p>
            <a:fld id="{9FF567BB-A91C-E04F-B4E9-677CEE77F8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E1523"/>
                </a:solidFill>
              </a:rPr>
              <a:t>Thank You!</a:t>
            </a:r>
            <a:endParaRPr lang="en-US" dirty="0">
              <a:solidFill>
                <a:srgbClr val="BE152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70875" y="4872038"/>
            <a:ext cx="873125" cy="273050"/>
          </a:xfrm>
          <a:prstGeom prst="rect">
            <a:avLst/>
          </a:prstGeom>
        </p:spPr>
        <p:txBody>
          <a:bodyPr/>
          <a:lstStyle/>
          <a:p>
            <a:fld id="{9FF567BB-A91C-E04F-B4E9-677CEE77F8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 of All the Things</a:t>
            </a:r>
            <a:endParaRPr lang="en-US" dirty="0"/>
          </a:p>
        </p:txBody>
      </p:sp>
      <p:pic>
        <p:nvPicPr>
          <p:cNvPr id="2" name="Picture 1" descr="Screen Shot 2015-04-22 at 15.3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2" y="826538"/>
            <a:ext cx="2849110" cy="3776379"/>
          </a:xfrm>
          <a:prstGeom prst="rect">
            <a:avLst/>
          </a:prstGeom>
        </p:spPr>
      </p:pic>
      <p:pic>
        <p:nvPicPr>
          <p:cNvPr id="8" name="Picture 7" descr="Screen Shot 2015-04-22 at 15.35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33" y="910167"/>
            <a:ext cx="39878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1621" y="4740748"/>
            <a:ext cx="65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www.embeddedarm.com</a:t>
            </a:r>
            <a:r>
              <a:rPr lang="en-US" dirty="0"/>
              <a:t>/software/arm-</a:t>
            </a:r>
            <a:r>
              <a:rPr lang="en-US" dirty="0" err="1"/>
              <a:t>netbsd</a:t>
            </a:r>
            <a:r>
              <a:rPr lang="en-US" dirty="0"/>
              <a:t>-</a:t>
            </a:r>
            <a:r>
              <a:rPr lang="en-US" dirty="0" err="1"/>
              <a:t>toaster.php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www.internetofuselessthings.io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5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 anchorCtr="0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Usually refers to connected devices/sensors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Getting some Data from these objects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Sending </a:t>
            </a:r>
            <a:r>
              <a:rPr lang="en-US" sz="3200" dirty="0" smtClean="0"/>
              <a:t>them to the Cloud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 </a:t>
            </a:r>
            <a:r>
              <a:rPr lang="en-US" sz="3200" dirty="0"/>
              <a:t>-&gt; not really your data anymore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Centralized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Machine 2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The capability of two or more machines to discuss together and take actions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Older than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Decentralized by essence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dirty="0" smtClean="0"/>
              <a:t>Common in the industrial world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peers on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their IP address manually</a:t>
            </a:r>
          </a:p>
          <a:p>
            <a:r>
              <a:rPr lang="en-US" dirty="0" smtClean="0"/>
              <a:t>Make that automatic for instance with a QR code scan</a:t>
            </a:r>
          </a:p>
          <a:p>
            <a:r>
              <a:rPr lang="en-US" dirty="0" smtClean="0"/>
              <a:t>Using Automatic Discovery</a:t>
            </a:r>
          </a:p>
          <a:p>
            <a:pPr lvl="1"/>
            <a:r>
              <a:rPr lang="en-US" dirty="0" smtClean="0"/>
              <a:t>Apple Bonjour (ex </a:t>
            </a:r>
            <a:r>
              <a:rPr lang="en-US" dirty="0" err="1" smtClean="0"/>
              <a:t>RendezVous</a:t>
            </a:r>
            <a:r>
              <a:rPr lang="en-US" dirty="0" smtClean="0"/>
              <a:t>) based on </a:t>
            </a:r>
            <a:r>
              <a:rPr lang="en-US" dirty="0" err="1" smtClean="0"/>
              <a:t>ZeroConf</a:t>
            </a:r>
            <a:endParaRPr lang="en-US" dirty="0" smtClean="0"/>
          </a:p>
          <a:p>
            <a:pPr lvl="1"/>
            <a:r>
              <a:rPr lang="en-US" dirty="0" smtClean="0"/>
              <a:t>Android NSD</a:t>
            </a:r>
          </a:p>
          <a:p>
            <a:pPr lvl="1"/>
            <a:r>
              <a:rPr lang="en-US" dirty="0" err="1" smtClean="0"/>
              <a:t>Avahi</a:t>
            </a:r>
            <a:endParaRPr lang="en-US" dirty="0" smtClean="0"/>
          </a:p>
          <a:p>
            <a:pPr lvl="1"/>
            <a:r>
              <a:rPr lang="en-US" dirty="0" err="1" smtClean="0"/>
              <a:t>JmDNS</a:t>
            </a:r>
            <a:endParaRPr lang="en-US" dirty="0" smtClean="0"/>
          </a:p>
          <a:p>
            <a:pPr lvl="1"/>
            <a:r>
              <a:rPr lang="en-US" dirty="0" smtClean="0"/>
              <a:t>Are all based on </a:t>
            </a:r>
            <a:r>
              <a:rPr lang="en-US" dirty="0" err="1" smtClean="0"/>
              <a:t>mDNS</a:t>
            </a:r>
            <a:r>
              <a:rPr lang="en-US" dirty="0" smtClean="0"/>
              <a:t>/DNS-SD</a:t>
            </a:r>
          </a:p>
          <a:p>
            <a:pPr lvl="1"/>
            <a:r>
              <a:rPr lang="en-US" dirty="0"/>
              <a:t>UPnP based on SSDP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05" y="1645649"/>
            <a:ext cx="685800" cy="673100"/>
          </a:xfrm>
          <a:prstGeom prst="rect">
            <a:avLst/>
          </a:prstGeom>
        </p:spPr>
      </p:pic>
      <p:pic>
        <p:nvPicPr>
          <p:cNvPr id="5" name="Picture 4" descr="upnp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02" y="3381793"/>
            <a:ext cx="926103" cy="573155"/>
          </a:xfrm>
          <a:prstGeom prst="rect">
            <a:avLst/>
          </a:prstGeom>
        </p:spPr>
      </p:pic>
      <p:pic>
        <p:nvPicPr>
          <p:cNvPr id="6" name="Picture 5" descr="avahi-tra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42" y="2318749"/>
            <a:ext cx="913843" cy="8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672</Words>
  <Application>Microsoft Macintosh PowerPoint</Application>
  <PresentationFormat>On-screen Show (16:9)</PresentationFormat>
  <Paragraphs>142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Let your Devices talk to each other</vt:lpstr>
      <vt:lpstr>$whoami</vt:lpstr>
      <vt:lpstr>Internet of Things</vt:lpstr>
      <vt:lpstr>Ancestor of All the Things</vt:lpstr>
      <vt:lpstr>http://www.internetofuselessthings.io/</vt:lpstr>
      <vt:lpstr>IoT?</vt:lpstr>
      <vt:lpstr>Machine 2 Machine</vt:lpstr>
      <vt:lpstr>M2M?</vt:lpstr>
      <vt:lpstr>How to connect to peers on a Network?</vt:lpstr>
      <vt:lpstr>What’s a Couchbase Dev Advocate doing here?</vt:lpstr>
      <vt:lpstr>No Bars? What would be the problem?</vt:lpstr>
      <vt:lpstr>PowerPoint Presentation</vt:lpstr>
      <vt:lpstr>How does this affect what people think about your app?</vt:lpstr>
      <vt:lpstr>How does this affect application uninstall rates?</vt:lpstr>
      <vt:lpstr>Data Location is the Problem</vt:lpstr>
      <vt:lpstr>Local Data + Sync is the Solution</vt:lpstr>
      <vt:lpstr>What does this mean for your apps?</vt:lpstr>
      <vt:lpstr>What is Couchbase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Couchbase Lite Listener</vt:lpstr>
      <vt:lpstr>Couchbase Lite Listener</vt:lpstr>
      <vt:lpstr>Message App Native and Android</vt:lpstr>
      <vt:lpstr>Photodrop sample app</vt:lpstr>
      <vt:lpstr>Forums</vt:lpstr>
      <vt:lpstr>Hack</vt:lpstr>
      <vt:lpstr>Questions 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Laurent Doguin</cp:lastModifiedBy>
  <cp:revision>71</cp:revision>
  <dcterms:created xsi:type="dcterms:W3CDTF">2014-10-22T15:36:28Z</dcterms:created>
  <dcterms:modified xsi:type="dcterms:W3CDTF">2015-10-04T12:55:31Z</dcterms:modified>
</cp:coreProperties>
</file>