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307" r:id="rId4"/>
    <p:sldId id="314" r:id="rId5"/>
    <p:sldId id="326" r:id="rId6"/>
    <p:sldId id="327" r:id="rId7"/>
    <p:sldId id="328" r:id="rId8"/>
    <p:sldId id="329" r:id="rId9"/>
    <p:sldId id="330" r:id="rId10"/>
    <p:sldId id="306" r:id="rId11"/>
    <p:sldId id="333" r:id="rId12"/>
    <p:sldId id="332" r:id="rId13"/>
    <p:sldId id="258" r:id="rId14"/>
    <p:sldId id="313" r:id="rId15"/>
    <p:sldId id="308" r:id="rId16"/>
    <p:sldId id="315" r:id="rId17"/>
    <p:sldId id="309" r:id="rId18"/>
    <p:sldId id="345" r:id="rId19"/>
    <p:sldId id="334" r:id="rId20"/>
    <p:sldId id="335" r:id="rId21"/>
    <p:sldId id="336" r:id="rId22"/>
    <p:sldId id="317" r:id="rId23"/>
    <p:sldId id="321" r:id="rId24"/>
    <p:sldId id="322" r:id="rId25"/>
    <p:sldId id="324" r:id="rId26"/>
    <p:sldId id="323" r:id="rId27"/>
    <p:sldId id="347" r:id="rId28"/>
    <p:sldId id="310" r:id="rId29"/>
    <p:sldId id="346" r:id="rId30"/>
    <p:sldId id="337" r:id="rId31"/>
    <p:sldId id="339" r:id="rId32"/>
    <p:sldId id="340" r:id="rId33"/>
    <p:sldId id="341" r:id="rId34"/>
    <p:sldId id="342" r:id="rId35"/>
    <p:sldId id="343" r:id="rId36"/>
    <p:sldId id="344" r:id="rId37"/>
    <p:sldId id="325" r:id="rId38"/>
    <p:sldId id="318" r:id="rId39"/>
    <p:sldId id="311" r:id="rId40"/>
    <p:sldId id="319" r:id="rId41"/>
    <p:sldId id="312" r:id="rId42"/>
    <p:sldId id="320" r:id="rId43"/>
    <p:sldId id="331" r:id="rId44"/>
  </p:sldIdLst>
  <p:sldSz cx="9144000" cy="5143500" type="screen16x9"/>
  <p:notesSz cx="6858000" cy="9144000"/>
  <p:defaultTextStyle>
    <a:lvl1pPr defTabSz="457200">
      <a:defRPr>
        <a:solidFill>
          <a:srgbClr val="1E1C1C"/>
        </a:solidFill>
        <a:latin typeface="Corbel"/>
        <a:ea typeface="Corbel"/>
        <a:cs typeface="Corbel"/>
        <a:sym typeface="Corbel"/>
      </a:defRPr>
    </a:lvl1pPr>
    <a:lvl2pPr indent="457200" defTabSz="457200">
      <a:defRPr>
        <a:solidFill>
          <a:srgbClr val="1E1C1C"/>
        </a:solidFill>
        <a:latin typeface="Corbel"/>
        <a:ea typeface="Corbel"/>
        <a:cs typeface="Corbel"/>
        <a:sym typeface="Corbel"/>
      </a:defRPr>
    </a:lvl2pPr>
    <a:lvl3pPr indent="914400" defTabSz="457200">
      <a:defRPr>
        <a:solidFill>
          <a:srgbClr val="1E1C1C"/>
        </a:solidFill>
        <a:latin typeface="Corbel"/>
        <a:ea typeface="Corbel"/>
        <a:cs typeface="Corbel"/>
        <a:sym typeface="Corbel"/>
      </a:defRPr>
    </a:lvl3pPr>
    <a:lvl4pPr indent="1371600" defTabSz="457200">
      <a:defRPr>
        <a:solidFill>
          <a:srgbClr val="1E1C1C"/>
        </a:solidFill>
        <a:latin typeface="Corbel"/>
        <a:ea typeface="Corbel"/>
        <a:cs typeface="Corbel"/>
        <a:sym typeface="Corbel"/>
      </a:defRPr>
    </a:lvl4pPr>
    <a:lvl5pPr indent="1828800" defTabSz="457200">
      <a:defRPr>
        <a:solidFill>
          <a:srgbClr val="1E1C1C"/>
        </a:solidFill>
        <a:latin typeface="Corbel"/>
        <a:ea typeface="Corbel"/>
        <a:cs typeface="Corbel"/>
        <a:sym typeface="Corbel"/>
      </a:defRPr>
    </a:lvl5pPr>
    <a:lvl6pPr indent="2286000" defTabSz="457200">
      <a:defRPr>
        <a:solidFill>
          <a:srgbClr val="1E1C1C"/>
        </a:solidFill>
        <a:latin typeface="Corbel"/>
        <a:ea typeface="Corbel"/>
        <a:cs typeface="Corbel"/>
        <a:sym typeface="Corbel"/>
      </a:defRPr>
    </a:lvl6pPr>
    <a:lvl7pPr indent="2743200" defTabSz="457200">
      <a:defRPr>
        <a:solidFill>
          <a:srgbClr val="1E1C1C"/>
        </a:solidFill>
        <a:latin typeface="Corbel"/>
        <a:ea typeface="Corbel"/>
        <a:cs typeface="Corbel"/>
        <a:sym typeface="Corbel"/>
      </a:defRPr>
    </a:lvl7pPr>
    <a:lvl8pPr indent="3200400" defTabSz="457200">
      <a:defRPr>
        <a:solidFill>
          <a:srgbClr val="1E1C1C"/>
        </a:solidFill>
        <a:latin typeface="Corbel"/>
        <a:ea typeface="Corbel"/>
        <a:cs typeface="Corbel"/>
        <a:sym typeface="Corbel"/>
      </a:defRPr>
    </a:lvl8pPr>
    <a:lvl9pPr indent="3657600" defTabSz="457200">
      <a:defRPr>
        <a:solidFill>
          <a:srgbClr val="1E1C1C"/>
        </a:solidFill>
        <a:latin typeface="Corbel"/>
        <a:ea typeface="Corbel"/>
        <a:cs typeface="Corbel"/>
        <a:sym typeface="Corbe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orbel"/>
          <a:ea typeface="Corbel"/>
          <a:cs typeface="Corbel"/>
        </a:font>
        <a:srgbClr val="1E1C1C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E4F4"/>
          </a:solidFill>
        </a:fill>
      </a:tcStyle>
    </a:wholeTbl>
    <a:band2H>
      <a:tcTxStyle/>
      <a:tcStyle>
        <a:tcBdr/>
        <a:fill>
          <a:solidFill>
            <a:srgbClr val="E7F2FA"/>
          </a:solidFill>
        </a:fill>
      </a:tcStyle>
    </a:band2H>
    <a:firstCol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BB2E2"/>
          </a:solidFill>
        </a:fill>
      </a:tcStyle>
    </a:firstCol>
    <a:la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BB2E2"/>
          </a:solidFill>
        </a:fill>
      </a:tcStyle>
    </a:lastRow>
    <a:fir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BB2E2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orbel"/>
          <a:ea typeface="Corbel"/>
          <a:cs typeface="Corbel"/>
        </a:font>
        <a:srgbClr val="1E1C1C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EFCA"/>
          </a:solidFill>
        </a:fill>
      </a:tcStyle>
    </a:wholeTbl>
    <a:band2H>
      <a:tcTxStyle/>
      <a:tcStyle>
        <a:tcBdr/>
        <a:fill>
          <a:solidFill>
            <a:srgbClr val="FFF7E6"/>
          </a:solidFill>
        </a:fill>
      </a:tcStyle>
    </a:band2H>
    <a:firstCol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D400"/>
          </a:solidFill>
        </a:fill>
      </a:tcStyle>
    </a:firstCol>
    <a:la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D400"/>
          </a:solidFill>
        </a:fill>
      </a:tcStyle>
    </a:lastRow>
    <a:fir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D400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orbel"/>
          <a:ea typeface="Corbel"/>
          <a:cs typeface="Corbel"/>
        </a:font>
        <a:srgbClr val="1E1C1C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93937"/>
          </a:solidFill>
        </a:fill>
      </a:tcStyle>
    </a:firstCol>
    <a:la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93937"/>
          </a:solidFill>
        </a:fill>
      </a:tcStyle>
    </a:lastRow>
    <a:fir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9393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orbel"/>
          <a:ea typeface="Corbel"/>
          <a:cs typeface="Corbel"/>
        </a:font>
        <a:srgbClr val="1E1C1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BB2E2"/>
          </a:solidFill>
        </a:fill>
      </a:tcStyle>
    </a:firstCol>
    <a:lastRow>
      <a:tcTxStyle b="on" i="on">
        <a:font>
          <a:latin typeface="Corbel"/>
          <a:ea typeface="Corbel"/>
          <a:cs typeface="Corbel"/>
        </a:font>
        <a:srgbClr val="1E1C1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E1C1C"/>
              </a:solidFill>
              <a:prstDash val="solid"/>
              <a:bevel/>
            </a:ln>
          </a:top>
          <a:bottom>
            <a:ln w="25400" cap="flat">
              <a:solidFill>
                <a:srgbClr val="1E1C1C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E1C1C"/>
              </a:solidFill>
              <a:prstDash val="solid"/>
              <a:bevel/>
            </a:ln>
          </a:top>
          <a:bottom>
            <a:ln w="25400" cap="flat">
              <a:solidFill>
                <a:srgbClr val="1E1C1C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BB2E2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orbel"/>
          <a:ea typeface="Corbel"/>
          <a:cs typeface="Corbel"/>
        </a:font>
        <a:srgbClr val="1E1C1C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E1C1C"/>
          </a:solidFill>
        </a:fill>
      </a:tcStyle>
    </a:firstCol>
    <a:la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E1C1C"/>
          </a:solidFill>
        </a:fill>
      </a:tcStyle>
    </a:lastRow>
    <a:fir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E1C1C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orbel"/>
          <a:ea typeface="Corbel"/>
          <a:cs typeface="Corbel"/>
        </a:font>
        <a:srgbClr val="1E1C1C"/>
      </a:tcTxStyle>
      <a:tcStyle>
        <a:tcBdr>
          <a:left>
            <a:ln w="12700" cap="flat">
              <a:solidFill>
                <a:srgbClr val="1E1C1C"/>
              </a:solidFill>
              <a:prstDash val="solid"/>
              <a:bevel/>
            </a:ln>
          </a:left>
          <a:right>
            <a:ln w="12700" cap="flat">
              <a:solidFill>
                <a:srgbClr val="1E1C1C"/>
              </a:solidFill>
              <a:prstDash val="solid"/>
              <a:bevel/>
            </a:ln>
          </a:right>
          <a:top>
            <a:ln w="12700" cap="flat">
              <a:solidFill>
                <a:srgbClr val="1E1C1C"/>
              </a:solidFill>
              <a:prstDash val="solid"/>
              <a:bevel/>
            </a:ln>
          </a:top>
          <a:bottom>
            <a:ln w="12700" cap="flat">
              <a:solidFill>
                <a:srgbClr val="1E1C1C"/>
              </a:solidFill>
              <a:prstDash val="solid"/>
              <a:bevel/>
            </a:ln>
          </a:bottom>
          <a:insideH>
            <a:ln w="12700" cap="flat">
              <a:solidFill>
                <a:srgbClr val="1E1C1C"/>
              </a:solidFill>
              <a:prstDash val="solid"/>
              <a:bevel/>
            </a:ln>
          </a:insideH>
          <a:insideV>
            <a:ln w="12700" cap="flat">
              <a:solidFill>
                <a:srgbClr val="1E1C1C"/>
              </a:solidFill>
              <a:prstDash val="solid"/>
              <a:bevel/>
            </a:ln>
          </a:insideV>
        </a:tcBdr>
        <a:fill>
          <a:solidFill>
            <a:srgbClr val="1E1C1C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orbel"/>
          <a:ea typeface="Corbel"/>
          <a:cs typeface="Corbel"/>
        </a:font>
        <a:srgbClr val="1E1C1C"/>
      </a:tcTxStyle>
      <a:tcStyle>
        <a:tcBdr>
          <a:left>
            <a:ln w="12700" cap="flat">
              <a:solidFill>
                <a:srgbClr val="1E1C1C"/>
              </a:solidFill>
              <a:prstDash val="solid"/>
              <a:bevel/>
            </a:ln>
          </a:left>
          <a:right>
            <a:ln w="12700" cap="flat">
              <a:solidFill>
                <a:srgbClr val="1E1C1C"/>
              </a:solidFill>
              <a:prstDash val="solid"/>
              <a:bevel/>
            </a:ln>
          </a:right>
          <a:top>
            <a:ln w="12700" cap="flat">
              <a:solidFill>
                <a:srgbClr val="1E1C1C"/>
              </a:solidFill>
              <a:prstDash val="solid"/>
              <a:bevel/>
            </a:ln>
          </a:top>
          <a:bottom>
            <a:ln w="12700" cap="flat">
              <a:solidFill>
                <a:srgbClr val="1E1C1C"/>
              </a:solidFill>
              <a:prstDash val="solid"/>
              <a:bevel/>
            </a:ln>
          </a:bottom>
          <a:insideH>
            <a:ln w="12700" cap="flat">
              <a:solidFill>
                <a:srgbClr val="1E1C1C"/>
              </a:solidFill>
              <a:prstDash val="solid"/>
              <a:bevel/>
            </a:ln>
          </a:insideH>
          <a:insideV>
            <a:ln w="12700" cap="flat">
              <a:solidFill>
                <a:srgbClr val="1E1C1C"/>
              </a:solidFill>
              <a:prstDash val="solid"/>
              <a:bevel/>
            </a:ln>
          </a:insideV>
        </a:tcBdr>
        <a:fill>
          <a:solidFill>
            <a:srgbClr val="1E1C1C">
              <a:alpha val="20000"/>
            </a:srgbClr>
          </a:solidFill>
        </a:fill>
      </a:tcStyle>
    </a:firstCol>
    <a:lastRow>
      <a:tcTxStyle b="on" i="on">
        <a:font>
          <a:latin typeface="Corbel"/>
          <a:ea typeface="Corbel"/>
          <a:cs typeface="Corbel"/>
        </a:font>
        <a:srgbClr val="1E1C1C"/>
      </a:tcTxStyle>
      <a:tcStyle>
        <a:tcBdr>
          <a:left>
            <a:ln w="12700" cap="flat">
              <a:solidFill>
                <a:srgbClr val="1E1C1C"/>
              </a:solidFill>
              <a:prstDash val="solid"/>
              <a:bevel/>
            </a:ln>
          </a:left>
          <a:right>
            <a:ln w="12700" cap="flat">
              <a:solidFill>
                <a:srgbClr val="1E1C1C"/>
              </a:solidFill>
              <a:prstDash val="solid"/>
              <a:bevel/>
            </a:ln>
          </a:right>
          <a:top>
            <a:ln w="50800" cap="flat">
              <a:solidFill>
                <a:srgbClr val="1E1C1C"/>
              </a:solidFill>
              <a:prstDash val="solid"/>
              <a:bevel/>
            </a:ln>
          </a:top>
          <a:bottom>
            <a:ln w="12700" cap="flat">
              <a:solidFill>
                <a:srgbClr val="1E1C1C"/>
              </a:solidFill>
              <a:prstDash val="solid"/>
              <a:bevel/>
            </a:ln>
          </a:bottom>
          <a:insideH>
            <a:ln w="12700" cap="flat">
              <a:solidFill>
                <a:srgbClr val="1E1C1C"/>
              </a:solidFill>
              <a:prstDash val="solid"/>
              <a:bevel/>
            </a:ln>
          </a:insideH>
          <a:insideV>
            <a:ln w="12700" cap="flat">
              <a:solidFill>
                <a:srgbClr val="1E1C1C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orbel"/>
          <a:ea typeface="Corbel"/>
          <a:cs typeface="Corbel"/>
        </a:font>
        <a:srgbClr val="1E1C1C"/>
      </a:tcTxStyle>
      <a:tcStyle>
        <a:tcBdr>
          <a:left>
            <a:ln w="12700" cap="flat">
              <a:solidFill>
                <a:srgbClr val="1E1C1C"/>
              </a:solidFill>
              <a:prstDash val="solid"/>
              <a:bevel/>
            </a:ln>
          </a:left>
          <a:right>
            <a:ln w="12700" cap="flat">
              <a:solidFill>
                <a:srgbClr val="1E1C1C"/>
              </a:solidFill>
              <a:prstDash val="solid"/>
              <a:bevel/>
            </a:ln>
          </a:right>
          <a:top>
            <a:ln w="12700" cap="flat">
              <a:solidFill>
                <a:srgbClr val="1E1C1C"/>
              </a:solidFill>
              <a:prstDash val="solid"/>
              <a:bevel/>
            </a:ln>
          </a:top>
          <a:bottom>
            <a:ln w="25400" cap="flat">
              <a:solidFill>
                <a:srgbClr val="1E1C1C"/>
              </a:solidFill>
              <a:prstDash val="solid"/>
              <a:bevel/>
            </a:ln>
          </a:bottom>
          <a:insideH>
            <a:ln w="12700" cap="flat">
              <a:solidFill>
                <a:srgbClr val="1E1C1C"/>
              </a:solidFill>
              <a:prstDash val="solid"/>
              <a:bevel/>
            </a:ln>
          </a:insideH>
          <a:insideV>
            <a:ln w="12700" cap="flat">
              <a:solidFill>
                <a:srgbClr val="1E1C1C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9" autoAdjust="0"/>
    <p:restoredTop sz="94643" autoAdjust="0"/>
  </p:normalViewPr>
  <p:slideViewPr>
    <p:cSldViewPr snapToGrid="0" snapToObjects="1">
      <p:cViewPr varScale="1">
        <p:scale>
          <a:sx n="107" d="100"/>
          <a:sy n="107" d="100"/>
        </p:scale>
        <p:origin x="-120" y="-6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066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4524112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Explain that “get sync for free” means you have to write syncing function, so not entirely free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09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Explain that “get sync for free” means you have to write syncing function, so not entirely free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that “get sync for free” means you have to write syncing function, so not entirely free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39351FC-18D6-4741-8EEB-9FDB1F020A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90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that “get sync for free” means you have to write syncing function, so not entirely free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39351FC-18D6-4741-8EEB-9FDB1F020A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90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that “get sync for free” means you have to write syncing function, so not entirely free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39351FC-18D6-4741-8EEB-9FDB1F020A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90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that “get sync for free” means you have to write syncing function, so not entirely free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39351FC-18D6-4741-8EEB-9FDB1F020A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90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that “get sync for free” means you have to write syncing function, so not entirely free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39351FC-18D6-4741-8EEB-9FDB1F020A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90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that “get sync for free” means you have to write syncing function, so not entirely free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39351FC-18D6-4741-8EEB-9FDB1F020A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90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9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(Dark)">
    <p:bg>
      <p:bgPr>
        <a:solidFill>
          <a:srgbClr val="E40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685800" y="643508"/>
            <a:ext cx="7772400" cy="2388396"/>
          </a:xfrm>
          <a:prstGeom prst="rect">
            <a:avLst/>
          </a:prstGeom>
          <a:effectLst>
            <a:outerShdw blurRad="127000" dir="2700000" rotWithShape="0">
              <a:srgbClr val="000000">
                <a:alpha val="20000"/>
              </a:srgbClr>
            </a:outerShdw>
          </a:effectLst>
        </p:spPr>
        <p:txBody>
          <a:bodyPr lIns="45719" tIns="45719" rIns="45719" bIns="45719" anchor="b"/>
          <a:lstStyle>
            <a:lvl1pPr algn="ctr">
              <a:defRPr sz="3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1371600" y="3127248"/>
            <a:ext cx="6400800" cy="2016252"/>
          </a:xfrm>
          <a:prstGeom prst="rect">
            <a:avLst/>
          </a:prstGeom>
        </p:spPr>
        <p:txBody>
          <a:bodyPr lIns="45719" tIns="45719" rIns="45719" bIns="45719"/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Click to edit Master subtitle style</a:t>
            </a:r>
          </a:p>
        </p:txBody>
      </p:sp>
      <p:pic>
        <p:nvPicPr>
          <p:cNvPr id="11" name="image1.pdf" descr="couchbase_logo_red_reversed.eps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37065" y="351896"/>
            <a:ext cx="2057169" cy="4747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9942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image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86800" y="149663"/>
            <a:ext cx="278505" cy="278507"/>
          </a:xfrm>
          <a:prstGeom prst="rect">
            <a:avLst/>
          </a:prstGeom>
          <a:ln w="12700">
            <a:miter lim="400000"/>
          </a:ln>
          <a:effectLst>
            <a:outerShdw blurRad="127000" dir="5400000" rotWithShape="0">
              <a:srgbClr val="1E1C1C">
                <a:alpha val="20000"/>
              </a:srgbClr>
            </a:outerShdw>
          </a:effectLst>
        </p:spPr>
      </p:pic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466344" y="0"/>
            <a:ext cx="7998595" cy="875539"/>
          </a:xfrm>
          <a:prstGeom prst="rect">
            <a:avLst/>
          </a:prstGeom>
          <a:effectLst>
            <a:outerShdw blurRad="127000" dir="2700000" rotWithShape="0">
              <a:srgbClr val="000000">
                <a:alpha val="20000"/>
              </a:srgbClr>
            </a:outerShdw>
          </a:effectLst>
        </p:spPr>
        <p:txBody>
          <a:bodyPr lIns="45719" tIns="45719" rIns="45719" bIns="45719" anchor="b"/>
          <a:lstStyle/>
          <a:p>
            <a:pPr lvl="0"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pPr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xfrm>
            <a:off x="457200" y="1096470"/>
            <a:ext cx="8007740" cy="4047030"/>
          </a:xfrm>
          <a:prstGeom prst="rect">
            <a:avLst/>
          </a:prstGeom>
        </p:spPr>
        <p:txBody>
          <a:bodyPr lIns="45719" tIns="45719" rIns="45719" bIns="45719"/>
          <a:lstStyle>
            <a:lvl1pPr marL="228600" indent="-228600"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▪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76250" indent="-247650">
              <a:spcBef>
                <a:spcPts val="0"/>
              </a:spcBef>
              <a:buClr>
                <a:srgbClr val="1BB2E2"/>
              </a:buClr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4212" indent="-228600">
              <a:spcBef>
                <a:spcPts val="0"/>
              </a:spcBef>
              <a:buClr>
                <a:srgbClr val="1BB2E2"/>
              </a:buClr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84237" indent="-257175">
              <a:spcBef>
                <a:spcPts val="0"/>
              </a:spcBef>
              <a:buClr>
                <a:srgbClr val="1BB2E2"/>
              </a:buClr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55687" indent="-257175">
              <a:spcBef>
                <a:spcPts val="0"/>
              </a:spcBef>
              <a:buClr>
                <a:srgbClr val="1BB2E2"/>
              </a:buClr>
              <a:buFont typeface="Wingdings"/>
              <a:buChar char="»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E1C1C"/>
                </a:solidFill>
              </a:rPr>
              <a:t>Fifth level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229600" y="4794964"/>
            <a:ext cx="740664" cy="2184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8" name="Shape 18"/>
          <p:cNvSpPr/>
          <p:nvPr/>
        </p:nvSpPr>
        <p:spPr>
          <a:xfrm>
            <a:off x="164592" y="4767262"/>
            <a:ext cx="103560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solidFill>
                  <a:srgbClr val="CCCCC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CCCCCC"/>
                </a:solidFill>
              </a:rPr>
              <a:t>©2014 Couchbase Inc.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Break (Grey)">
    <p:bg>
      <p:bgPr>
        <a:solidFill>
          <a:srgbClr val="393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685800" y="597789"/>
            <a:ext cx="7772400" cy="2388395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ctr">
              <a:defRPr sz="29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00" b="1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1371600" y="3063239"/>
            <a:ext cx="6400800" cy="2080262"/>
          </a:xfrm>
          <a:prstGeom prst="rect">
            <a:avLst/>
          </a:prstGeom>
        </p:spPr>
        <p:txBody>
          <a:bodyPr lIns="45719" tIns="45719" rIns="45719" bIns="45719"/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Click to edit Master subtitle style</a:t>
            </a:r>
          </a:p>
        </p:txBody>
      </p:sp>
      <p:pic>
        <p:nvPicPr>
          <p:cNvPr id="43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5111" y="347472"/>
            <a:ext cx="495261" cy="4952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2000" spc="19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457200" y="69057"/>
            <a:ext cx="8229600" cy="113109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lnSpc>
                <a:spcPct val="100000"/>
              </a:lnSpc>
              <a:spcBef>
                <a:spcPts val="700"/>
              </a:spcBef>
              <a:buFont typeface="Arial"/>
              <a:buChar char="–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lnSpc>
                <a:spcPct val="100000"/>
              </a:lnSpc>
              <a:spcBef>
                <a:spcPts val="700"/>
              </a:spcBef>
              <a:buFont typeface="Arial"/>
              <a:buChar char="»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xfrm>
            <a:off x="4135877" y="4943078"/>
            <a:ext cx="872247" cy="127001"/>
          </a:xfrm>
          <a:prstGeom prst="rect">
            <a:avLst/>
          </a:prstGeom>
        </p:spPr>
        <p:txBody>
          <a:bodyPr/>
          <a:lstStyle>
            <a:lvl1pPr algn="ctr">
              <a:defRPr sz="700">
                <a:solidFill>
                  <a:srgbClr val="888888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685800" y="1383507"/>
            <a:ext cx="7772400" cy="153114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1371600" y="2914650"/>
            <a:ext cx="6400800" cy="222885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700"/>
              </a:spcBef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>
              <a:lnSpc>
                <a:spcPct val="100000"/>
              </a:lnSpc>
              <a:spcBef>
                <a:spcPts val="700"/>
              </a:spcBef>
              <a:buSz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>
              <a:lnSpc>
                <a:spcPct val="100000"/>
              </a:lnSpc>
              <a:spcBef>
                <a:spcPts val="700"/>
              </a:spcBef>
              <a:buSz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>
              <a:lnSpc>
                <a:spcPct val="100000"/>
              </a:lnSpc>
              <a:spcBef>
                <a:spcPts val="700"/>
              </a:spcBef>
              <a:buSz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>
              <a:lnSpc>
                <a:spcPct val="100000"/>
              </a:lnSpc>
              <a:spcBef>
                <a:spcPts val="700"/>
              </a:spcBef>
              <a:buSz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4135877" y="4943078"/>
            <a:ext cx="872247" cy="127001"/>
          </a:xfrm>
          <a:prstGeom prst="rect">
            <a:avLst/>
          </a:prstGeom>
        </p:spPr>
        <p:txBody>
          <a:bodyPr/>
          <a:lstStyle>
            <a:lvl1pPr algn="ctr">
              <a:defRPr sz="700">
                <a:solidFill>
                  <a:srgbClr val="888888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jp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68069" y="172009"/>
            <a:ext cx="237744" cy="237744"/>
          </a:xfrm>
          <a:prstGeom prst="rect">
            <a:avLst/>
          </a:prstGeom>
          <a:ln w="12700">
            <a:miter lim="400000"/>
          </a:ln>
          <a:effectLst>
            <a:outerShdw blurRad="127000" dir="5400000" rotWithShape="0">
              <a:srgbClr val="333333">
                <a:alpha val="20000"/>
              </a:srgbClr>
            </a:outerShdw>
          </a:effectLst>
        </p:spPr>
      </p:pic>
      <p:pic>
        <p:nvPicPr>
          <p:cNvPr id="4" name="image3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725788" y="167030"/>
            <a:ext cx="247705" cy="247704"/>
          </a:xfrm>
          <a:prstGeom prst="rect">
            <a:avLst/>
          </a:prstGeom>
          <a:ln w="12700">
            <a:miter lim="400000"/>
          </a:ln>
          <a:effectLst>
            <a:outerShdw blurRad="127000" dir="5400000" rotWithShape="0">
              <a:srgbClr val="333333">
                <a:alpha val="20000"/>
              </a:srgbClr>
            </a:outerShdw>
          </a:effectLst>
        </p:spPr>
      </p:pic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465555" y="1063431"/>
            <a:ext cx="8229601" cy="4080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3333"/>
                </a:solidFill>
              </a:rP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467604" y="0"/>
            <a:ext cx="8229601" cy="587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2000" spc="19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8229534" y="4840682"/>
            <a:ext cx="743957" cy="127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r">
              <a:defRPr sz="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9" r:id="rId4"/>
    <p:sldLayoutId id="2147483660" r:id="rId5"/>
    <p:sldLayoutId id="2147483661" r:id="rId6"/>
  </p:sldLayoutIdLst>
  <p:transition xmlns:p14="http://schemas.microsoft.com/office/powerpoint/2010/main" spd="med"/>
  <p:txStyles>
    <p:titleStyle>
      <a:lvl1pPr defTabSz="457200">
        <a:defRPr sz="2000" spc="19">
          <a:solidFill>
            <a:srgbClr val="FFFFFF"/>
          </a:solidFill>
          <a:latin typeface="Arial"/>
          <a:ea typeface="Arial"/>
          <a:cs typeface="Arial"/>
          <a:sym typeface="Arial"/>
        </a:defRPr>
      </a:lvl1pPr>
      <a:lvl2pPr defTabSz="457200">
        <a:defRPr sz="2000" spc="19">
          <a:solidFill>
            <a:srgbClr val="FFFFFF"/>
          </a:solidFill>
          <a:latin typeface="Arial"/>
          <a:ea typeface="Arial"/>
          <a:cs typeface="Arial"/>
          <a:sym typeface="Arial"/>
        </a:defRPr>
      </a:lvl2pPr>
      <a:lvl3pPr defTabSz="457200">
        <a:defRPr sz="2000" spc="19">
          <a:solidFill>
            <a:srgbClr val="FFFFFF"/>
          </a:solidFill>
          <a:latin typeface="Arial"/>
          <a:ea typeface="Arial"/>
          <a:cs typeface="Arial"/>
          <a:sym typeface="Arial"/>
        </a:defRPr>
      </a:lvl3pPr>
      <a:lvl4pPr defTabSz="457200">
        <a:defRPr sz="2000" spc="19">
          <a:solidFill>
            <a:srgbClr val="FFFFFF"/>
          </a:solidFill>
          <a:latin typeface="Arial"/>
          <a:ea typeface="Arial"/>
          <a:cs typeface="Arial"/>
          <a:sym typeface="Arial"/>
        </a:defRPr>
      </a:lvl4pPr>
      <a:lvl5pPr defTabSz="457200">
        <a:defRPr sz="2000" spc="19">
          <a:solidFill>
            <a:srgbClr val="FFFFFF"/>
          </a:solidFill>
          <a:latin typeface="Arial"/>
          <a:ea typeface="Arial"/>
          <a:cs typeface="Arial"/>
          <a:sym typeface="Arial"/>
        </a:defRPr>
      </a:lvl5pPr>
      <a:lvl6pPr defTabSz="457200">
        <a:defRPr sz="2000" spc="19">
          <a:solidFill>
            <a:srgbClr val="FFFFFF"/>
          </a:solidFill>
          <a:latin typeface="Arial"/>
          <a:ea typeface="Arial"/>
          <a:cs typeface="Arial"/>
          <a:sym typeface="Arial"/>
        </a:defRPr>
      </a:lvl6pPr>
      <a:lvl7pPr defTabSz="457200">
        <a:defRPr sz="2000" spc="19">
          <a:solidFill>
            <a:srgbClr val="FFFFFF"/>
          </a:solidFill>
          <a:latin typeface="Arial"/>
          <a:ea typeface="Arial"/>
          <a:cs typeface="Arial"/>
          <a:sym typeface="Arial"/>
        </a:defRPr>
      </a:lvl7pPr>
      <a:lvl8pPr defTabSz="457200">
        <a:defRPr sz="2000" spc="19">
          <a:solidFill>
            <a:srgbClr val="FFFFFF"/>
          </a:solidFill>
          <a:latin typeface="Arial"/>
          <a:ea typeface="Arial"/>
          <a:cs typeface="Arial"/>
          <a:sym typeface="Arial"/>
        </a:defRPr>
      </a:lvl8pPr>
      <a:lvl9pPr defTabSz="457200">
        <a:defRPr sz="2000" spc="19">
          <a:solidFill>
            <a:srgbClr val="FFFFFF"/>
          </a:solidFill>
          <a:latin typeface="Arial"/>
          <a:ea typeface="Arial"/>
          <a:cs typeface="Arial"/>
          <a:sym typeface="Arial"/>
        </a:defRPr>
      </a:lvl9pPr>
    </p:titleStyle>
    <p:bodyStyle>
      <a:lvl1pPr defTabSz="457200">
        <a:lnSpc>
          <a:spcPct val="90000"/>
        </a:lnSpc>
        <a:spcBef>
          <a:spcPts val="400"/>
        </a:spcBef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1pPr>
      <a:lvl2pPr marL="301625" indent="-190500" defTabSz="457200">
        <a:lnSpc>
          <a:spcPct val="90000"/>
        </a:lnSpc>
        <a:spcBef>
          <a:spcPts val="400"/>
        </a:spcBef>
        <a:buSzPct val="100000"/>
        <a:buChar char="▪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2pPr>
      <a:lvl3pPr marL="301625" indent="-190500" defTabSz="457200">
        <a:lnSpc>
          <a:spcPct val="90000"/>
        </a:lnSpc>
        <a:spcBef>
          <a:spcPts val="400"/>
        </a:spcBef>
        <a:buSzPct val="100000"/>
        <a:buChar char="▪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3pPr>
      <a:lvl4pPr marL="301625" indent="-190500" defTabSz="457200">
        <a:lnSpc>
          <a:spcPct val="90000"/>
        </a:lnSpc>
        <a:spcBef>
          <a:spcPts val="400"/>
        </a:spcBef>
        <a:buSzPct val="100000"/>
        <a:buChar char="▪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4pPr>
      <a:lvl5pPr marL="301625" indent="-190500" defTabSz="457200">
        <a:lnSpc>
          <a:spcPct val="90000"/>
        </a:lnSpc>
        <a:spcBef>
          <a:spcPts val="400"/>
        </a:spcBef>
        <a:buSzPct val="100000"/>
        <a:buChar char="▪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5pPr>
      <a:lvl6pPr marL="2491738" indent="-205738" defTabSz="457200">
        <a:lnSpc>
          <a:spcPct val="90000"/>
        </a:lnSpc>
        <a:spcBef>
          <a:spcPts val="400"/>
        </a:spcBef>
        <a:buSzPct val="100000"/>
        <a:buChar char="•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6pPr>
      <a:lvl7pPr marL="2948938" indent="-205738" defTabSz="457200">
        <a:lnSpc>
          <a:spcPct val="90000"/>
        </a:lnSpc>
        <a:spcBef>
          <a:spcPts val="400"/>
        </a:spcBef>
        <a:buSzPct val="100000"/>
        <a:buChar char="•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7pPr>
      <a:lvl8pPr marL="3406140" indent="-205738" defTabSz="457200">
        <a:lnSpc>
          <a:spcPct val="90000"/>
        </a:lnSpc>
        <a:spcBef>
          <a:spcPts val="400"/>
        </a:spcBef>
        <a:buSzPct val="100000"/>
        <a:buChar char="•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8pPr>
      <a:lvl9pPr marL="3863340" indent="-205740" defTabSz="457200">
        <a:lnSpc>
          <a:spcPct val="90000"/>
        </a:lnSpc>
        <a:spcBef>
          <a:spcPts val="400"/>
        </a:spcBef>
        <a:buSzPct val="100000"/>
        <a:buChar char="•"/>
        <a:defRPr>
          <a:solidFill>
            <a:srgbClr val="333333"/>
          </a:solidFill>
          <a:latin typeface="Arial"/>
          <a:ea typeface="Arial"/>
          <a:cs typeface="Arial"/>
          <a:sym typeface="Arial"/>
        </a:defRPr>
      </a:lvl9pPr>
    </p:bodyStyle>
    <p:otherStyle>
      <a:lvl1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 defTabSz="457200">
        <a:defRPr sz="8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doguin/couchbase-mobile-android-worksho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ldoguin/couchbase-mobile-android-workshop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685800" y="1929383"/>
            <a:ext cx="7772400" cy="1102520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3800" b="1" dirty="0" smtClean="0">
                <a:solidFill>
                  <a:srgbClr val="FFFFFF"/>
                </a:solidFill>
              </a:rPr>
              <a:t>How to Setup Automatic Sync between Mobile devices and Servers</a:t>
            </a:r>
            <a:endParaRPr sz="3800" b="1" dirty="0">
              <a:solidFill>
                <a:srgbClr val="FFFFFF"/>
              </a:solidFill>
            </a:endParaRP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1371600" y="3127248"/>
            <a:ext cx="6400800" cy="108813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2400" dirty="0" smtClean="0">
                <a:solidFill>
                  <a:srgbClr val="FFFFFF"/>
                </a:solidFill>
              </a:rPr>
              <a:t>Under 3 hours</a:t>
            </a: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685800" y="1883664"/>
            <a:ext cx="7772400" cy="110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 sz="1800" b="0">
                <a:solidFill>
                  <a:srgbClr val="000000"/>
                </a:solidFill>
              </a:defRPr>
            </a:pPr>
            <a:r>
              <a:rPr lang="en-GB" sz="2900" b="1" dirty="0" smtClean="0">
                <a:solidFill>
                  <a:schemeClr val="bg1"/>
                </a:solidFill>
              </a:rPr>
              <a:t>How to Follow the Workshop</a:t>
            </a:r>
            <a:endParaRPr sz="2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2183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800" b="1" dirty="0" smtClean="0">
                <a:solidFill>
                  <a:srgbClr val="FFFFFF"/>
                </a:solidFill>
              </a:rPr>
              <a:t>One Step = One Tag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11</a:t>
            </a:fld>
            <a:endParaRPr sz="800">
              <a:solidFill>
                <a:srgbClr val="CCCCCC"/>
              </a:solidFill>
            </a:endParaRPr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468152" y="1372790"/>
            <a:ext cx="8502111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92500" lnSpcReduction="10000"/>
          </a:bodyPr>
          <a:lstStyle>
            <a:lvl1pPr marL="228600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▪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76250" indent="-24765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4212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8423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5568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»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4917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489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06140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63340" indent="-205740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defRPr sz="1800">
                <a:solidFill>
                  <a:srgbClr val="000000"/>
                </a:solidFill>
              </a:defRPr>
            </a:pPr>
            <a:r>
              <a:rPr lang="en-US" sz="3600" dirty="0" smtClean="0"/>
              <a:t>To follow the workshop easily</a:t>
            </a:r>
          </a:p>
          <a:p>
            <a:pPr marL="590550" lvl="1" indent="-342900">
              <a:defRPr sz="1800">
                <a:solidFill>
                  <a:srgbClr val="000000"/>
                </a:solidFill>
              </a:defRPr>
            </a:pPr>
            <a:r>
              <a:rPr lang="en-US" sz="3600" dirty="0" smtClean="0"/>
              <a:t> </a:t>
            </a:r>
            <a:r>
              <a:rPr lang="en-US" sz="3600" dirty="0" err="1" smtClean="0"/>
              <a:t>git</a:t>
            </a:r>
            <a:r>
              <a:rPr lang="en-US" sz="3600" dirty="0" smtClean="0"/>
              <a:t> clone </a:t>
            </a:r>
            <a:r>
              <a:rPr lang="en-GB" sz="3600" dirty="0">
                <a:hlinkClick r:id="rId2"/>
              </a:rPr>
              <a:t>https://github.com/ldoguin/couchbase-mobile-android-</a:t>
            </a:r>
            <a:r>
              <a:rPr lang="en-GB" sz="3600" dirty="0" smtClean="0">
                <a:hlinkClick r:id="rId2"/>
              </a:rPr>
              <a:t>workshop</a:t>
            </a:r>
            <a:endParaRPr lang="en-GB" sz="3600" dirty="0" smtClean="0"/>
          </a:p>
          <a:p>
            <a:pPr marL="590550" lvl="1" indent="-342900">
              <a:defRPr sz="1800">
                <a:solidFill>
                  <a:srgbClr val="000000"/>
                </a:solidFill>
              </a:defRPr>
            </a:pPr>
            <a:r>
              <a:rPr lang="en-GB" sz="3600" dirty="0" smtClean="0"/>
              <a:t>Follow the </a:t>
            </a:r>
            <a:r>
              <a:rPr lang="en-GB" sz="3600" i="1" dirty="0" smtClean="0"/>
              <a:t>git checkout </a:t>
            </a:r>
            <a:r>
              <a:rPr lang="en-GB" sz="3600" i="1" dirty="0" err="1" smtClean="0"/>
              <a:t>stepX</a:t>
            </a:r>
            <a:r>
              <a:rPr lang="en-GB" sz="3600" i="1" dirty="0" smtClean="0"/>
              <a:t> </a:t>
            </a:r>
            <a:r>
              <a:rPr lang="en-GB" sz="3600" dirty="0" smtClean="0"/>
              <a:t>to move the code directly to the right step</a:t>
            </a:r>
          </a:p>
          <a:p>
            <a:pPr marL="590550" lvl="1" indent="-342900">
              <a:defRPr sz="1800">
                <a:solidFill>
                  <a:srgbClr val="000000"/>
                </a:solidFill>
              </a:defRPr>
            </a:pPr>
            <a:r>
              <a:rPr lang="en-GB" sz="3600" dirty="0" smtClean="0"/>
              <a:t>You can use </a:t>
            </a:r>
            <a:r>
              <a:rPr lang="en-GB" sz="3600" i="1" dirty="0" smtClean="0"/>
              <a:t>git reset --hard </a:t>
            </a:r>
            <a:r>
              <a:rPr lang="en-GB" sz="3600" dirty="0" smtClean="0"/>
              <a:t>to make sure you can follow the next step</a:t>
            </a:r>
            <a:endParaRPr lang="en-GB" sz="3600" dirty="0"/>
          </a:p>
          <a:p>
            <a:pPr marL="590550" lvl="1" indent="-342900">
              <a:defRPr sz="1800">
                <a:solidFill>
                  <a:srgbClr val="000000"/>
                </a:solidFill>
              </a:defRPr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5747537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685800" y="1883664"/>
            <a:ext cx="7772400" cy="110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dirty="0"/>
              <a:t> </a:t>
            </a:r>
            <a:r>
              <a:rPr lang="en-GB" sz="2900" b="1" dirty="0" smtClean="0">
                <a:solidFill>
                  <a:srgbClr val="FFFFFF"/>
                </a:solidFill>
              </a:rPr>
              <a:t>git checkout step0</a:t>
            </a:r>
            <a:endParaRPr sz="29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6034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800" b="1" dirty="0" smtClean="0">
                <a:solidFill>
                  <a:srgbClr val="FFFFFF"/>
                </a:solidFill>
              </a:rPr>
              <a:t>The Master/Detail Flow wizard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13</a:t>
            </a:fld>
            <a:endParaRPr sz="800">
              <a:solidFill>
                <a:srgbClr val="CCCCCC"/>
              </a:solidFill>
            </a:endParaRPr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468153" y="1372790"/>
            <a:ext cx="5425282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228600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▪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76250" indent="-24765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4212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8423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5568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»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4917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489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06140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63340" indent="-205740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defRPr sz="1800">
                <a:solidFill>
                  <a:srgbClr val="000000"/>
                </a:solidFill>
              </a:defRPr>
            </a:pPr>
            <a:r>
              <a:rPr lang="en-US" sz="3600" dirty="0" smtClean="0"/>
              <a:t>Create a  new project with </a:t>
            </a:r>
            <a:r>
              <a:rPr lang="en-US" sz="3600" dirty="0" err="1" smtClean="0"/>
              <a:t>sdk</a:t>
            </a:r>
            <a:r>
              <a:rPr lang="en-US" sz="3600" dirty="0" smtClean="0"/>
              <a:t> 19 or above</a:t>
            </a:r>
          </a:p>
          <a:p>
            <a:pPr marL="342900" indent="-342900">
              <a:defRPr sz="1800">
                <a:solidFill>
                  <a:srgbClr val="000000"/>
                </a:solidFill>
              </a:defRPr>
            </a:pPr>
            <a:r>
              <a:rPr lang="en-US" sz="3600" dirty="0" smtClean="0"/>
              <a:t>Select the Master/Detail Flow Wizard</a:t>
            </a:r>
            <a:endParaRPr lang="en-US" sz="3600" dirty="0"/>
          </a:p>
        </p:txBody>
      </p:sp>
      <p:pic>
        <p:nvPicPr>
          <p:cNvPr id="3" name="Picture 2" descr="masterdetail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628" y="1766057"/>
            <a:ext cx="2908300" cy="26035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800" b="1" dirty="0" smtClean="0">
                <a:solidFill>
                  <a:srgbClr val="FFFFFF"/>
                </a:solidFill>
              </a:rPr>
              <a:t>Congrats!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14</a:t>
            </a:fld>
            <a:endParaRPr sz="800">
              <a:solidFill>
                <a:srgbClr val="CCCCCC"/>
              </a:solidFill>
            </a:endParaRPr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468152" y="1372790"/>
            <a:ext cx="7996785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228600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▪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76250" indent="-24765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4212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8423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5568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»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4917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489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06140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63340" indent="-205740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defRPr sz="1800">
                <a:solidFill>
                  <a:srgbClr val="000000"/>
                </a:solidFill>
              </a:defRPr>
            </a:pPr>
            <a:r>
              <a:rPr lang="en-US" sz="3600" dirty="0" smtClean="0"/>
              <a:t>You are now ready for the next step</a:t>
            </a:r>
          </a:p>
          <a:p>
            <a:pPr marL="342900" indent="-342900">
              <a:defRPr sz="1800">
                <a:solidFill>
                  <a:srgbClr val="000000"/>
                </a:solidFill>
              </a:defRPr>
            </a:pPr>
            <a:r>
              <a:rPr lang="en-US" sz="3600" dirty="0" smtClean="0"/>
              <a:t>That was easy huh?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8858964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685800" y="1883664"/>
            <a:ext cx="7772400" cy="110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900" b="1" dirty="0" smtClean="0">
                <a:solidFill>
                  <a:srgbClr val="FFFFFF"/>
                </a:solidFill>
              </a:rPr>
              <a:t>Git checkout step1</a:t>
            </a:r>
            <a:endParaRPr sz="29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0521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800" b="1" dirty="0" smtClean="0">
                <a:solidFill>
                  <a:srgbClr val="FFFFFF"/>
                </a:solidFill>
              </a:rPr>
              <a:t>The Presentation POJO	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16</a:t>
            </a:fld>
            <a:endParaRPr sz="800">
              <a:solidFill>
                <a:srgbClr val="CCCCCC"/>
              </a:solidFill>
            </a:endParaRPr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468152" y="1372790"/>
            <a:ext cx="7996785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228600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▪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76250" indent="-24765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4212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8423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5568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»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4917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489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06140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63340" indent="-205740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defRPr sz="1800">
                <a:solidFill>
                  <a:srgbClr val="000000"/>
                </a:solidFill>
              </a:defRPr>
            </a:pPr>
            <a:r>
              <a:rPr lang="en-US" sz="3600" dirty="0" smtClean="0"/>
              <a:t>Replace the </a:t>
            </a:r>
            <a:r>
              <a:rPr lang="en-US" sz="3600" dirty="0" err="1" smtClean="0"/>
              <a:t>DummyItem</a:t>
            </a:r>
            <a:r>
              <a:rPr lang="en-US" sz="3600" dirty="0" smtClean="0"/>
              <a:t> and </a:t>
            </a:r>
            <a:r>
              <a:rPr lang="en-US" sz="3600" dirty="0" err="1" smtClean="0"/>
              <a:t>DummyContent</a:t>
            </a:r>
            <a:r>
              <a:rPr lang="en-US" sz="3600" dirty="0" smtClean="0"/>
              <a:t> by a </a:t>
            </a:r>
            <a:r>
              <a:rPr lang="en-US" sz="3600" dirty="0" err="1" smtClean="0"/>
              <a:t>PresentationItem</a:t>
            </a:r>
            <a:r>
              <a:rPr lang="en-US" sz="3600" dirty="0" smtClean="0"/>
              <a:t> and </a:t>
            </a:r>
            <a:r>
              <a:rPr lang="en-US" sz="3600" dirty="0" err="1" smtClean="0"/>
              <a:t>PresentationContent</a:t>
            </a:r>
            <a:endParaRPr lang="en-US" sz="3600" dirty="0" smtClean="0"/>
          </a:p>
          <a:p>
            <a:pPr marL="342900" indent="-342900">
              <a:defRPr sz="1800">
                <a:solidFill>
                  <a:srgbClr val="000000"/>
                </a:solidFill>
              </a:defRPr>
            </a:pPr>
            <a:r>
              <a:rPr lang="en-US" sz="3600" dirty="0" smtClean="0"/>
              <a:t>A Presentation represents a talk with a title, an abstract, a date.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27736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685800" y="1883664"/>
            <a:ext cx="7772400" cy="110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900" b="1" dirty="0" smtClean="0">
                <a:solidFill>
                  <a:srgbClr val="FFFFFF"/>
                </a:solidFill>
              </a:rPr>
              <a:t>Git checkout step2</a:t>
            </a:r>
            <a:endParaRPr sz="29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0521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800" b="1" dirty="0" smtClean="0">
                <a:solidFill>
                  <a:srgbClr val="FFFFFF"/>
                </a:solidFill>
              </a:rPr>
              <a:t>Store Presentation in Couchbase </a:t>
            </a:r>
            <a:r>
              <a:rPr lang="en-GB" sz="2800" b="1" dirty="0" err="1" smtClean="0">
                <a:solidFill>
                  <a:srgbClr val="FFFFFF"/>
                </a:solidFill>
              </a:rPr>
              <a:t>Lite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18</a:t>
            </a:fld>
            <a:endParaRPr sz="800">
              <a:solidFill>
                <a:srgbClr val="CCCCCC"/>
              </a:solidFill>
            </a:endParaRPr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468152" y="1372790"/>
            <a:ext cx="7996785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228600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▪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76250" indent="-24765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4212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8423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5568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»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4917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489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06140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63340" indent="-205740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defRPr sz="1800">
                <a:solidFill>
                  <a:srgbClr val="000000"/>
                </a:solidFill>
              </a:defRPr>
            </a:pPr>
            <a:r>
              <a:rPr lang="en-US" sz="3600" dirty="0" smtClean="0"/>
              <a:t>Get a Couchbase Lite instance</a:t>
            </a:r>
          </a:p>
          <a:p>
            <a:pPr marL="342900" indent="-342900">
              <a:defRPr sz="1800">
                <a:solidFill>
                  <a:srgbClr val="000000"/>
                </a:solidFill>
              </a:defRPr>
            </a:pPr>
            <a:r>
              <a:rPr lang="en-US" sz="3600" dirty="0" smtClean="0"/>
              <a:t>Store Presentation objects in Couchbase Lite</a:t>
            </a:r>
          </a:p>
          <a:p>
            <a:pPr marL="342900" indent="-342900">
              <a:defRPr sz="1800">
                <a:solidFill>
                  <a:srgbClr val="000000"/>
                </a:solidFill>
              </a:defRPr>
            </a:pPr>
            <a:r>
              <a:rPr lang="en-US" sz="3600" dirty="0" smtClean="0"/>
              <a:t>Unit test this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105997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Lite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Manager</a:t>
            </a:r>
          </a:p>
          <a:p>
            <a:pPr lvl="1"/>
            <a:r>
              <a:rPr lang="en-US" sz="2000" dirty="0" smtClean="0"/>
              <a:t>Your single point of entry into </a:t>
            </a:r>
            <a:r>
              <a:rPr lang="en-US" sz="2000" dirty="0" err="1" smtClean="0"/>
              <a:t>Couchbase</a:t>
            </a:r>
            <a:r>
              <a:rPr lang="en-US" sz="2000" dirty="0" smtClean="0"/>
              <a:t> Lite</a:t>
            </a:r>
          </a:p>
          <a:p>
            <a:pPr lvl="1"/>
            <a:r>
              <a:rPr lang="en-US" sz="2000" dirty="0" smtClean="0"/>
              <a:t>One manager for each app</a:t>
            </a:r>
          </a:p>
          <a:p>
            <a:pPr lvl="1"/>
            <a:r>
              <a:rPr lang="en-US" sz="2000" dirty="0" smtClean="0"/>
              <a:t>Multiple databases per manager</a:t>
            </a:r>
          </a:p>
          <a:p>
            <a:pPr lvl="1"/>
            <a:endParaRPr lang="en-US" sz="2000" dirty="0"/>
          </a:p>
          <a:p>
            <a:r>
              <a:rPr lang="en-US" sz="2000" b="1" dirty="0" smtClean="0"/>
              <a:t>Database</a:t>
            </a:r>
          </a:p>
          <a:p>
            <a:pPr lvl="1"/>
            <a:r>
              <a:rPr lang="en-US" sz="2000" dirty="0" smtClean="0"/>
              <a:t>Broadly equivalent to a Couchbase Server bucket</a:t>
            </a:r>
          </a:p>
          <a:p>
            <a:pPr lvl="1"/>
            <a:r>
              <a:rPr lang="en-US" sz="2000" dirty="0" smtClean="0"/>
              <a:t>Usually one database per app</a:t>
            </a:r>
          </a:p>
          <a:p>
            <a:pPr lvl="1"/>
            <a:r>
              <a:rPr lang="en-US" sz="2000" dirty="0" smtClean="0"/>
              <a:t>Databases are independent: if you’re writing a multi-user app, consider one database per user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E728A94C-44F1-DF43-8BD8-694E750DEF3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0204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685800" y="1883664"/>
            <a:ext cx="7772400" cy="110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900" b="1" dirty="0" smtClean="0">
                <a:solidFill>
                  <a:srgbClr val="FFFFFF"/>
                </a:solidFill>
              </a:rPr>
              <a:t>Starter Configuration</a:t>
            </a:r>
            <a:endParaRPr sz="29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Manager</a:t>
            </a:r>
            <a:endParaRPr lang="en-US" dirty="0"/>
          </a:p>
        </p:txBody>
      </p:sp>
      <p:pic>
        <p:nvPicPr>
          <p:cNvPr id="5" name="Content Placeholder 4" descr="Screen Shot 2014-11-19 at 11.46.28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05" r="-10205"/>
          <a:stretch>
            <a:fillRect/>
          </a:stretch>
        </p:blipFill>
        <p:spPr>
          <a:xfrm>
            <a:off x="457200" y="1096963"/>
            <a:ext cx="8007350" cy="33940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E728A94C-44F1-DF43-8BD8-694E750DEF3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93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 smtClean="0"/>
              <a:t>Document: </a:t>
            </a:r>
            <a:r>
              <a:rPr lang="en-US" sz="1800" dirty="0" smtClean="0"/>
              <a:t>JSON documents, each with a unique ID</a:t>
            </a:r>
            <a:endParaRPr lang="en-US" sz="1800" dirty="0"/>
          </a:p>
          <a:p>
            <a:endParaRPr lang="en-US" sz="1800" b="1" dirty="0" smtClean="0"/>
          </a:p>
          <a:p>
            <a:r>
              <a:rPr lang="en-US" sz="1800" b="1" dirty="0" smtClean="0"/>
              <a:t>View: </a:t>
            </a:r>
            <a:r>
              <a:rPr lang="en-US" sz="1800" dirty="0" smtClean="0"/>
              <a:t>an index created by a map-reduce script</a:t>
            </a:r>
            <a:endParaRPr lang="en-US" sz="1800" b="1" dirty="0" smtClean="0"/>
          </a:p>
          <a:p>
            <a:pPr lvl="1"/>
            <a:endParaRPr lang="en-US" sz="1800" dirty="0" smtClean="0"/>
          </a:p>
          <a:p>
            <a:r>
              <a:rPr lang="en-US" sz="1800" b="1" dirty="0" smtClean="0"/>
              <a:t>Filter function:</a:t>
            </a:r>
            <a:r>
              <a:rPr lang="en-US" sz="1800" dirty="0" smtClean="0"/>
              <a:t> filter which documents are pushed to </a:t>
            </a:r>
            <a:r>
              <a:rPr lang="en-US" sz="1800" dirty="0" err="1" smtClean="0"/>
              <a:t>SyncGateway</a:t>
            </a:r>
            <a:endParaRPr lang="en-US" sz="1800" dirty="0" smtClean="0"/>
          </a:p>
          <a:p>
            <a:endParaRPr lang="en-US" sz="1800" b="1" dirty="0"/>
          </a:p>
          <a:p>
            <a:r>
              <a:rPr lang="en-US" sz="1800" b="1" dirty="0" smtClean="0"/>
              <a:t>Replication:</a:t>
            </a:r>
            <a:r>
              <a:rPr lang="en-US" sz="1800" dirty="0" smtClean="0"/>
              <a:t> set up push, pull or bi-directional replication with </a:t>
            </a:r>
            <a:r>
              <a:rPr lang="en-US" sz="1800" dirty="0" err="1" smtClean="0"/>
              <a:t>SyncGateway</a:t>
            </a:r>
            <a:endParaRPr lang="en-US" sz="1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E728A94C-44F1-DF43-8BD8-694E750DEF3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985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800" b="1" dirty="0" smtClean="0">
                <a:solidFill>
                  <a:srgbClr val="FFFFFF"/>
                </a:solidFill>
              </a:rPr>
              <a:t>Couchbase </a:t>
            </a:r>
            <a:r>
              <a:rPr lang="en-GB" sz="2800" b="1" dirty="0" err="1" smtClean="0">
                <a:solidFill>
                  <a:srgbClr val="FFFFFF"/>
                </a:solidFill>
              </a:rPr>
              <a:t>Lite</a:t>
            </a:r>
            <a:r>
              <a:rPr lang="en-GB" sz="2800" b="1" dirty="0" smtClean="0">
                <a:solidFill>
                  <a:srgbClr val="FFFFFF"/>
                </a:solidFill>
              </a:rPr>
              <a:t> the Local Database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22</a:t>
            </a:fld>
            <a:endParaRPr sz="800">
              <a:solidFill>
                <a:srgbClr val="CCCCCC"/>
              </a:solidFill>
            </a:endParaRPr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468152" y="1372790"/>
            <a:ext cx="7996785" cy="69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228600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▪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76250" indent="-24765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4212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8423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5568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»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4917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489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06140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63340" indent="-205740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defRPr sz="1800">
                <a:solidFill>
                  <a:srgbClr val="000000"/>
                </a:solidFill>
              </a:defRPr>
            </a:pPr>
            <a:r>
              <a:rPr lang="en-US" sz="3600" dirty="0" smtClean="0"/>
              <a:t>Start by the following unit test: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6344" y="1905092"/>
            <a:ext cx="5446335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l" rtl="0" latinLnBrk="1" hangingPunct="0"/>
            <a:r>
              <a:rPr lang="en-US" sz="1400" dirty="0"/>
              <a:t>public class </a:t>
            </a:r>
            <a:r>
              <a:rPr lang="en-US" sz="1400" dirty="0" err="1"/>
              <a:t>ApplicationTest</a:t>
            </a:r>
            <a:r>
              <a:rPr lang="en-US" sz="1400" dirty="0"/>
              <a:t> extends </a:t>
            </a:r>
            <a:r>
              <a:rPr lang="en-US" sz="1400" dirty="0" err="1"/>
              <a:t>ApplicationTestCase</a:t>
            </a:r>
            <a:r>
              <a:rPr lang="en-US" sz="1400" dirty="0"/>
              <a:t>&lt;Application&gt; {</a:t>
            </a:r>
          </a:p>
          <a:p>
            <a:pPr algn="l" rtl="0" latinLnBrk="1" hangingPunct="0"/>
            <a:r>
              <a:rPr lang="en-US" sz="1400" dirty="0" smtClean="0"/>
              <a:t>    </a:t>
            </a:r>
            <a:r>
              <a:rPr lang="en-US" sz="1400" dirty="0"/>
              <a:t>private Database database;</a:t>
            </a:r>
          </a:p>
          <a:p>
            <a:pPr algn="l" rtl="0" latinLnBrk="1" hangingPunct="0"/>
            <a:r>
              <a:rPr lang="en-US" sz="1400" dirty="0" smtClean="0"/>
              <a:t>    </a:t>
            </a:r>
            <a:r>
              <a:rPr lang="en-US" sz="1400" dirty="0"/>
              <a:t>public </a:t>
            </a:r>
            <a:r>
              <a:rPr lang="en-US" sz="1400" dirty="0" err="1"/>
              <a:t>ApplicationTest</a:t>
            </a:r>
            <a:r>
              <a:rPr lang="en-US" sz="1400" dirty="0"/>
              <a:t>() throws </a:t>
            </a:r>
            <a:r>
              <a:rPr lang="en-US" sz="1400" dirty="0" err="1"/>
              <a:t>CouchbaseLiteException</a:t>
            </a:r>
            <a:r>
              <a:rPr lang="en-US" sz="1400" dirty="0"/>
              <a:t> {</a:t>
            </a:r>
          </a:p>
          <a:p>
            <a:pPr algn="l" rtl="0" latinLnBrk="1" hangingPunct="0"/>
            <a:r>
              <a:rPr lang="en-US" sz="1400" dirty="0"/>
              <a:t>        super(</a:t>
            </a:r>
            <a:r>
              <a:rPr lang="en-US" sz="1400" dirty="0" err="1"/>
              <a:t>Application.class</a:t>
            </a:r>
            <a:r>
              <a:rPr lang="en-US" sz="1400" dirty="0"/>
              <a:t>);</a:t>
            </a:r>
          </a:p>
          <a:p>
            <a:pPr algn="l" rtl="0" latinLnBrk="1" hangingPunct="0"/>
            <a:r>
              <a:rPr lang="en-US" sz="1400" dirty="0"/>
              <a:t>    </a:t>
            </a:r>
            <a:r>
              <a:rPr lang="en-US" sz="1400" dirty="0" smtClean="0"/>
              <a:t>}</a:t>
            </a:r>
            <a:endParaRPr lang="en-US" sz="1400" dirty="0"/>
          </a:p>
          <a:p>
            <a:pPr algn="l" rtl="0" latinLnBrk="1" hangingPunct="0"/>
            <a:r>
              <a:rPr lang="en-US" sz="1400" dirty="0"/>
              <a:t>    @Override</a:t>
            </a:r>
          </a:p>
          <a:p>
            <a:pPr algn="l" rtl="0" latinLnBrk="1" hangingPunct="0"/>
            <a:r>
              <a:rPr lang="en-US" sz="1400" dirty="0"/>
              <a:t>    public void </a:t>
            </a:r>
            <a:r>
              <a:rPr lang="en-US" sz="1400" dirty="0" err="1"/>
              <a:t>setUp</a:t>
            </a:r>
            <a:r>
              <a:rPr lang="en-US" sz="1400" dirty="0"/>
              <a:t>() throws Exception {</a:t>
            </a:r>
          </a:p>
          <a:p>
            <a:pPr algn="l" rtl="0" latinLnBrk="1" hangingPunct="0"/>
            <a:r>
              <a:rPr lang="en-US" sz="1400" dirty="0"/>
              <a:t>        </a:t>
            </a:r>
            <a:r>
              <a:rPr lang="en-US" sz="1400" dirty="0" err="1"/>
              <a:t>super.setUp</a:t>
            </a:r>
            <a:r>
              <a:rPr lang="en-US" sz="1400" dirty="0"/>
              <a:t>();</a:t>
            </a:r>
          </a:p>
          <a:p>
            <a:pPr algn="l" rtl="0" latinLnBrk="1" hangingPunct="0"/>
            <a:r>
              <a:rPr lang="en-US" sz="1400" dirty="0"/>
              <a:t>        </a:t>
            </a:r>
            <a:r>
              <a:rPr lang="en-US" sz="1400" dirty="0" err="1"/>
              <a:t>createApplication</a:t>
            </a:r>
            <a:r>
              <a:rPr lang="en-US" sz="1400" dirty="0"/>
              <a:t>();</a:t>
            </a:r>
          </a:p>
          <a:p>
            <a:pPr algn="l" rtl="0" latinLnBrk="1" hangingPunct="0"/>
            <a:r>
              <a:rPr lang="en-US" sz="1400" dirty="0"/>
              <a:t>        database = </a:t>
            </a:r>
            <a:r>
              <a:rPr lang="en-US" sz="1400" dirty="0" err="1"/>
              <a:t>getApplication</a:t>
            </a:r>
            <a:r>
              <a:rPr lang="en-US" sz="1400" dirty="0"/>
              <a:t>().</a:t>
            </a:r>
            <a:r>
              <a:rPr lang="en-US" sz="1400" dirty="0" err="1"/>
              <a:t>getDatabase</a:t>
            </a:r>
            <a:r>
              <a:rPr lang="en-US" sz="1400" dirty="0"/>
              <a:t>();</a:t>
            </a:r>
          </a:p>
          <a:p>
            <a:pPr algn="l" rtl="0" latinLnBrk="1" hangingPunct="0"/>
            <a:r>
              <a:rPr lang="en-US" sz="1400" dirty="0"/>
              <a:t>    }</a:t>
            </a:r>
          </a:p>
          <a:p>
            <a:pPr algn="l" rtl="0" latinLnBrk="1" hangingPunct="0"/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1E1C1C"/>
              </a:solidFill>
              <a:effectLst/>
              <a:uFillTx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4640326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800" b="1" dirty="0" smtClean="0">
                <a:solidFill>
                  <a:srgbClr val="FFFFFF"/>
                </a:solidFill>
              </a:rPr>
              <a:t>Couchbase </a:t>
            </a:r>
            <a:r>
              <a:rPr lang="en-GB" sz="2800" b="1" dirty="0" err="1" smtClean="0">
                <a:solidFill>
                  <a:srgbClr val="FFFFFF"/>
                </a:solidFill>
              </a:rPr>
              <a:t>Lite</a:t>
            </a:r>
            <a:r>
              <a:rPr lang="en-GB" sz="2800" b="1" dirty="0" smtClean="0">
                <a:solidFill>
                  <a:srgbClr val="FFFFFF"/>
                </a:solidFill>
              </a:rPr>
              <a:t> the Local Database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23</a:t>
            </a:fld>
            <a:endParaRPr sz="800">
              <a:solidFill>
                <a:srgbClr val="CCCCCC"/>
              </a:solidFill>
            </a:endParaRPr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468152" y="1372790"/>
            <a:ext cx="7996785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228600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▪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76250" indent="-24765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4212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8423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5568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»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4917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489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06140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63340" indent="-205740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defRPr sz="1800">
                <a:solidFill>
                  <a:srgbClr val="000000"/>
                </a:solidFill>
              </a:defRPr>
            </a:pPr>
            <a:endParaRPr lang="en-US" sz="36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109138" y="1101380"/>
            <a:ext cx="88611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 hangingPunct="0"/>
            <a:endParaRPr lang="en-US" dirty="0"/>
          </a:p>
          <a:p>
            <a:pPr algn="l" rtl="0" latinLnBrk="1" hangingPunct="0"/>
            <a:r>
              <a:rPr lang="en-US" dirty="0"/>
              <a:t>    public void </a:t>
            </a:r>
            <a:r>
              <a:rPr lang="en-US" dirty="0" err="1"/>
              <a:t>testDatabase</a:t>
            </a:r>
            <a:r>
              <a:rPr lang="en-US" dirty="0"/>
              <a:t>() throws </a:t>
            </a:r>
            <a:r>
              <a:rPr lang="en-US" dirty="0" err="1"/>
              <a:t>CouchbaseLiteException</a:t>
            </a:r>
            <a:r>
              <a:rPr lang="en-US" dirty="0"/>
              <a:t> {</a:t>
            </a:r>
          </a:p>
          <a:p>
            <a:pPr algn="l" rtl="0" latinLnBrk="1" hangingPunct="0"/>
            <a:r>
              <a:rPr lang="en-US" dirty="0"/>
              <a:t>        // This will create a document using the given id</a:t>
            </a:r>
          </a:p>
          <a:p>
            <a:pPr algn="l" rtl="0" latinLnBrk="1" hangingPunct="0"/>
            <a:r>
              <a:rPr lang="en-US" dirty="0"/>
              <a:t>        // Be careful, despite the fact that we use a getter, the document is not yet persisted</a:t>
            </a:r>
          </a:p>
          <a:p>
            <a:pPr algn="l" rtl="0" latinLnBrk="1" hangingPunct="0"/>
            <a:r>
              <a:rPr lang="en-US" dirty="0"/>
              <a:t>        Document document = </a:t>
            </a:r>
            <a:r>
              <a:rPr lang="en-US" dirty="0" err="1"/>
              <a:t>database.getDocument</a:t>
            </a:r>
            <a:r>
              <a:rPr lang="en-US" dirty="0"/>
              <a:t>("</a:t>
            </a:r>
            <a:r>
              <a:rPr lang="en-US" dirty="0" err="1"/>
              <a:t>myDocumentId</a:t>
            </a:r>
            <a:r>
              <a:rPr lang="en-US" dirty="0"/>
              <a:t>");</a:t>
            </a:r>
          </a:p>
          <a:p>
            <a:pPr algn="l" rtl="0" latinLnBrk="1" hangingPunct="0"/>
            <a:r>
              <a:rPr lang="en-US" dirty="0"/>
              <a:t>        </a:t>
            </a:r>
            <a:r>
              <a:rPr lang="en-US" dirty="0" err="1"/>
              <a:t>assertNull</a:t>
            </a:r>
            <a:r>
              <a:rPr lang="en-US" dirty="0"/>
              <a:t>(</a:t>
            </a:r>
            <a:r>
              <a:rPr lang="en-US" dirty="0" err="1"/>
              <a:t>database.getExistingLocalDocument</a:t>
            </a:r>
            <a:r>
              <a:rPr lang="en-US" dirty="0"/>
              <a:t>(</a:t>
            </a:r>
            <a:r>
              <a:rPr lang="en-US" dirty="0" err="1"/>
              <a:t>document.getId</a:t>
            </a:r>
            <a:r>
              <a:rPr lang="en-US" dirty="0"/>
              <a:t>()));</a:t>
            </a:r>
          </a:p>
          <a:p>
            <a:pPr algn="l" rtl="0" latinLnBrk="1" hangingPunct="0"/>
            <a:r>
              <a:rPr lang="en-US" dirty="0"/>
              <a:t>        Map&lt;String, Object&gt; properties = new </a:t>
            </a:r>
            <a:r>
              <a:rPr lang="en-US" dirty="0" err="1"/>
              <a:t>HashMap</a:t>
            </a:r>
            <a:r>
              <a:rPr lang="en-US" dirty="0"/>
              <a:t>&lt;&gt;();</a:t>
            </a:r>
          </a:p>
          <a:p>
            <a:pPr algn="l" rtl="0" latinLnBrk="1" hangingPunct="0"/>
            <a:r>
              <a:rPr lang="en-US" dirty="0"/>
              <a:t>        </a:t>
            </a:r>
            <a:r>
              <a:rPr lang="en-US" dirty="0" err="1"/>
              <a:t>properties.put</a:t>
            </a:r>
            <a:r>
              <a:rPr lang="en-US" dirty="0"/>
              <a:t>("title", "doc title");</a:t>
            </a:r>
          </a:p>
          <a:p>
            <a:pPr algn="l" rtl="0" latinLnBrk="1" hangingPunct="0"/>
            <a:r>
              <a:rPr lang="en-US" dirty="0"/>
              <a:t>        // The call to </a:t>
            </a:r>
            <a:r>
              <a:rPr lang="en-US" dirty="0" err="1"/>
              <a:t>putProperties</a:t>
            </a:r>
            <a:r>
              <a:rPr lang="en-US" dirty="0"/>
              <a:t> will create a new local revision of the document, thus</a:t>
            </a:r>
          </a:p>
          <a:p>
            <a:pPr algn="l" rtl="0" latinLnBrk="1" hangingPunct="0"/>
            <a:r>
              <a:rPr lang="en-US" dirty="0"/>
              <a:t>        // persisting it.</a:t>
            </a:r>
          </a:p>
          <a:p>
            <a:pPr algn="l" rtl="0" latinLnBrk="1" hangingPunct="0"/>
            <a:r>
              <a:rPr lang="en-US" dirty="0"/>
              <a:t>        </a:t>
            </a:r>
            <a:r>
              <a:rPr lang="en-US" dirty="0" err="1"/>
              <a:t>document.putProperties</a:t>
            </a:r>
            <a:r>
              <a:rPr lang="en-US" dirty="0"/>
              <a:t>(properties);</a:t>
            </a:r>
          </a:p>
          <a:p>
            <a:pPr algn="l" rtl="0" latinLnBrk="1" hangingPunct="0"/>
            <a:r>
              <a:rPr lang="en-US" dirty="0"/>
              <a:t>        </a:t>
            </a:r>
            <a:r>
              <a:rPr lang="en-US" dirty="0" err="1"/>
              <a:t>assertNotNull</a:t>
            </a:r>
            <a:r>
              <a:rPr lang="en-US" dirty="0"/>
              <a:t>(</a:t>
            </a:r>
            <a:r>
              <a:rPr lang="en-US" dirty="0" err="1"/>
              <a:t>database.getExistingDocument</a:t>
            </a:r>
            <a:r>
              <a:rPr lang="en-US" dirty="0"/>
              <a:t>(</a:t>
            </a:r>
            <a:r>
              <a:rPr lang="en-US" dirty="0" err="1"/>
              <a:t>document.getId</a:t>
            </a:r>
            <a:r>
              <a:rPr lang="en-US" dirty="0"/>
              <a:t>()));</a:t>
            </a:r>
          </a:p>
          <a:p>
            <a:pPr algn="l" rtl="0" latinLnBrk="1" hangingPunct="0"/>
            <a:r>
              <a:rPr lang="en-US" dirty="0"/>
              <a:t>    }</a:t>
            </a:r>
          </a:p>
          <a:p>
            <a:pPr algn="l" rtl="0" latinLnBrk="1" hangingPunc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6512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800" b="1" dirty="0" smtClean="0">
                <a:solidFill>
                  <a:srgbClr val="FFFFFF"/>
                </a:solidFill>
              </a:rPr>
              <a:t>Couchbase </a:t>
            </a:r>
            <a:r>
              <a:rPr lang="en-GB" sz="2800" b="1" dirty="0" err="1" smtClean="0">
                <a:solidFill>
                  <a:srgbClr val="FFFFFF"/>
                </a:solidFill>
              </a:rPr>
              <a:t>Lite</a:t>
            </a:r>
            <a:r>
              <a:rPr lang="en-GB" sz="2800" b="1" dirty="0" smtClean="0">
                <a:solidFill>
                  <a:srgbClr val="FFFFFF"/>
                </a:solidFill>
              </a:rPr>
              <a:t> the Local Database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24</a:t>
            </a:fld>
            <a:endParaRPr sz="800">
              <a:solidFill>
                <a:srgbClr val="CCCCCC"/>
              </a:solidFill>
            </a:endParaRPr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468152" y="1372790"/>
            <a:ext cx="7996785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228600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▪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76250" indent="-24765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4212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8423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5568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»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4917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489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06140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63340" indent="-205740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defRPr sz="1800">
                <a:solidFill>
                  <a:srgbClr val="000000"/>
                </a:solidFill>
              </a:defRPr>
            </a:pPr>
            <a:endParaRPr lang="en-US" sz="36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89294" y="992235"/>
            <a:ext cx="448457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 hangingPunct="0"/>
            <a:r>
              <a:rPr lang="en-US" sz="1400" dirty="0" smtClean="0"/>
              <a:t>    </a:t>
            </a:r>
            <a:r>
              <a:rPr lang="en-US" sz="1400" dirty="0"/>
              <a:t>public void </a:t>
            </a:r>
            <a:r>
              <a:rPr lang="en-US" sz="1400" dirty="0" err="1"/>
              <a:t>testPresentation</a:t>
            </a:r>
            <a:r>
              <a:rPr lang="en-US" sz="1400" dirty="0"/>
              <a:t>() throws Exception </a:t>
            </a:r>
            <a:r>
              <a:rPr lang="en-US" sz="1400" dirty="0" smtClean="0"/>
              <a:t>{</a:t>
            </a:r>
            <a:endParaRPr lang="en-US" sz="1400" dirty="0"/>
          </a:p>
          <a:p>
            <a:pPr algn="l" rtl="0" latinLnBrk="1" hangingPunct="0"/>
            <a:r>
              <a:rPr lang="en-US" sz="1400" dirty="0"/>
              <a:t>        // Start by creating a presentation document</a:t>
            </a:r>
          </a:p>
          <a:p>
            <a:pPr algn="l" rtl="0" latinLnBrk="1" hangingPunct="0"/>
            <a:r>
              <a:rPr lang="en-US" sz="1400" dirty="0"/>
              <a:t>        </a:t>
            </a:r>
            <a:r>
              <a:rPr lang="en-US" sz="1400" dirty="0" err="1"/>
              <a:t>Presentation.createPresentation</a:t>
            </a:r>
            <a:r>
              <a:rPr lang="en-US" sz="1400" dirty="0"/>
              <a:t>(database,"Doc1 </a:t>
            </a:r>
            <a:r>
              <a:rPr lang="en-US" sz="1400" dirty="0" err="1"/>
              <a:t>Title","Abstract</a:t>
            </a:r>
            <a:r>
              <a:rPr lang="en-US" sz="1400" dirty="0"/>
              <a:t>");</a:t>
            </a:r>
          </a:p>
          <a:p>
            <a:pPr algn="l" rtl="0" latinLnBrk="1" hangingPunct="0"/>
            <a:r>
              <a:rPr lang="en-US" sz="1400" dirty="0"/>
              <a:t>        // Create another presentation through the save method</a:t>
            </a:r>
          </a:p>
          <a:p>
            <a:pPr algn="l" rtl="0" latinLnBrk="1" hangingPunct="0"/>
            <a:r>
              <a:rPr lang="en-US" sz="1400" dirty="0"/>
              <a:t>        Presentation pres2 = new Presentation(database);</a:t>
            </a:r>
          </a:p>
          <a:p>
            <a:pPr algn="l" rtl="0" latinLnBrk="1" hangingPunct="0"/>
            <a:r>
              <a:rPr lang="en-US" sz="1400" dirty="0"/>
              <a:t>        pres2.setTitle("Doc2 Title");</a:t>
            </a:r>
          </a:p>
          <a:p>
            <a:pPr algn="l" rtl="0" latinLnBrk="1" hangingPunct="0"/>
            <a:r>
              <a:rPr lang="en-US" sz="1400" dirty="0"/>
              <a:t>        pres2.setPresentationAbstract("</a:t>
            </a:r>
            <a:r>
              <a:rPr lang="en-US" sz="1400" dirty="0" err="1"/>
              <a:t>presentationAbstract</a:t>
            </a:r>
            <a:r>
              <a:rPr lang="en-US" sz="1400" dirty="0"/>
              <a:t>");</a:t>
            </a:r>
          </a:p>
          <a:p>
            <a:pPr algn="l" rtl="0" latinLnBrk="1" hangingPunct="0"/>
            <a:r>
              <a:rPr lang="en-US" sz="1400" dirty="0"/>
              <a:t>        pres2.save();</a:t>
            </a:r>
          </a:p>
          <a:p>
            <a:pPr algn="l" rtl="0" latinLnBrk="1" hangingPunct="0"/>
            <a:r>
              <a:rPr lang="en-US" sz="1400" dirty="0"/>
              <a:t>        // use a specific database query that returns all the documents</a:t>
            </a:r>
          </a:p>
          <a:p>
            <a:pPr algn="l" rtl="0" latinLnBrk="1" hangingPunct="0"/>
            <a:r>
              <a:rPr lang="en-US" sz="1400" dirty="0"/>
              <a:t>        </a:t>
            </a:r>
            <a:r>
              <a:rPr lang="en-US" sz="1400" dirty="0" err="1"/>
              <a:t>QueryEnumerator</a:t>
            </a:r>
            <a:r>
              <a:rPr lang="en-US" sz="1400" dirty="0"/>
              <a:t> </a:t>
            </a:r>
            <a:r>
              <a:rPr lang="en-US" sz="1400" dirty="0" err="1"/>
              <a:t>qe</a:t>
            </a:r>
            <a:r>
              <a:rPr lang="en-US" sz="1400" dirty="0"/>
              <a:t> = </a:t>
            </a:r>
            <a:r>
              <a:rPr lang="en-US" sz="1400" dirty="0" err="1"/>
              <a:t>database.createAllDocumentsQuery</a:t>
            </a:r>
            <a:r>
              <a:rPr lang="en-US" sz="1400" dirty="0"/>
              <a:t>().run()</a:t>
            </a:r>
            <a:r>
              <a:rPr lang="en-US" sz="1400" dirty="0" smtClean="0"/>
              <a:t>;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573868" y="992236"/>
            <a:ext cx="4565070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 hangingPunct="0"/>
            <a:r>
              <a:rPr lang="en-US" sz="1400" dirty="0" smtClean="0"/>
              <a:t>        </a:t>
            </a:r>
            <a:r>
              <a:rPr lang="en-US" sz="1400" dirty="0"/>
              <a:t>// Make sure we see our previously created document</a:t>
            </a:r>
          </a:p>
          <a:p>
            <a:pPr algn="l" rtl="0" latinLnBrk="1" hangingPunct="0"/>
            <a:r>
              <a:rPr lang="en-US" sz="1400" dirty="0"/>
              <a:t>        Boolean foundDoc1 = false;</a:t>
            </a:r>
          </a:p>
          <a:p>
            <a:pPr algn="l" rtl="0" latinLnBrk="1" hangingPunct="0"/>
            <a:r>
              <a:rPr lang="en-US" sz="1400" dirty="0"/>
              <a:t>        Boolean foundDoc2 = false;</a:t>
            </a:r>
          </a:p>
          <a:p>
            <a:pPr algn="l" rtl="0" latinLnBrk="1" hangingPunct="0"/>
            <a:r>
              <a:rPr lang="en-US" sz="1400" dirty="0"/>
              <a:t>        while (</a:t>
            </a:r>
            <a:r>
              <a:rPr lang="en-US" sz="1400" dirty="0" err="1"/>
              <a:t>qe.hasNext</a:t>
            </a:r>
            <a:r>
              <a:rPr lang="en-US" sz="1400" dirty="0"/>
              <a:t>()) {</a:t>
            </a:r>
          </a:p>
          <a:p>
            <a:pPr algn="l" rtl="0" latinLnBrk="1" hangingPunct="0"/>
            <a:r>
              <a:rPr lang="en-US" sz="1400" dirty="0"/>
              <a:t>            </a:t>
            </a:r>
            <a:r>
              <a:rPr lang="en-US" sz="1400" dirty="0" err="1"/>
              <a:t>QueryRow</a:t>
            </a:r>
            <a:r>
              <a:rPr lang="en-US" sz="1400" dirty="0"/>
              <a:t> </a:t>
            </a:r>
            <a:r>
              <a:rPr lang="en-US" sz="1400" dirty="0" err="1"/>
              <a:t>qr</a:t>
            </a:r>
            <a:r>
              <a:rPr lang="en-US" sz="1400" dirty="0"/>
              <a:t> = </a:t>
            </a:r>
            <a:r>
              <a:rPr lang="en-US" sz="1400" dirty="0" err="1"/>
              <a:t>qe.next</a:t>
            </a:r>
            <a:r>
              <a:rPr lang="en-US" sz="1400" dirty="0"/>
              <a:t>();</a:t>
            </a:r>
          </a:p>
          <a:p>
            <a:pPr algn="l" rtl="0" latinLnBrk="1" hangingPunct="0"/>
            <a:r>
              <a:rPr lang="en-US" sz="1400" dirty="0"/>
              <a:t>            Document doc = </a:t>
            </a:r>
            <a:r>
              <a:rPr lang="en-US" sz="1400" dirty="0" err="1"/>
              <a:t>qr.getDocument</a:t>
            </a:r>
            <a:r>
              <a:rPr lang="en-US" sz="1400" dirty="0"/>
              <a:t>();</a:t>
            </a:r>
          </a:p>
          <a:p>
            <a:pPr algn="l" rtl="0" latinLnBrk="1" hangingPunct="0"/>
            <a:r>
              <a:rPr lang="en-US" sz="1400" dirty="0"/>
              <a:t>            Presentation presentation = </a:t>
            </a:r>
            <a:r>
              <a:rPr lang="en-US" sz="1400" dirty="0" err="1"/>
              <a:t>Presentation.from</a:t>
            </a:r>
            <a:r>
              <a:rPr lang="en-US" sz="1400" dirty="0"/>
              <a:t>(doc);</a:t>
            </a:r>
          </a:p>
          <a:p>
            <a:pPr algn="l" rtl="0" latinLnBrk="1" hangingPunct="0"/>
            <a:r>
              <a:rPr lang="en-US" sz="1400" dirty="0"/>
              <a:t>            if (</a:t>
            </a:r>
            <a:r>
              <a:rPr lang="en-US" sz="1400" dirty="0" err="1"/>
              <a:t>presentation.getTitle</a:t>
            </a:r>
            <a:r>
              <a:rPr lang="en-US" sz="1400" dirty="0"/>
              <a:t>().equals("Doc1 Title")) {</a:t>
            </a:r>
          </a:p>
          <a:p>
            <a:pPr algn="l" rtl="0" latinLnBrk="1" hangingPunct="0"/>
            <a:r>
              <a:rPr lang="en-US" sz="1400" dirty="0"/>
              <a:t>                foundDoc1 = true;</a:t>
            </a:r>
          </a:p>
          <a:p>
            <a:pPr algn="l" rtl="0" latinLnBrk="1" hangingPunct="0"/>
            <a:r>
              <a:rPr lang="en-US" sz="1400" dirty="0"/>
              <a:t>            } else if (</a:t>
            </a:r>
            <a:r>
              <a:rPr lang="en-US" sz="1400" dirty="0" err="1"/>
              <a:t>presentation.getTitle</a:t>
            </a:r>
            <a:r>
              <a:rPr lang="en-US" sz="1400" dirty="0"/>
              <a:t>().equals("Doc2 Title")) {</a:t>
            </a:r>
          </a:p>
          <a:p>
            <a:pPr algn="l" rtl="0" latinLnBrk="1" hangingPunct="0"/>
            <a:r>
              <a:rPr lang="en-US" sz="1400" dirty="0"/>
              <a:t>                foundDoc2 = true;</a:t>
            </a:r>
          </a:p>
          <a:p>
            <a:pPr algn="l" rtl="0" latinLnBrk="1" hangingPunct="0"/>
            <a:r>
              <a:rPr lang="en-US" sz="1400" dirty="0"/>
              <a:t>            }</a:t>
            </a:r>
          </a:p>
          <a:p>
            <a:pPr algn="l" rtl="0" latinLnBrk="1" hangingPunct="0"/>
            <a:r>
              <a:rPr lang="en-US" sz="1400" dirty="0"/>
              <a:t>        }</a:t>
            </a:r>
          </a:p>
          <a:p>
            <a:pPr algn="l" rtl="0" latinLnBrk="1" hangingPunct="0"/>
            <a:r>
              <a:rPr lang="en-US" sz="1400" dirty="0"/>
              <a:t>        </a:t>
            </a:r>
            <a:r>
              <a:rPr lang="en-US" sz="1400" dirty="0" err="1"/>
              <a:t>assertTrue</a:t>
            </a:r>
            <a:r>
              <a:rPr lang="en-US" sz="1400" dirty="0"/>
              <a:t>(foundDoc1);</a:t>
            </a:r>
          </a:p>
          <a:p>
            <a:pPr algn="l" rtl="0" latinLnBrk="1" hangingPunct="0"/>
            <a:r>
              <a:rPr lang="en-US" sz="1400" dirty="0"/>
              <a:t>        </a:t>
            </a:r>
            <a:r>
              <a:rPr lang="en-US" sz="1400" dirty="0" err="1"/>
              <a:t>assertTrue</a:t>
            </a:r>
            <a:r>
              <a:rPr lang="en-US" sz="1400" dirty="0"/>
              <a:t>(foundDoc2);</a:t>
            </a:r>
          </a:p>
          <a:p>
            <a:pPr algn="l" rtl="0" latinLnBrk="1" hangingPunct="0"/>
            <a:r>
              <a:rPr lang="en-US" sz="1400" dirty="0"/>
              <a:t>     </a:t>
            </a:r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716512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800" b="1" dirty="0" smtClean="0">
                <a:solidFill>
                  <a:srgbClr val="FFFFFF"/>
                </a:solidFill>
              </a:rPr>
              <a:t>This requires to: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25</a:t>
            </a:fld>
            <a:endParaRPr sz="800">
              <a:solidFill>
                <a:srgbClr val="CCCCCC"/>
              </a:solidFill>
            </a:endParaRPr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468152" y="1372790"/>
            <a:ext cx="7996785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228600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▪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76250" indent="-24765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4212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8423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5568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»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4917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489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06140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63340" indent="-205740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defRPr sz="1800">
                <a:solidFill>
                  <a:srgbClr val="000000"/>
                </a:solidFill>
              </a:defRPr>
            </a:pPr>
            <a:r>
              <a:rPr lang="en-US" sz="3600" dirty="0" smtClean="0"/>
              <a:t>Fix the compilation issues</a:t>
            </a:r>
          </a:p>
          <a:p>
            <a:pPr marL="342900" indent="-342900">
              <a:defRPr sz="1800">
                <a:solidFill>
                  <a:srgbClr val="000000"/>
                </a:solidFill>
              </a:defRPr>
            </a:pPr>
            <a:r>
              <a:rPr lang="en-US" sz="3600" dirty="0" smtClean="0"/>
              <a:t>Create a new Application class to manage the Database</a:t>
            </a:r>
          </a:p>
          <a:p>
            <a:pPr marL="342900" indent="-342900">
              <a:defRPr sz="1800">
                <a:solidFill>
                  <a:srgbClr val="000000"/>
                </a:solidFill>
              </a:defRPr>
            </a:pPr>
            <a:r>
              <a:rPr lang="en-US" sz="3600" dirty="0" smtClean="0"/>
              <a:t>Add create/save methods to the Presentation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219942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800" b="1" dirty="0" smtClean="0">
                <a:solidFill>
                  <a:srgbClr val="FFFFFF"/>
                </a:solidFill>
              </a:rPr>
              <a:t>Compilation issues?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26</a:t>
            </a:fld>
            <a:endParaRPr sz="800">
              <a:solidFill>
                <a:srgbClr val="CCCCCC"/>
              </a:solidFill>
            </a:endParaRPr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468152" y="1372790"/>
            <a:ext cx="7996785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228600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▪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76250" indent="-24765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4212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8423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5568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»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4917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489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06140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63340" indent="-205740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defRPr sz="1800">
                <a:solidFill>
                  <a:srgbClr val="000000"/>
                </a:solidFill>
              </a:defRPr>
            </a:pP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96739" y="1279089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allprojects</a:t>
            </a:r>
            <a:r>
              <a:rPr lang="en-US" dirty="0"/>
              <a:t> {</a:t>
            </a:r>
          </a:p>
          <a:p>
            <a:r>
              <a:rPr lang="en-US" dirty="0"/>
              <a:t>    repositories {</a:t>
            </a:r>
          </a:p>
          <a:p>
            <a:r>
              <a:rPr lang="en-US" dirty="0"/>
              <a:t>        </a:t>
            </a:r>
            <a:r>
              <a:rPr lang="en-US" dirty="0" err="1"/>
              <a:t>jcenter</a:t>
            </a:r>
            <a:r>
              <a:rPr lang="en-US" dirty="0"/>
              <a:t>()</a:t>
            </a:r>
          </a:p>
          <a:p>
            <a:r>
              <a:rPr lang="en-US" dirty="0"/>
              <a:t>        maven {</a:t>
            </a:r>
          </a:p>
          <a:p>
            <a:r>
              <a:rPr lang="en-US" dirty="0"/>
              <a:t>            </a:t>
            </a:r>
            <a:r>
              <a:rPr lang="en-US" dirty="0" err="1"/>
              <a:t>url</a:t>
            </a:r>
            <a:r>
              <a:rPr lang="en-US" dirty="0"/>
              <a:t> "http://</a:t>
            </a:r>
            <a:r>
              <a:rPr lang="en-US" dirty="0" err="1"/>
              <a:t>files.couchbase.com</a:t>
            </a:r>
            <a:r>
              <a:rPr lang="en-US" dirty="0"/>
              <a:t>/maven2/"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398264" y="1279089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dependencies {</a:t>
            </a:r>
          </a:p>
          <a:p>
            <a:r>
              <a:rPr lang="en-US" dirty="0"/>
              <a:t>    compile </a:t>
            </a:r>
            <a:r>
              <a:rPr lang="en-US" dirty="0" err="1"/>
              <a:t>fileTree</a:t>
            </a:r>
            <a:r>
              <a:rPr lang="en-US" dirty="0"/>
              <a:t>(</a:t>
            </a:r>
            <a:r>
              <a:rPr lang="en-US" dirty="0" err="1"/>
              <a:t>dir</a:t>
            </a:r>
            <a:r>
              <a:rPr lang="en-US" dirty="0"/>
              <a:t>: 'libs', include: ['*.jar'])</a:t>
            </a:r>
          </a:p>
          <a:p>
            <a:r>
              <a:rPr lang="en-US" dirty="0"/>
              <a:t>    compile 'com.android.support:support-v4:21.0.3'</a:t>
            </a:r>
          </a:p>
          <a:p>
            <a:r>
              <a:rPr lang="en-US" dirty="0"/>
              <a:t>    compile 'com.couchbase.lite:couchbase-lite-android:1.0.4'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743168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800" b="1" dirty="0" smtClean="0">
                <a:solidFill>
                  <a:srgbClr val="FFFFFF"/>
                </a:solidFill>
              </a:rPr>
              <a:t>Compilation issues?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27</a:t>
            </a:fld>
            <a:endParaRPr sz="800">
              <a:solidFill>
                <a:srgbClr val="CCCCCC"/>
              </a:solidFill>
            </a:endParaRPr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468152" y="1372790"/>
            <a:ext cx="7996785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228600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▪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76250" indent="-24765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4212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8423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5568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»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4917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489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06140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63340" indent="-205740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defRPr sz="1800">
                <a:solidFill>
                  <a:srgbClr val="000000"/>
                </a:solidFill>
              </a:defRPr>
            </a:pPr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161350" y="1279089"/>
            <a:ext cx="86814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// workaround for "duplicate files during packaging of APK" issue</a:t>
            </a:r>
          </a:p>
          <a:p>
            <a:r>
              <a:rPr lang="en-US" dirty="0"/>
              <a:t>    // see https://</a:t>
            </a:r>
            <a:r>
              <a:rPr lang="en-US" dirty="0" err="1"/>
              <a:t>groups.google.com</a:t>
            </a:r>
            <a:r>
              <a:rPr lang="en-US" dirty="0"/>
              <a:t>/d/</a:t>
            </a:r>
            <a:r>
              <a:rPr lang="en-US" dirty="0" err="1"/>
              <a:t>msg</a:t>
            </a:r>
            <a:r>
              <a:rPr lang="en-US" dirty="0"/>
              <a:t>/</a:t>
            </a:r>
            <a:r>
              <a:rPr lang="en-US" dirty="0" err="1"/>
              <a:t>adt-dev</a:t>
            </a:r>
            <a:r>
              <a:rPr lang="en-US" dirty="0"/>
              <a:t>/bl5Rc4Szpzg/wC8cylTWuIEJ</a:t>
            </a:r>
          </a:p>
          <a:p>
            <a:r>
              <a:rPr lang="en-US" dirty="0"/>
              <a:t>    </a:t>
            </a:r>
            <a:r>
              <a:rPr lang="en-US" dirty="0" err="1"/>
              <a:t>packagingOptions</a:t>
            </a:r>
            <a:r>
              <a:rPr lang="en-US" dirty="0"/>
              <a:t> {</a:t>
            </a:r>
          </a:p>
          <a:p>
            <a:r>
              <a:rPr lang="en-US" dirty="0"/>
              <a:t>        exclude 'META-INF/ASL2.0'</a:t>
            </a:r>
          </a:p>
          <a:p>
            <a:r>
              <a:rPr lang="en-US" dirty="0"/>
              <a:t>        exclude 'META-INF/LICENSE'</a:t>
            </a:r>
          </a:p>
          <a:p>
            <a:r>
              <a:rPr lang="en-US" dirty="0"/>
              <a:t>        exclude 'META-INF/NOTICE'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0252264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685800" y="1883664"/>
            <a:ext cx="7772400" cy="110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900" b="1" dirty="0" smtClean="0">
                <a:solidFill>
                  <a:srgbClr val="FFFFFF"/>
                </a:solidFill>
              </a:rPr>
              <a:t>Git checkout step3</a:t>
            </a:r>
            <a:endParaRPr sz="29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0521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800" b="1" dirty="0" smtClean="0">
                <a:solidFill>
                  <a:srgbClr val="FFFFFF"/>
                </a:solidFill>
              </a:rPr>
              <a:t>Query the Presentation Objects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29</a:t>
            </a:fld>
            <a:endParaRPr sz="800">
              <a:solidFill>
                <a:srgbClr val="CCCCCC"/>
              </a:solidFill>
            </a:endParaRPr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468152" y="1372790"/>
            <a:ext cx="7996785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228600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▪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76250" indent="-24765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4212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8423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5568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»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4917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489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06140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63340" indent="-205740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defRPr sz="1800">
                <a:solidFill>
                  <a:srgbClr val="000000"/>
                </a:solidFill>
              </a:defRPr>
            </a:pPr>
            <a:r>
              <a:rPr lang="en-US" sz="3600" dirty="0" smtClean="0"/>
              <a:t>Query all the Presentation Object</a:t>
            </a:r>
          </a:p>
          <a:p>
            <a:pPr marL="342900" indent="-342900">
              <a:defRPr sz="1800">
                <a:solidFill>
                  <a:srgbClr val="000000"/>
                </a:solidFill>
              </a:defRPr>
            </a:pPr>
            <a:r>
              <a:rPr lang="en-US" sz="3600" dirty="0" smtClean="0"/>
              <a:t>Feed them to a view adapter that will be automatically updated once there is a change.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105997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800" b="1" dirty="0" smtClean="0">
                <a:solidFill>
                  <a:srgbClr val="FFFFFF"/>
                </a:solidFill>
              </a:rPr>
              <a:t>Where to Start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457199" y="1096471"/>
            <a:ext cx="8007741" cy="339447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42900" lvl="0" indent="-342900">
              <a:defRPr sz="1800">
                <a:solidFill>
                  <a:srgbClr val="000000"/>
                </a:solidFill>
              </a:defRPr>
            </a:pPr>
            <a:r>
              <a:rPr lang="en-GB" sz="3600" dirty="0" smtClean="0">
                <a:solidFill>
                  <a:srgbClr val="1E1C1C"/>
                </a:solidFill>
              </a:rPr>
              <a:t>Make sure you have Android Studio</a:t>
            </a:r>
            <a:endParaRPr sz="3600" dirty="0">
              <a:solidFill>
                <a:srgbClr val="1E1C1C"/>
              </a:solidFill>
            </a:endParaRPr>
          </a:p>
          <a:p>
            <a:pPr marL="342900" lvl="0" indent="-342900">
              <a:defRPr sz="1800">
                <a:solidFill>
                  <a:srgbClr val="000000"/>
                </a:solidFill>
              </a:defRPr>
            </a:pPr>
            <a:r>
              <a:rPr lang="en-GB" sz="3600" dirty="0" smtClean="0">
                <a:solidFill>
                  <a:srgbClr val="1E1C1C"/>
                </a:solidFill>
              </a:rPr>
              <a:t>Make sure you have an image </a:t>
            </a:r>
            <a:r>
              <a:rPr lang="en-GB" sz="3600" dirty="0" err="1" smtClean="0">
                <a:solidFill>
                  <a:srgbClr val="1E1C1C"/>
                </a:solidFill>
              </a:rPr>
              <a:t>lvl</a:t>
            </a:r>
            <a:r>
              <a:rPr lang="en-GB" sz="3600" dirty="0" smtClean="0">
                <a:solidFill>
                  <a:srgbClr val="1E1C1C"/>
                </a:solidFill>
              </a:rPr>
              <a:t> 19+</a:t>
            </a:r>
          </a:p>
          <a:p>
            <a:pPr marL="342900" lvl="0" indent="-342900">
              <a:defRPr sz="1800">
                <a:solidFill>
                  <a:srgbClr val="000000"/>
                </a:solidFill>
              </a:defRPr>
            </a:pPr>
            <a:r>
              <a:rPr lang="en-GB" sz="3600" dirty="0" smtClean="0"/>
              <a:t>You can clone the final version and follow the steps using git</a:t>
            </a:r>
          </a:p>
          <a:p>
            <a:pPr marL="590550" lvl="1" indent="-342900">
              <a:defRPr sz="1800">
                <a:solidFill>
                  <a:srgbClr val="000000"/>
                </a:solidFill>
              </a:defRPr>
            </a:pPr>
            <a:r>
              <a:rPr lang="en-GB" sz="2600" dirty="0">
                <a:hlinkClick r:id="rId3"/>
              </a:rPr>
              <a:t>https://github.com/ldoguin/couchbase-mobile-android-</a:t>
            </a:r>
            <a:r>
              <a:rPr lang="en-GB" sz="2600" dirty="0" smtClean="0">
                <a:hlinkClick r:id="rId3"/>
              </a:rPr>
              <a:t>workshop</a:t>
            </a:r>
            <a:endParaRPr lang="en-GB" sz="2600" dirty="0" smtClean="0"/>
          </a:p>
          <a:p>
            <a:pPr marL="247650" lvl="1" indent="0">
              <a:buNone/>
              <a:defRPr sz="1800">
                <a:solidFill>
                  <a:srgbClr val="000000"/>
                </a:solidFill>
              </a:defRPr>
            </a:pPr>
            <a:endParaRPr sz="2600" dirty="0">
              <a:solidFill>
                <a:srgbClr val="1E1C1C"/>
              </a:solidFill>
            </a:endParaRP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3</a:t>
            </a:fld>
            <a:endParaRPr sz="800">
              <a:solidFill>
                <a:srgbClr val="CC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45487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you need to create a view</a:t>
            </a:r>
          </a:p>
          <a:p>
            <a:endParaRPr lang="en-US" dirty="0"/>
          </a:p>
          <a:p>
            <a:r>
              <a:rPr lang="en-US" dirty="0" smtClean="0"/>
              <a:t>Views are:</a:t>
            </a:r>
          </a:p>
          <a:p>
            <a:pPr lvl="1"/>
            <a:r>
              <a:rPr lang="en-US" dirty="0" smtClean="0"/>
              <a:t>persistent indexes of your documents</a:t>
            </a:r>
          </a:p>
          <a:p>
            <a:pPr lvl="1"/>
            <a:r>
              <a:rPr lang="en-US" dirty="0" smtClean="0"/>
              <a:t>generated by map (and optionally reduce) queries that you write</a:t>
            </a:r>
          </a:p>
          <a:p>
            <a:pPr lvl="1"/>
            <a:r>
              <a:rPr lang="en-US" dirty="0" smtClean="0"/>
              <a:t>use the native language of the platform (Java in our case)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E728A94C-44F1-DF43-8BD8-694E750DEF3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922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the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return an </a:t>
            </a:r>
            <a:r>
              <a:rPr lang="en-US" dirty="0" err="1" smtClean="0"/>
              <a:t>iterable</a:t>
            </a:r>
            <a:r>
              <a:rPr lang="en-US" dirty="0" smtClean="0"/>
              <a:t> of </a:t>
            </a:r>
            <a:r>
              <a:rPr lang="en-US" dirty="0" err="1" smtClean="0"/>
              <a:t>QueryRow</a:t>
            </a:r>
            <a:r>
              <a:rPr lang="en-US" dirty="0" smtClean="0"/>
              <a:t> objects</a:t>
            </a:r>
          </a:p>
          <a:p>
            <a:endParaRPr lang="en-US" dirty="0"/>
          </a:p>
          <a:p>
            <a:r>
              <a:rPr lang="en-US" dirty="0" smtClean="0"/>
              <a:t>You can check if the query is stale and then optionally run the query again to update it</a:t>
            </a:r>
          </a:p>
          <a:p>
            <a:endParaRPr lang="en-US" dirty="0"/>
          </a:p>
          <a:p>
            <a:r>
              <a:rPr lang="en-US" dirty="0" smtClean="0"/>
              <a:t>Three types of query:</a:t>
            </a:r>
          </a:p>
          <a:p>
            <a:pPr lvl="1"/>
            <a:r>
              <a:rPr lang="en-US" dirty="0" smtClean="0"/>
              <a:t>Standard</a:t>
            </a:r>
          </a:p>
          <a:p>
            <a:pPr lvl="1"/>
            <a:r>
              <a:rPr lang="en-US" dirty="0" smtClean="0"/>
              <a:t>All-docs</a:t>
            </a:r>
          </a:p>
          <a:p>
            <a:pPr lvl="1"/>
            <a:r>
              <a:rPr lang="en-US" dirty="0" err="1" smtClean="0"/>
              <a:t>LiveQuery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E728A94C-44F1-DF43-8BD8-694E750DEF3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9001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Query: most recent 20 blog posts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E728A94C-44F1-DF43-8BD8-694E750DEF33}" type="slidenum">
              <a:rPr lang="en-US" smtClean="0"/>
              <a:t>32</a:t>
            </a:fld>
            <a:endParaRPr lang="en-US"/>
          </a:p>
        </p:txBody>
      </p:sp>
      <p:pic>
        <p:nvPicPr>
          <p:cNvPr id="6" name="Content Placeholder 5" descr="Screen Shot 2014-11-25 at 14.04.3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0203" b="-90203"/>
          <a:stretch>
            <a:fillRect/>
          </a:stretch>
        </p:blipFill>
        <p:spPr>
          <a:xfrm>
            <a:off x="457200" y="1096963"/>
            <a:ext cx="8007350" cy="3394075"/>
          </a:xfrm>
        </p:spPr>
      </p:pic>
    </p:spTree>
    <p:extLst>
      <p:ext uri="{BB962C8B-B14F-4D97-AF65-F5344CB8AC3E}">
        <p14:creationId xmlns:p14="http://schemas.microsoft.com/office/powerpoint/2010/main" val="103816094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query: return all the presentations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E728A94C-44F1-DF43-8BD8-694E750DEF33}" type="slidenum">
              <a:rPr lang="en-US" smtClean="0"/>
              <a:t>33</a:t>
            </a:fld>
            <a:endParaRPr lang="en-US"/>
          </a:p>
        </p:txBody>
      </p:sp>
      <p:pic>
        <p:nvPicPr>
          <p:cNvPr id="5" name="Content Placeholder 4" descr="Screen Shot 2014-11-25 at 14.06.1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50" r="-17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07091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LiveQuery</a:t>
            </a:r>
            <a:r>
              <a:rPr lang="en-US" dirty="0" smtClean="0"/>
              <a:t>: creating reactive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6471"/>
            <a:ext cx="8007739" cy="642177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LiveQuery</a:t>
            </a:r>
            <a:r>
              <a:rPr lang="en-US" dirty="0" smtClean="0"/>
              <a:t> lets us build a UI that updates automatically</a:t>
            </a:r>
          </a:p>
          <a:p>
            <a:endParaRPr lang="en-US" dirty="0"/>
          </a:p>
          <a:p>
            <a:r>
              <a:rPr lang="en-US" dirty="0" smtClean="0"/>
              <a:t>Links the Model to the View</a:t>
            </a:r>
          </a:p>
          <a:p>
            <a:endParaRPr lang="en-US" dirty="0"/>
          </a:p>
          <a:p>
            <a:r>
              <a:rPr lang="en-US" dirty="0" smtClean="0"/>
              <a:t>Feed lists with an appropriate adapter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E728A94C-44F1-DF43-8BD8-694E750DEF3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184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LiveQueryAdapter.java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E728A94C-44F1-DF43-8BD8-694E750DEF33}" type="slidenum">
              <a:rPr lang="en-US" smtClean="0"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 descr="Screen Shot 2014-11-05 at 16.31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304" b="-23304"/>
          <a:stretch>
            <a:fillRect/>
          </a:stretch>
        </p:blipFill>
        <p:spPr>
          <a:xfrm>
            <a:off x="457200" y="393700"/>
            <a:ext cx="8074025" cy="437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358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PresentationAdapter.java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E728A94C-44F1-DF43-8BD8-694E750DEF33}" type="slidenum">
              <a:rPr lang="en-US" smtClean="0"/>
              <a:t>36</a:t>
            </a:fld>
            <a:endParaRPr lang="en-US"/>
          </a:p>
        </p:txBody>
      </p:sp>
      <p:pic>
        <p:nvPicPr>
          <p:cNvPr id="7" name="Content Placeholder 3" descr="Screen Shot 2014-11-05 at 16.33.1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641" b="-196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3042311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800" b="1" dirty="0" smtClean="0">
                <a:solidFill>
                  <a:srgbClr val="FFFFFF"/>
                </a:solidFill>
              </a:rPr>
              <a:t>Build an Index and a </a:t>
            </a:r>
            <a:r>
              <a:rPr lang="en-GB" sz="2800" b="1" dirty="0" err="1" smtClean="0">
                <a:solidFill>
                  <a:srgbClr val="FFFFFF"/>
                </a:solidFill>
              </a:rPr>
              <a:t>LiveQueryAdapter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37</a:t>
            </a:fld>
            <a:endParaRPr sz="800">
              <a:solidFill>
                <a:srgbClr val="CCCCCC"/>
              </a:solidFill>
            </a:endParaRPr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468152" y="1372790"/>
            <a:ext cx="7996785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228600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▪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76250" indent="-24765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4212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8423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5568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»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4917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489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06140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63340" indent="-205740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defRPr sz="1800">
                <a:solidFill>
                  <a:srgbClr val="000000"/>
                </a:solidFill>
              </a:defRPr>
            </a:pPr>
            <a:r>
              <a:rPr lang="en-US" sz="3600" dirty="0" smtClean="0"/>
              <a:t>Add create/save methods to the Presentation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22151487"/>
      </p:ext>
    </p:extLst>
  </p:cSld>
  <p:clrMapOvr>
    <a:masterClrMapping/>
  </p:clrMapOvr>
  <p:transition xmlns:p14="http://schemas.microsoft.com/office/powerpoint/2010/main"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800" b="1" dirty="0" smtClean="0">
                <a:solidFill>
                  <a:srgbClr val="FFFFFF"/>
                </a:solidFill>
              </a:rPr>
              <a:t>Build an Index and a </a:t>
            </a:r>
            <a:r>
              <a:rPr lang="en-GB" sz="2800" b="1" dirty="0" err="1" smtClean="0">
                <a:solidFill>
                  <a:srgbClr val="FFFFFF"/>
                </a:solidFill>
              </a:rPr>
              <a:t>LiveQueryAdapter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38</a:t>
            </a:fld>
            <a:endParaRPr sz="800">
              <a:solidFill>
                <a:srgbClr val="CCCCCC"/>
              </a:solidFill>
            </a:endParaRPr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468152" y="1372790"/>
            <a:ext cx="7996785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228600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▪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76250" indent="-24765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4212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8423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5568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»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4917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489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06140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63340" indent="-205740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defRPr sz="1800">
                <a:solidFill>
                  <a:srgbClr val="000000"/>
                </a:solidFill>
              </a:defRPr>
            </a:pPr>
            <a:endParaRPr lang="en-US" sz="36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148824" y="1101381"/>
            <a:ext cx="86428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public </a:t>
            </a:r>
            <a:r>
              <a:rPr lang="en-US" sz="1400" dirty="0" err="1"/>
              <a:t>LiveQueryAdapter</a:t>
            </a:r>
            <a:r>
              <a:rPr lang="en-US" sz="1400" dirty="0"/>
              <a:t>(</a:t>
            </a:r>
            <a:r>
              <a:rPr lang="en-US" sz="1400" dirty="0" err="1"/>
              <a:t>LiveQuery</a:t>
            </a:r>
            <a:r>
              <a:rPr lang="en-US" sz="1400" dirty="0"/>
              <a:t> query, Context context)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this.query</a:t>
            </a:r>
            <a:r>
              <a:rPr lang="en-US" sz="1400" dirty="0"/>
              <a:t> = query;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this.context</a:t>
            </a:r>
            <a:r>
              <a:rPr lang="en-US" sz="1400" dirty="0"/>
              <a:t> = context;</a:t>
            </a:r>
          </a:p>
          <a:p>
            <a:r>
              <a:rPr lang="en-US" sz="1400" dirty="0"/>
              <a:t>        // </a:t>
            </a:r>
            <a:r>
              <a:rPr lang="en-US" sz="1400" dirty="0" err="1"/>
              <a:t>Everytime</a:t>
            </a:r>
            <a:r>
              <a:rPr lang="en-US" sz="1400" dirty="0"/>
              <a:t> the query returns a new result we notify the </a:t>
            </a:r>
            <a:r>
              <a:rPr lang="en-US" sz="1400" dirty="0" err="1"/>
              <a:t>ListView</a:t>
            </a:r>
            <a:r>
              <a:rPr lang="en-US" sz="1400" dirty="0"/>
              <a:t> of this fact and update the UI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query.addChangeListener</a:t>
            </a:r>
            <a:r>
              <a:rPr lang="en-US" sz="1400" dirty="0"/>
              <a:t>(new </a:t>
            </a:r>
            <a:r>
              <a:rPr lang="en-US" sz="1400" dirty="0" err="1"/>
              <a:t>LiveQuery.ChangeListener</a:t>
            </a:r>
            <a:r>
              <a:rPr lang="en-US" sz="1400" dirty="0"/>
              <a:t>() {</a:t>
            </a:r>
          </a:p>
          <a:p>
            <a:r>
              <a:rPr lang="en-US" sz="1400" dirty="0"/>
              <a:t>            @Override</a:t>
            </a:r>
          </a:p>
          <a:p>
            <a:r>
              <a:rPr lang="en-US" sz="1400" dirty="0"/>
              <a:t>            public void changed(final </a:t>
            </a:r>
            <a:r>
              <a:rPr lang="en-US" sz="1400" dirty="0" err="1"/>
              <a:t>LiveQuery.ChangeEvent</a:t>
            </a:r>
            <a:r>
              <a:rPr lang="en-US" sz="1400" dirty="0"/>
              <a:t> </a:t>
            </a:r>
            <a:r>
              <a:rPr lang="en-US" sz="1400" dirty="0" err="1"/>
              <a:t>changeEvent</a:t>
            </a:r>
            <a:r>
              <a:rPr lang="en-US" sz="1400" dirty="0"/>
              <a:t>) {</a:t>
            </a:r>
          </a:p>
          <a:p>
            <a:r>
              <a:rPr lang="en-US" sz="1400" dirty="0"/>
              <a:t>                ((Activity) </a:t>
            </a:r>
            <a:r>
              <a:rPr lang="en-US" sz="1400" dirty="0" err="1"/>
              <a:t>LiveQueryAdapter.this.context</a:t>
            </a:r>
            <a:r>
              <a:rPr lang="en-US" sz="1400" dirty="0"/>
              <a:t>).</a:t>
            </a:r>
            <a:r>
              <a:rPr lang="en-US" sz="1400" dirty="0" err="1"/>
              <a:t>runOnUiThread</a:t>
            </a:r>
            <a:r>
              <a:rPr lang="en-US" sz="1400" dirty="0"/>
              <a:t>(new Runnable() {</a:t>
            </a:r>
          </a:p>
          <a:p>
            <a:r>
              <a:rPr lang="en-US" sz="1400" dirty="0"/>
              <a:t>                    @Override</a:t>
            </a:r>
          </a:p>
          <a:p>
            <a:r>
              <a:rPr lang="en-US" sz="1400" dirty="0"/>
              <a:t>                    public void run() {</a:t>
            </a:r>
          </a:p>
          <a:p>
            <a:r>
              <a:rPr lang="en-US" sz="1400" dirty="0"/>
              <a:t>                        enumerator = </a:t>
            </a:r>
            <a:r>
              <a:rPr lang="en-US" sz="1400" dirty="0" err="1"/>
              <a:t>changeEvent.getRows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             </a:t>
            </a:r>
            <a:r>
              <a:rPr lang="en-US" sz="1400" dirty="0" err="1"/>
              <a:t>notifyDataSetChanged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         }</a:t>
            </a:r>
          </a:p>
          <a:p>
            <a:r>
              <a:rPr lang="en-US" sz="1400" dirty="0"/>
              <a:t>                });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});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query.start</a:t>
            </a:r>
            <a:r>
              <a:rPr lang="en-US" sz="1400" dirty="0"/>
              <a:t>();</a:t>
            </a:r>
          </a:p>
          <a:p>
            <a:r>
              <a:rPr lang="en-US" sz="1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308946852"/>
      </p:ext>
    </p:extLst>
  </p:cSld>
  <p:clrMapOvr>
    <a:masterClrMapping/>
  </p:clrMapOvr>
  <p:transition xmlns:p14="http://schemas.microsoft.com/office/powerpoint/2010/main"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685800" y="1883664"/>
            <a:ext cx="7772400" cy="110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900" b="1" dirty="0" smtClean="0">
                <a:solidFill>
                  <a:srgbClr val="FFFFFF"/>
                </a:solidFill>
              </a:rPr>
              <a:t>Git checkout step4</a:t>
            </a:r>
            <a:endParaRPr sz="29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052128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800" b="1" dirty="0" smtClean="0">
                <a:solidFill>
                  <a:srgbClr val="FFFFFF"/>
                </a:solidFill>
              </a:rPr>
              <a:t>What we are going to do?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457199" y="1096470"/>
            <a:ext cx="8007741" cy="367079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42900" lvl="0" indent="-342900">
              <a:defRPr sz="1800">
                <a:solidFill>
                  <a:srgbClr val="000000"/>
                </a:solidFill>
              </a:defRPr>
            </a:pPr>
            <a:r>
              <a:rPr lang="en-GB" sz="3600" dirty="0" smtClean="0">
                <a:solidFill>
                  <a:srgbClr val="1E1C1C"/>
                </a:solidFill>
              </a:rPr>
              <a:t>A simple app</a:t>
            </a:r>
            <a:endParaRPr sz="3600" dirty="0">
              <a:solidFill>
                <a:srgbClr val="1E1C1C"/>
              </a:solidFill>
            </a:endParaRPr>
          </a:p>
          <a:p>
            <a:pPr marL="342900" lvl="0" indent="-342900">
              <a:defRPr sz="1800">
                <a:solidFill>
                  <a:srgbClr val="000000"/>
                </a:solidFill>
              </a:defRPr>
            </a:pPr>
            <a:r>
              <a:rPr lang="en-GB" sz="3600" dirty="0" smtClean="0">
                <a:solidFill>
                  <a:srgbClr val="1E1C1C"/>
                </a:solidFill>
              </a:rPr>
              <a:t>Showing a list of items</a:t>
            </a:r>
          </a:p>
          <a:p>
            <a:pPr marL="342900" lvl="0" indent="-342900">
              <a:defRPr sz="1800">
                <a:solidFill>
                  <a:srgbClr val="000000"/>
                </a:solidFill>
              </a:defRPr>
            </a:pPr>
            <a:r>
              <a:rPr lang="en-GB" sz="3600" dirty="0" smtClean="0"/>
              <a:t>And the details of said items</a:t>
            </a:r>
          </a:p>
          <a:p>
            <a:pPr marL="342900" lvl="0" indent="-342900">
              <a:defRPr sz="1800">
                <a:solidFill>
                  <a:srgbClr val="000000"/>
                </a:solidFill>
              </a:defRPr>
            </a:pPr>
            <a:r>
              <a:rPr lang="en-GB" sz="3600" dirty="0" smtClean="0"/>
              <a:t>These items will be stored in a local database</a:t>
            </a:r>
          </a:p>
          <a:p>
            <a:pPr marL="342900" lvl="0" indent="-342900">
              <a:defRPr sz="1800">
                <a:solidFill>
                  <a:srgbClr val="000000"/>
                </a:solidFill>
              </a:defRPr>
            </a:pPr>
            <a:r>
              <a:rPr lang="en-GB" sz="3600" dirty="0" smtClean="0"/>
              <a:t>The local database will be synchronized to a remote Database</a:t>
            </a:r>
          </a:p>
          <a:p>
            <a:pPr marL="342900" lvl="0" indent="-342900">
              <a:defRPr sz="1800">
                <a:solidFill>
                  <a:srgbClr val="000000"/>
                </a:solidFill>
              </a:defRPr>
            </a:pPr>
            <a:endParaRPr lang="en-GB" sz="3600" dirty="0" smtClean="0"/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4</a:t>
            </a:fld>
            <a:endParaRPr sz="800">
              <a:solidFill>
                <a:srgbClr val="CC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291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800" b="1" dirty="0" smtClean="0">
                <a:solidFill>
                  <a:srgbClr val="FFFFFF"/>
                </a:solidFill>
              </a:rPr>
              <a:t>Setting Up the Sync Gateway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40</a:t>
            </a:fld>
            <a:endParaRPr sz="800">
              <a:solidFill>
                <a:srgbClr val="CCCCCC"/>
              </a:solidFill>
            </a:endParaRPr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468152" y="1372790"/>
            <a:ext cx="7996785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228600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▪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76250" indent="-24765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4212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8423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5568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»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4917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489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06140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63340" indent="-205740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defRPr sz="1800">
                <a:solidFill>
                  <a:srgbClr val="000000"/>
                </a:solidFill>
              </a:defRPr>
            </a:pPr>
            <a:r>
              <a:rPr lang="en-US" sz="3600" dirty="0" smtClean="0"/>
              <a:t>No code to add on the app, move to next tag with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checkout step5</a:t>
            </a:r>
          </a:p>
          <a:p>
            <a:pPr marL="342900" indent="-342900">
              <a:defRPr sz="1800">
                <a:solidFill>
                  <a:srgbClr val="000000"/>
                </a:solidFill>
              </a:defRPr>
            </a:pPr>
            <a:r>
              <a:rPr lang="en-US" sz="3600" dirty="0" smtClean="0"/>
              <a:t>Instructions are in </a:t>
            </a:r>
            <a:r>
              <a:rPr lang="en-US" sz="3600" dirty="0" err="1" smtClean="0"/>
              <a:t>ConfigureSyncGateway.md</a:t>
            </a:r>
            <a:endParaRPr lang="en-US" sz="3600" dirty="0" smtClean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430292016"/>
      </p:ext>
    </p:extLst>
  </p:cSld>
  <p:clrMapOvr>
    <a:masterClrMapping/>
  </p:clrMapOvr>
  <p:transition xmlns:p14="http://schemas.microsoft.com/office/powerpoint/2010/main"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685800" y="1883664"/>
            <a:ext cx="7772400" cy="110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900" b="1" dirty="0" smtClean="0">
                <a:solidFill>
                  <a:srgbClr val="FFFFFF"/>
                </a:solidFill>
              </a:rPr>
              <a:t>Git checkout step5</a:t>
            </a:r>
            <a:endParaRPr sz="29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052128"/>
      </p:ext>
    </p:extLst>
  </p:cSld>
  <p:clrMapOvr>
    <a:masterClrMapping/>
  </p:clrMapOvr>
  <p:transition xmlns:p14="http://schemas.microsoft.com/office/powerpoint/2010/main"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4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defRPr sz="2800" b="1" spc="0"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800" b="1" dirty="0" smtClean="0">
                <a:solidFill>
                  <a:srgbClr val="FFFFFF"/>
                </a:solidFill>
              </a:rPr>
              <a:t>Setup the Push/Pull Replication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29600" y="4767262"/>
            <a:ext cx="740664" cy="273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CCCCCC"/>
                </a:solidFill>
              </a:rPr>
              <a:t>42</a:t>
            </a:fld>
            <a:endParaRPr sz="800">
              <a:solidFill>
                <a:srgbClr val="CCCCCC"/>
              </a:solidFill>
            </a:endParaRPr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468152" y="1372790"/>
            <a:ext cx="7996785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228600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▪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76250" indent="-24765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4212" indent="-228600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8423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–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55687" indent="-257175" defTabSz="457200">
              <a:lnSpc>
                <a:spcPct val="90000"/>
              </a:lnSpc>
              <a:spcBef>
                <a:spcPts val="0"/>
              </a:spcBef>
              <a:buClr>
                <a:srgbClr val="1BB2E2"/>
              </a:buClr>
              <a:buSzPct val="100000"/>
              <a:buFont typeface="Wingdings"/>
              <a:buChar char="»"/>
              <a:defRPr sz="2400">
                <a:solidFill>
                  <a:srgbClr val="1E1C1C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4917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48938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06140" indent="-205738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63340" indent="-205740" defTabSz="4572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defRPr sz="1800">
                <a:solidFill>
                  <a:srgbClr val="000000"/>
                </a:solidFill>
              </a:defRPr>
            </a:pPr>
            <a:endParaRPr lang="en-US" sz="36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466343" y="1141071"/>
            <a:ext cx="8155531" cy="3415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private void </a:t>
            </a:r>
            <a:r>
              <a:rPr lang="en-US" dirty="0" err="1"/>
              <a:t>setupSync</a:t>
            </a:r>
            <a:r>
              <a:rPr lang="en-US" dirty="0"/>
              <a:t>() throws </a:t>
            </a:r>
            <a:r>
              <a:rPr lang="en-US" dirty="0" err="1"/>
              <a:t>MalformedURLException</a:t>
            </a:r>
            <a:r>
              <a:rPr lang="en-US" dirty="0"/>
              <a:t> {</a:t>
            </a:r>
          </a:p>
          <a:p>
            <a:r>
              <a:rPr lang="en-US" dirty="0"/>
              <a:t>        URL </a:t>
            </a:r>
            <a:r>
              <a:rPr lang="en-US" dirty="0" err="1"/>
              <a:t>url</a:t>
            </a:r>
            <a:r>
              <a:rPr lang="en-US" dirty="0"/>
              <a:t> = new URL(SYNC_URL_HTTP);</a:t>
            </a:r>
          </a:p>
          <a:p>
            <a:endParaRPr lang="en-US" dirty="0"/>
          </a:p>
          <a:p>
            <a:r>
              <a:rPr lang="en-US" dirty="0"/>
              <a:t>        pull = </a:t>
            </a:r>
            <a:r>
              <a:rPr lang="en-US" dirty="0" err="1"/>
              <a:t>database.createPullReplication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);</a:t>
            </a:r>
          </a:p>
          <a:p>
            <a:r>
              <a:rPr lang="en-US" dirty="0"/>
              <a:t>        push = </a:t>
            </a:r>
            <a:r>
              <a:rPr lang="en-US" dirty="0" err="1"/>
              <a:t>database.createPushReplication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pull.setContinuous</a:t>
            </a:r>
            <a:r>
              <a:rPr lang="en-US" dirty="0"/>
              <a:t>(true);</a:t>
            </a:r>
          </a:p>
          <a:p>
            <a:r>
              <a:rPr lang="en-US" dirty="0"/>
              <a:t>        </a:t>
            </a:r>
            <a:r>
              <a:rPr lang="en-US" dirty="0" err="1"/>
              <a:t>push.setContinuous</a:t>
            </a:r>
            <a:r>
              <a:rPr lang="en-US" dirty="0"/>
              <a:t>(true);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pull.start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push.start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11747573"/>
      </p:ext>
    </p:extLst>
  </p:cSld>
  <p:clrMapOvr>
    <a:masterClrMapping/>
  </p:clrMapOvr>
  <p:transition xmlns:p14="http://schemas.microsoft.com/office/powerpoint/2010/main"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685800" y="1883664"/>
            <a:ext cx="7772400" cy="110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2900" b="1" dirty="0" smtClean="0">
                <a:solidFill>
                  <a:srgbClr val="FFFFFF"/>
                </a:solidFill>
              </a:rPr>
              <a:t>Git checkout step6</a:t>
            </a:r>
            <a:endParaRPr sz="29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227574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Couchbase Mobile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 to concepts and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705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Couchbase Mobile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Couchbase Lite: </a:t>
            </a:r>
            <a:r>
              <a:rPr lang="en-US" sz="2000" dirty="0" smtClean="0"/>
              <a:t>a lightweight native document database for the device</a:t>
            </a:r>
          </a:p>
          <a:p>
            <a:endParaRPr lang="en-US" sz="2000" dirty="0" smtClean="0"/>
          </a:p>
          <a:p>
            <a:r>
              <a:rPr lang="en-US" sz="2000" b="1" dirty="0" err="1" smtClean="0"/>
              <a:t>SyncGateway</a:t>
            </a:r>
            <a:r>
              <a:rPr lang="en-US" sz="2000" b="1" dirty="0" smtClean="0"/>
              <a:t>: </a:t>
            </a:r>
            <a:r>
              <a:rPr lang="en-US" sz="2000" dirty="0" smtClean="0"/>
              <a:t>handles </a:t>
            </a:r>
            <a:r>
              <a:rPr lang="en-US" sz="2000" dirty="0" err="1" smtClean="0"/>
              <a:t>synchronisation</a:t>
            </a:r>
            <a:r>
              <a:rPr lang="en-US" sz="2000" dirty="0" smtClean="0"/>
              <a:t>, including content, </a:t>
            </a:r>
            <a:r>
              <a:rPr lang="en-US" sz="2000" dirty="0" err="1" smtClean="0"/>
              <a:t>auth</a:t>
            </a:r>
            <a:r>
              <a:rPr lang="en-US" sz="2000" dirty="0" smtClean="0"/>
              <a:t> and validation</a:t>
            </a:r>
          </a:p>
          <a:p>
            <a:endParaRPr lang="en-US" sz="2000" dirty="0" smtClean="0"/>
          </a:p>
          <a:p>
            <a:r>
              <a:rPr lang="en-US" sz="2000" b="1" dirty="0" smtClean="0"/>
              <a:t>Couchbase Server: </a:t>
            </a:r>
            <a:r>
              <a:rPr lang="en-US" sz="2000" dirty="0" smtClean="0"/>
              <a:t>could also be </a:t>
            </a:r>
            <a:r>
              <a:rPr lang="en-US" sz="2000" dirty="0" err="1" smtClean="0"/>
              <a:t>CouchDB</a:t>
            </a:r>
            <a:r>
              <a:rPr lang="en-US" sz="2000" dirty="0" smtClean="0"/>
              <a:t> or another compatible database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E728A94C-44F1-DF43-8BD8-694E750DEF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499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Native API for:</a:t>
            </a:r>
          </a:p>
          <a:p>
            <a:pPr lvl="1"/>
            <a:r>
              <a:rPr lang="en-US" sz="1800" dirty="0" err="1" smtClean="0"/>
              <a:t>iOS</a:t>
            </a:r>
            <a:endParaRPr lang="en-US" sz="1800" dirty="0" smtClean="0"/>
          </a:p>
          <a:p>
            <a:pPr lvl="1"/>
            <a:r>
              <a:rPr lang="en-US" sz="1800" dirty="0" smtClean="0"/>
              <a:t>Android</a:t>
            </a:r>
          </a:p>
          <a:p>
            <a:pPr lvl="1"/>
            <a:r>
              <a:rPr lang="en-US" sz="1800" dirty="0" smtClean="0"/>
              <a:t>Windows Phone</a:t>
            </a:r>
          </a:p>
          <a:p>
            <a:pPr lvl="1"/>
            <a:endParaRPr lang="en-US" sz="1800" dirty="0"/>
          </a:p>
          <a:p>
            <a:r>
              <a:rPr lang="en-US" sz="2000" b="1" dirty="0" smtClean="0"/>
              <a:t>REST API:</a:t>
            </a:r>
          </a:p>
          <a:p>
            <a:pPr lvl="1"/>
            <a:r>
              <a:rPr lang="en-US" sz="1800" dirty="0" smtClean="0"/>
              <a:t>Used with </a:t>
            </a:r>
            <a:r>
              <a:rPr lang="en-US" sz="1800" dirty="0" err="1" smtClean="0"/>
              <a:t>Phonegap</a:t>
            </a:r>
            <a:r>
              <a:rPr lang="en-US" sz="1800" dirty="0" smtClean="0"/>
              <a:t>, Titanium (with a wrapper) and so on</a:t>
            </a:r>
          </a:p>
          <a:p>
            <a:endParaRPr lang="en-US" sz="2000" dirty="0" smtClean="0"/>
          </a:p>
          <a:p>
            <a:r>
              <a:rPr lang="en-US" sz="2000" b="1" dirty="0" smtClean="0"/>
              <a:t>Document database using </a:t>
            </a:r>
            <a:r>
              <a:rPr lang="en-US" sz="2000" b="1" dirty="0" err="1" smtClean="0"/>
              <a:t>CouchbDB</a:t>
            </a:r>
            <a:r>
              <a:rPr lang="en-US" sz="2000" b="1" dirty="0" smtClean="0"/>
              <a:t>-like model:</a:t>
            </a:r>
          </a:p>
          <a:p>
            <a:pPr lvl="1"/>
            <a:r>
              <a:rPr lang="en-US" sz="1800" dirty="0" smtClean="0"/>
              <a:t>Native JSON storage</a:t>
            </a:r>
          </a:p>
          <a:p>
            <a:pPr lvl="1"/>
            <a:r>
              <a:rPr lang="en-US" sz="1800" dirty="0" smtClean="0"/>
              <a:t>Uses map-reduce to create indexes (called views)</a:t>
            </a:r>
          </a:p>
          <a:p>
            <a:pPr lvl="1"/>
            <a:endParaRPr lang="en-US" sz="1800" dirty="0"/>
          </a:p>
          <a:p>
            <a:r>
              <a:rPr lang="en-US" sz="2000" b="1" dirty="0" smtClean="0"/>
              <a:t>Work locally with Couchbase Lite and get sync for free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E728A94C-44F1-DF43-8BD8-694E750DEF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95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Lives in the data center or cloud environment</a:t>
            </a:r>
          </a:p>
          <a:p>
            <a:endParaRPr lang="en-US" sz="2000" b="1" dirty="0"/>
          </a:p>
          <a:p>
            <a:r>
              <a:rPr lang="en-US" sz="2000" b="1" dirty="0" smtClean="0"/>
              <a:t>Uses a Couchbase Server bucket to persist data from Couchbase Lite devices</a:t>
            </a:r>
          </a:p>
          <a:p>
            <a:endParaRPr lang="en-US" sz="2000" b="1" dirty="0"/>
          </a:p>
          <a:p>
            <a:r>
              <a:rPr lang="en-US" sz="2000" b="1" dirty="0" smtClean="0"/>
              <a:t>HTTP listener that provides a passive replication end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E728A94C-44F1-DF43-8BD8-694E750DEF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711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Couchbase Server 2.0 or newer</a:t>
            </a:r>
          </a:p>
          <a:p>
            <a:endParaRPr lang="en-US" sz="2000" b="1" dirty="0"/>
          </a:p>
          <a:p>
            <a:r>
              <a:rPr lang="en-US" sz="2000" b="1" dirty="0" smtClean="0"/>
              <a:t>Requires a dedicated bucket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 smtClean="0"/>
              <a:t>CPU:</a:t>
            </a:r>
            <a:r>
              <a:rPr lang="en-US" sz="2000" dirty="0" smtClean="0"/>
              <a:t> </a:t>
            </a:r>
            <a:r>
              <a:rPr lang="en-US" sz="2000" dirty="0" err="1" smtClean="0"/>
              <a:t>SyncGateway</a:t>
            </a:r>
            <a:r>
              <a:rPr lang="en-US" sz="2000" dirty="0" smtClean="0"/>
              <a:t> uses Couchbase views</a:t>
            </a:r>
            <a:endParaRPr lang="en-US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E728A94C-44F1-DF43-8BD8-694E750DEF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4379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1E1C1C"/>
      </a:dk1>
      <a:lt1>
        <a:srgbClr val="FFFFFF"/>
      </a:lt1>
      <a:dk2>
        <a:srgbClr val="A7A7A7"/>
      </a:dk2>
      <a:lt2>
        <a:srgbClr val="535353"/>
      </a:lt2>
      <a:accent1>
        <a:srgbClr val="1BB2E2"/>
      </a:accent1>
      <a:accent2>
        <a:srgbClr val="E40121"/>
      </a:accent2>
      <a:accent3>
        <a:srgbClr val="FFD400"/>
      </a:accent3>
      <a:accent4>
        <a:srgbClr val="FF6500"/>
      </a:accent4>
      <a:accent5>
        <a:srgbClr val="EFEFEF"/>
      </a:accent5>
      <a:accent6>
        <a:srgbClr val="39393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1BB2E2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E1C1C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1BB2E2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E1C1C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BB2E2"/>
      </a:accent1>
      <a:accent2>
        <a:srgbClr val="E40121"/>
      </a:accent2>
      <a:accent3>
        <a:srgbClr val="FFD400"/>
      </a:accent3>
      <a:accent4>
        <a:srgbClr val="FF6500"/>
      </a:accent4>
      <a:accent5>
        <a:srgbClr val="EFEFEF"/>
      </a:accent5>
      <a:accent6>
        <a:srgbClr val="39393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1BB2E2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E1C1C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1BB2E2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E1C1C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3731</TotalTime>
  <Words>1720</Words>
  <Application>Microsoft Macintosh PowerPoint</Application>
  <PresentationFormat>On-screen Show (16:9)</PresentationFormat>
  <Paragraphs>290</Paragraphs>
  <Slides>43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Default</vt:lpstr>
      <vt:lpstr>How to Setup Automatic Sync between Mobile devices and Servers</vt:lpstr>
      <vt:lpstr>Starter Configuration</vt:lpstr>
      <vt:lpstr>Where to Start</vt:lpstr>
      <vt:lpstr>What we are going to do?</vt:lpstr>
      <vt:lpstr>Working with Couchbase Mobile</vt:lpstr>
      <vt:lpstr>The Couchbase Mobile stack</vt:lpstr>
      <vt:lpstr>Couchbase Lite</vt:lpstr>
      <vt:lpstr>Sync Gateway</vt:lpstr>
      <vt:lpstr>Couchbase Server</vt:lpstr>
      <vt:lpstr>How to Follow the Workshop</vt:lpstr>
      <vt:lpstr>One Step = One Tag</vt:lpstr>
      <vt:lpstr> git checkout step0</vt:lpstr>
      <vt:lpstr>The Master/Detail Flow wizard</vt:lpstr>
      <vt:lpstr>Congrats!</vt:lpstr>
      <vt:lpstr>Git checkout step1</vt:lpstr>
      <vt:lpstr>The Presentation POJO </vt:lpstr>
      <vt:lpstr>Git checkout step2</vt:lpstr>
      <vt:lpstr>Store Presentation in Couchbase Lite</vt:lpstr>
      <vt:lpstr>Couchbase Lite concepts</vt:lpstr>
      <vt:lpstr>Creating a Manager</vt:lpstr>
      <vt:lpstr>Database concepts</vt:lpstr>
      <vt:lpstr>Couchbase Lite the Local Database</vt:lpstr>
      <vt:lpstr>Couchbase Lite the Local Database</vt:lpstr>
      <vt:lpstr>Couchbase Lite the Local Database</vt:lpstr>
      <vt:lpstr>This requires to:</vt:lpstr>
      <vt:lpstr>Compilation issues?</vt:lpstr>
      <vt:lpstr>Compilation issues?</vt:lpstr>
      <vt:lpstr>Git checkout step3</vt:lpstr>
      <vt:lpstr>Query the Presentation Objects</vt:lpstr>
      <vt:lpstr>Basics of querying</vt:lpstr>
      <vt:lpstr>Querying the view</vt:lpstr>
      <vt:lpstr>Query: most recent 20 blog posts</vt:lpstr>
      <vt:lpstr>Our query: return all the presentations</vt:lpstr>
      <vt:lpstr>LiveQuery: creating reactive interfaces</vt:lpstr>
      <vt:lpstr>LiveQueryAdapter.java</vt:lpstr>
      <vt:lpstr>PresentationAdapter.java</vt:lpstr>
      <vt:lpstr>Build an Index and a LiveQueryAdapter</vt:lpstr>
      <vt:lpstr>Build an Index and a LiveQueryAdapter</vt:lpstr>
      <vt:lpstr>Git checkout step4</vt:lpstr>
      <vt:lpstr>Setting Up the Sync Gateway</vt:lpstr>
      <vt:lpstr>Git checkout step5</vt:lpstr>
      <vt:lpstr>Setup the Push/Pull Replication</vt:lpstr>
      <vt:lpstr>Git checkout step6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Couchbase Mobile</dc:title>
  <cp:lastModifiedBy>Laurent Doguin</cp:lastModifiedBy>
  <cp:revision>22</cp:revision>
  <dcterms:modified xsi:type="dcterms:W3CDTF">2015-03-05T08:00:58Z</dcterms:modified>
</cp:coreProperties>
</file>