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7" r:id="rId4"/>
    <p:sldId id="314" r:id="rId5"/>
    <p:sldId id="326" r:id="rId6"/>
    <p:sldId id="327" r:id="rId7"/>
    <p:sldId id="328" r:id="rId8"/>
    <p:sldId id="329" r:id="rId9"/>
    <p:sldId id="330" r:id="rId10"/>
    <p:sldId id="306" r:id="rId11"/>
    <p:sldId id="333" r:id="rId12"/>
    <p:sldId id="332" r:id="rId13"/>
    <p:sldId id="258" r:id="rId14"/>
    <p:sldId id="313" r:id="rId15"/>
    <p:sldId id="308" r:id="rId16"/>
    <p:sldId id="315" r:id="rId17"/>
    <p:sldId id="309" r:id="rId18"/>
    <p:sldId id="345" r:id="rId19"/>
    <p:sldId id="334" r:id="rId20"/>
    <p:sldId id="335" r:id="rId21"/>
    <p:sldId id="336" r:id="rId22"/>
    <p:sldId id="317" r:id="rId23"/>
    <p:sldId id="321" r:id="rId24"/>
    <p:sldId id="322" r:id="rId25"/>
    <p:sldId id="323" r:id="rId26"/>
    <p:sldId id="347" r:id="rId27"/>
    <p:sldId id="324" r:id="rId28"/>
    <p:sldId id="310" r:id="rId29"/>
    <p:sldId id="34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25" r:id="rId38"/>
    <p:sldId id="318" r:id="rId39"/>
    <p:sldId id="311" r:id="rId40"/>
    <p:sldId id="319" r:id="rId41"/>
    <p:sldId id="312" r:id="rId42"/>
    <p:sldId id="320" r:id="rId43"/>
    <p:sldId id="331" r:id="rId44"/>
  </p:sldIdLst>
  <p:sldSz cx="9144000" cy="5143500" type="screen16x9"/>
  <p:notesSz cx="6858000" cy="9144000"/>
  <p:defaultTextStyle>
    <a:lvl1pPr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1pPr>
    <a:lvl2pPr indent="457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2pPr>
    <a:lvl3pPr indent="914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3pPr>
    <a:lvl4pPr indent="1371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4pPr>
    <a:lvl5pPr indent="18288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5pPr>
    <a:lvl6pPr indent="22860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6pPr>
    <a:lvl7pPr indent="2743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7pPr>
    <a:lvl8pPr indent="3200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8pPr>
    <a:lvl9pPr indent="3657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/>
      <a:tcStyle>
        <a:tcBdr/>
        <a:fill>
          <a:solidFill>
            <a:srgbClr val="E7F2FA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43" autoAdjust="0"/>
  </p:normalViewPr>
  <p:slideViewPr>
    <p:cSldViewPr snapToGrid="0" snapToObjects="1">
      <p:cViewPr varScale="1">
        <p:scale>
          <a:sx n="68" d="100"/>
          <a:sy n="68" d="100"/>
        </p:scale>
        <p:origin x="-136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6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452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(Dark)">
    <p:bg>
      <p:bgPr>
        <a:solidFill>
          <a:srgbClr val="E40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643508"/>
            <a:ext cx="7772400" cy="2388396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sz="3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11" name="image1.pdf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69" cy="47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Grey)">
    <p:bg>
      <p:bgPr>
        <a:solidFill>
          <a:srgbClr val="393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29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pic>
        <p:nvPicPr>
          <p:cNvPr id="4" name="image3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9" r:id="rId4"/>
    <p:sldLayoutId id="2147483660" r:id="rId5"/>
    <p:sldLayoutId id="2147483661" r:id="rId6"/>
  </p:sldLayoutIdLst>
  <p:transition xmlns:p14="http://schemas.microsoft.com/office/powerpoint/2010/main" spd="med"/>
  <p:txStyles>
    <p:titleStyle>
      <a:lvl1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doguin/couchbase-mobile-android-worksho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doguin/couchbase-mobile-android-worksho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85800" y="1929383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800" b="1" dirty="0" smtClean="0">
                <a:solidFill>
                  <a:srgbClr val="FFFFFF"/>
                </a:solidFill>
              </a:rPr>
              <a:t>How to Setup Automatic Sync between Mobile devices and Servers</a:t>
            </a:r>
            <a:endParaRPr sz="3800" b="1" dirty="0">
              <a:solidFill>
                <a:srgbClr val="FFFFFF"/>
              </a:solid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108813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400" dirty="0" smtClean="0">
                <a:solidFill>
                  <a:srgbClr val="FFFFFF"/>
                </a:solidFill>
              </a:rPr>
              <a:t>Under 3 hours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chemeClr val="bg1"/>
                </a:solidFill>
              </a:rPr>
              <a:t>How to Follow the Workshop</a:t>
            </a:r>
            <a:endParaRPr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18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One Step One Tag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11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8502111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To follow the workshop easily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 </a:t>
            </a:r>
            <a:r>
              <a:rPr lang="en-US" sz="3600" dirty="0" err="1" smtClean="0"/>
              <a:t>git</a:t>
            </a:r>
            <a:r>
              <a:rPr lang="en-US" sz="3600" dirty="0" smtClean="0"/>
              <a:t> clone </a:t>
            </a:r>
            <a:r>
              <a:rPr lang="en-GB" sz="3600" dirty="0">
                <a:hlinkClick r:id="rId2"/>
              </a:rPr>
              <a:t>https://github.com/ldoguin/couchbase-mobile-android-</a:t>
            </a:r>
            <a:r>
              <a:rPr lang="en-GB" sz="3600" dirty="0" smtClean="0">
                <a:hlinkClick r:id="rId2"/>
              </a:rPr>
              <a:t>workshop</a:t>
            </a:r>
            <a:endParaRPr lang="en-GB" sz="3600" dirty="0" smtClean="0"/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Follow the git checkout </a:t>
            </a:r>
            <a:r>
              <a:rPr lang="en-GB" sz="3600" dirty="0" err="1" smtClean="0"/>
              <a:t>stepX</a:t>
            </a:r>
            <a:r>
              <a:rPr lang="en-GB" sz="3600" dirty="0" smtClean="0"/>
              <a:t> to move the code directly to the right step</a:t>
            </a:r>
            <a:endParaRPr lang="en-GB" sz="3600" dirty="0"/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74753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dirty="0"/>
              <a:t> </a:t>
            </a:r>
            <a:r>
              <a:rPr lang="en-GB" sz="2900" b="1" dirty="0" smtClean="0">
                <a:solidFill>
                  <a:srgbClr val="FFFFFF"/>
                </a:solidFill>
              </a:rPr>
              <a:t>git checkout step0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03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Master/Detail Flow wizard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13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3" y="1372790"/>
            <a:ext cx="5425282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Create a  new project with </a:t>
            </a:r>
            <a:r>
              <a:rPr lang="en-US" sz="3600" dirty="0" err="1" smtClean="0"/>
              <a:t>sdk</a:t>
            </a:r>
            <a:r>
              <a:rPr lang="en-US" sz="3600" dirty="0" smtClean="0"/>
              <a:t> 19 or above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Select the Master/Detail Flow Wizard</a:t>
            </a:r>
            <a:endParaRPr lang="en-US" sz="3600" dirty="0"/>
          </a:p>
        </p:txBody>
      </p:sp>
      <p:pic>
        <p:nvPicPr>
          <p:cNvPr id="3" name="Picture 2" descr="masterdetail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8" y="1766057"/>
            <a:ext cx="2908300" cy="260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Congrats!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You are now ready for the next step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That was easy huh?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85896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step1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Presentation POJO	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Replace the </a:t>
            </a:r>
            <a:r>
              <a:rPr lang="en-US" sz="3600" dirty="0" err="1" smtClean="0"/>
              <a:t>DummyItem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DummyContent</a:t>
            </a:r>
            <a:r>
              <a:rPr lang="en-US" sz="3600" dirty="0" smtClean="0"/>
              <a:t> by a </a:t>
            </a:r>
            <a:r>
              <a:rPr lang="en-US" sz="3600" dirty="0" err="1" smtClean="0"/>
              <a:t>PresentationItem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PresentationContent</a:t>
            </a:r>
            <a:endParaRPr lang="en-US" sz="3600" dirty="0" smtClean="0"/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 Presentation represents a talk with a title, an abstract, a date.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736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step2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Store Presentation in 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18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Get a Couchbase Lite instance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Store Presentation objects in Couchbase Lite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Unit test this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59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Manager</a:t>
            </a:r>
          </a:p>
          <a:p>
            <a:pPr lvl="1"/>
            <a:r>
              <a:rPr lang="en-US" sz="2000" dirty="0" smtClean="0"/>
              <a:t>Your single point of entry into </a:t>
            </a:r>
            <a:r>
              <a:rPr lang="en-US" sz="2000" dirty="0" err="1" smtClean="0"/>
              <a:t>Couchbase</a:t>
            </a:r>
            <a:r>
              <a:rPr lang="en-US" sz="2000" dirty="0" smtClean="0"/>
              <a:t> Lite</a:t>
            </a:r>
          </a:p>
          <a:p>
            <a:pPr lvl="1"/>
            <a:r>
              <a:rPr lang="en-US" sz="2000" dirty="0" smtClean="0"/>
              <a:t>One manager for each app</a:t>
            </a:r>
          </a:p>
          <a:p>
            <a:pPr lvl="1"/>
            <a:r>
              <a:rPr lang="en-US" sz="2000" dirty="0" smtClean="0"/>
              <a:t>Multiple databases per manager</a:t>
            </a:r>
          </a:p>
          <a:p>
            <a:pPr lvl="1"/>
            <a:endParaRPr lang="en-US" sz="2000" dirty="0"/>
          </a:p>
          <a:p>
            <a:r>
              <a:rPr lang="en-US" sz="2000" b="1" dirty="0" smtClean="0"/>
              <a:t>Database</a:t>
            </a:r>
          </a:p>
          <a:p>
            <a:pPr lvl="1"/>
            <a:r>
              <a:rPr lang="en-US" sz="2000" dirty="0" smtClean="0"/>
              <a:t>Broadly equivalent to a Couchbase Server bucket</a:t>
            </a:r>
          </a:p>
          <a:p>
            <a:pPr lvl="1"/>
            <a:r>
              <a:rPr lang="en-US" sz="2000" dirty="0" smtClean="0"/>
              <a:t>Usually one database per app</a:t>
            </a:r>
          </a:p>
          <a:p>
            <a:pPr lvl="1"/>
            <a:r>
              <a:rPr lang="en-US" sz="2000" dirty="0" smtClean="0"/>
              <a:t>Databases are independent: if you’re writing a multi-user app, consider one database per user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2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Starter Configuration</a:t>
            </a:r>
            <a:endParaRPr sz="2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Manager</a:t>
            </a:r>
            <a:endParaRPr lang="en-US" dirty="0"/>
          </a:p>
        </p:txBody>
      </p:sp>
      <p:pic>
        <p:nvPicPr>
          <p:cNvPr id="5" name="Content Placeholder 4" descr="Screen Shot 2014-11-19 at 11.46.2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05" r="-10205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Document: </a:t>
            </a:r>
            <a:r>
              <a:rPr lang="en-US" sz="1800" dirty="0" smtClean="0"/>
              <a:t>JSON documents, each with a unique ID</a:t>
            </a:r>
            <a:endParaRPr lang="en-US" sz="1800" dirty="0"/>
          </a:p>
          <a:p>
            <a:endParaRPr lang="en-US" sz="1800" b="1" dirty="0" smtClean="0"/>
          </a:p>
          <a:p>
            <a:r>
              <a:rPr lang="en-US" sz="1800" b="1" dirty="0" smtClean="0"/>
              <a:t>View: </a:t>
            </a:r>
            <a:r>
              <a:rPr lang="en-US" sz="1800" dirty="0" smtClean="0"/>
              <a:t>an index created by a map-reduce script</a:t>
            </a:r>
            <a:endParaRPr lang="en-US" sz="1800" b="1" dirty="0" smtClean="0"/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Filter function:</a:t>
            </a:r>
            <a:r>
              <a:rPr lang="en-US" sz="1800" dirty="0" smtClean="0"/>
              <a:t> filter which documents are pushed to </a:t>
            </a:r>
            <a:r>
              <a:rPr lang="en-US" sz="1800" dirty="0" err="1" smtClean="0"/>
              <a:t>SyncGateway</a:t>
            </a:r>
            <a:endParaRPr lang="en-US" sz="1800" dirty="0" smtClean="0"/>
          </a:p>
          <a:p>
            <a:endParaRPr lang="en-US" sz="1800" b="1" dirty="0"/>
          </a:p>
          <a:p>
            <a:r>
              <a:rPr lang="en-US" sz="1800" b="1" dirty="0" smtClean="0"/>
              <a:t>Replication:</a:t>
            </a:r>
            <a:r>
              <a:rPr lang="en-US" sz="1800" dirty="0" smtClean="0"/>
              <a:t> set up push, pull or bi-directional replication with </a:t>
            </a:r>
            <a:r>
              <a:rPr lang="en-US" sz="1800" dirty="0" err="1" smtClean="0"/>
              <a:t>SyncGateway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8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22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69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Start by the following unit test: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905092"/>
            <a:ext cx="544633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400" dirty="0"/>
              <a:t>public class </a:t>
            </a:r>
            <a:r>
              <a:rPr lang="en-US" sz="1400" dirty="0" err="1"/>
              <a:t>ApplicationTest</a:t>
            </a:r>
            <a:r>
              <a:rPr lang="en-US" sz="1400" dirty="0"/>
              <a:t> extends </a:t>
            </a:r>
            <a:r>
              <a:rPr lang="en-US" sz="1400" dirty="0" err="1"/>
              <a:t>ApplicationTestCase</a:t>
            </a:r>
            <a:r>
              <a:rPr lang="en-US" sz="1400" dirty="0"/>
              <a:t>&lt;Application&gt; {</a:t>
            </a:r>
          </a:p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private Database database;</a:t>
            </a:r>
          </a:p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public </a:t>
            </a:r>
            <a:r>
              <a:rPr lang="en-US" sz="1400" dirty="0" err="1"/>
              <a:t>ApplicationTest</a:t>
            </a:r>
            <a:r>
              <a:rPr lang="en-US" sz="1400" dirty="0"/>
              <a:t>() throws </a:t>
            </a:r>
            <a:r>
              <a:rPr lang="en-US" sz="1400" dirty="0" err="1"/>
              <a:t>CouchbaseLiteException</a:t>
            </a:r>
            <a:r>
              <a:rPr lang="en-US" sz="1400" dirty="0"/>
              <a:t> {</a:t>
            </a:r>
          </a:p>
          <a:p>
            <a:pPr algn="l" rtl="0" latinLnBrk="1" hangingPunct="0"/>
            <a:r>
              <a:rPr lang="en-US" sz="1400" dirty="0"/>
              <a:t>        super(</a:t>
            </a:r>
            <a:r>
              <a:rPr lang="en-US" sz="1400" dirty="0" err="1"/>
              <a:t>Application.class</a:t>
            </a:r>
            <a:r>
              <a:rPr lang="en-US" sz="1400" dirty="0"/>
              <a:t>);</a:t>
            </a:r>
          </a:p>
          <a:p>
            <a:pPr algn="l" rtl="0" latinLnBrk="1" hangingPunct="0"/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algn="l" rtl="0" latinLnBrk="1" hangingPunct="0"/>
            <a:r>
              <a:rPr lang="en-US" sz="1400" dirty="0"/>
              <a:t>    @Override</a:t>
            </a:r>
          </a:p>
          <a:p>
            <a:pPr algn="l" rtl="0" latinLnBrk="1" hangingPunct="0"/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throws Exception {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super.setUp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createApplication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database = </a:t>
            </a:r>
            <a:r>
              <a:rPr lang="en-US" sz="1400" dirty="0" err="1"/>
              <a:t>getApplication</a:t>
            </a:r>
            <a:r>
              <a:rPr lang="en-US" sz="1400" dirty="0"/>
              <a:t>().</a:t>
            </a:r>
            <a:r>
              <a:rPr lang="en-US" sz="1400" dirty="0" err="1"/>
              <a:t>getDatabase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}</a:t>
            </a:r>
          </a:p>
          <a:p>
            <a:pPr algn="l" rtl="0" latinLnBrk="1" hangingPunct="0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1E1C1C"/>
              </a:solidFill>
              <a:effectLst/>
              <a:uFillTx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64032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23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9138" y="1101380"/>
            <a:ext cx="88611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endParaRPr lang="en-US" dirty="0"/>
          </a:p>
          <a:p>
            <a:pPr algn="l" rtl="0" latinLnBrk="1" hangingPunct="0"/>
            <a:r>
              <a:rPr lang="en-US" dirty="0"/>
              <a:t>    public void </a:t>
            </a:r>
            <a:r>
              <a:rPr lang="en-US" dirty="0" err="1"/>
              <a:t>testDatabase</a:t>
            </a:r>
            <a:r>
              <a:rPr lang="en-US" dirty="0"/>
              <a:t>() throws </a:t>
            </a:r>
            <a:r>
              <a:rPr lang="en-US" dirty="0" err="1"/>
              <a:t>CouchbaseLiteException</a:t>
            </a:r>
            <a:r>
              <a:rPr lang="en-US" dirty="0"/>
              <a:t> {</a:t>
            </a:r>
          </a:p>
          <a:p>
            <a:pPr algn="l" rtl="0" latinLnBrk="1" hangingPunct="0"/>
            <a:r>
              <a:rPr lang="en-US" dirty="0"/>
              <a:t>        // This will create a document using the given id</a:t>
            </a:r>
          </a:p>
          <a:p>
            <a:pPr algn="l" rtl="0" latinLnBrk="1" hangingPunct="0"/>
            <a:r>
              <a:rPr lang="en-US" dirty="0"/>
              <a:t>        // Be careful, despite the fact that we use a getter, the document is not yet persisted</a:t>
            </a:r>
          </a:p>
          <a:p>
            <a:pPr algn="l" rtl="0" latinLnBrk="1" hangingPunct="0"/>
            <a:r>
              <a:rPr lang="en-US" dirty="0"/>
              <a:t>        Document document = </a:t>
            </a:r>
            <a:r>
              <a:rPr lang="en-US" dirty="0" err="1"/>
              <a:t>database.getDocument</a:t>
            </a:r>
            <a:r>
              <a:rPr lang="en-US" dirty="0"/>
              <a:t>("</a:t>
            </a:r>
            <a:r>
              <a:rPr lang="en-US" dirty="0" err="1"/>
              <a:t>myDocumentId</a:t>
            </a:r>
            <a:r>
              <a:rPr lang="en-US" dirty="0"/>
              <a:t>");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assertNull</a:t>
            </a:r>
            <a:r>
              <a:rPr lang="en-US" dirty="0"/>
              <a:t>(</a:t>
            </a:r>
            <a:r>
              <a:rPr lang="en-US" dirty="0" err="1"/>
              <a:t>database.getExistingLocalDocument</a:t>
            </a:r>
            <a:r>
              <a:rPr lang="en-US" dirty="0"/>
              <a:t>(</a:t>
            </a:r>
            <a:r>
              <a:rPr lang="en-US" dirty="0" err="1"/>
              <a:t>document.getId</a:t>
            </a:r>
            <a:r>
              <a:rPr lang="en-US" dirty="0"/>
              <a:t>()));</a:t>
            </a:r>
          </a:p>
          <a:p>
            <a:pPr algn="l" rtl="0" latinLnBrk="1" hangingPunct="0"/>
            <a:r>
              <a:rPr lang="en-US" dirty="0"/>
              <a:t>        Map&lt;String, Object&gt; properties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properties.put</a:t>
            </a:r>
            <a:r>
              <a:rPr lang="en-US" dirty="0"/>
              <a:t>("title", "doc title");</a:t>
            </a:r>
          </a:p>
          <a:p>
            <a:pPr algn="l" rtl="0" latinLnBrk="1" hangingPunct="0"/>
            <a:r>
              <a:rPr lang="en-US" dirty="0"/>
              <a:t>        // The call to </a:t>
            </a:r>
            <a:r>
              <a:rPr lang="en-US" dirty="0" err="1"/>
              <a:t>putProperties</a:t>
            </a:r>
            <a:r>
              <a:rPr lang="en-US" dirty="0"/>
              <a:t> will create a new local revision of the document, thus</a:t>
            </a:r>
          </a:p>
          <a:p>
            <a:pPr algn="l" rtl="0" latinLnBrk="1" hangingPunct="0"/>
            <a:r>
              <a:rPr lang="en-US" dirty="0"/>
              <a:t>        // persisting it.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document.putProperties</a:t>
            </a:r>
            <a:r>
              <a:rPr lang="en-US" dirty="0"/>
              <a:t>(properties);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assertNotNull</a:t>
            </a:r>
            <a:r>
              <a:rPr lang="en-US" dirty="0"/>
              <a:t>(</a:t>
            </a:r>
            <a:r>
              <a:rPr lang="en-US" dirty="0" err="1"/>
              <a:t>database.getExistingDocument</a:t>
            </a:r>
            <a:r>
              <a:rPr lang="en-US" dirty="0"/>
              <a:t>(</a:t>
            </a:r>
            <a:r>
              <a:rPr lang="en-US" dirty="0" err="1"/>
              <a:t>document.getId</a:t>
            </a:r>
            <a:r>
              <a:rPr lang="en-US" dirty="0"/>
              <a:t>()));</a:t>
            </a:r>
          </a:p>
          <a:p>
            <a:pPr algn="l" rtl="0" latinLnBrk="1" hangingPunct="0"/>
            <a:r>
              <a:rPr lang="en-US" dirty="0"/>
              <a:t>    }</a:t>
            </a:r>
          </a:p>
          <a:p>
            <a:pPr algn="l" rtl="0" latinLnBrk="1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1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9294" y="992235"/>
            <a:ext cx="4484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public void </a:t>
            </a:r>
            <a:r>
              <a:rPr lang="en-US" sz="1400" dirty="0" err="1"/>
              <a:t>testPresentation</a:t>
            </a:r>
            <a:r>
              <a:rPr lang="en-US" sz="1400" dirty="0"/>
              <a:t>() throws Exception </a:t>
            </a:r>
            <a:r>
              <a:rPr lang="en-US" sz="1400" dirty="0" smtClean="0"/>
              <a:t>{</a:t>
            </a:r>
            <a:endParaRPr lang="en-US" sz="1400" dirty="0"/>
          </a:p>
          <a:p>
            <a:pPr algn="l" rtl="0" latinLnBrk="1" hangingPunct="0"/>
            <a:r>
              <a:rPr lang="en-US" sz="1400" dirty="0"/>
              <a:t>        // Start by creating a presentation document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Presentation.createPresentation</a:t>
            </a:r>
            <a:r>
              <a:rPr lang="en-US" sz="1400" dirty="0"/>
              <a:t>(database,"Doc1 </a:t>
            </a:r>
            <a:r>
              <a:rPr lang="en-US" sz="1400" dirty="0" err="1"/>
              <a:t>Title","Abstract</a:t>
            </a:r>
            <a:r>
              <a:rPr lang="en-US" sz="1400" dirty="0"/>
              <a:t>");</a:t>
            </a:r>
          </a:p>
          <a:p>
            <a:pPr algn="l" rtl="0" latinLnBrk="1" hangingPunct="0"/>
            <a:r>
              <a:rPr lang="en-US" sz="1400" dirty="0"/>
              <a:t>        // Create another presentation through the save method</a:t>
            </a:r>
          </a:p>
          <a:p>
            <a:pPr algn="l" rtl="0" latinLnBrk="1" hangingPunct="0"/>
            <a:r>
              <a:rPr lang="en-US" sz="1400" dirty="0"/>
              <a:t>        Presentation pres2 = new Presentation(database);</a:t>
            </a:r>
          </a:p>
          <a:p>
            <a:pPr algn="l" rtl="0" latinLnBrk="1" hangingPunct="0"/>
            <a:r>
              <a:rPr lang="en-US" sz="1400" dirty="0"/>
              <a:t>        pres2.setTitle("Doc2 Title");</a:t>
            </a:r>
          </a:p>
          <a:p>
            <a:pPr algn="l" rtl="0" latinLnBrk="1" hangingPunct="0"/>
            <a:r>
              <a:rPr lang="en-US" sz="1400" dirty="0"/>
              <a:t>        pres2.setPresentationAbstract("</a:t>
            </a:r>
            <a:r>
              <a:rPr lang="en-US" sz="1400" dirty="0" err="1"/>
              <a:t>presentationAbstract</a:t>
            </a:r>
            <a:r>
              <a:rPr lang="en-US" sz="1400" dirty="0"/>
              <a:t>");</a:t>
            </a:r>
          </a:p>
          <a:p>
            <a:pPr algn="l" rtl="0" latinLnBrk="1" hangingPunct="0"/>
            <a:r>
              <a:rPr lang="en-US" sz="1400" dirty="0"/>
              <a:t>        pres2.save();</a:t>
            </a:r>
          </a:p>
          <a:p>
            <a:pPr algn="l" rtl="0" latinLnBrk="1" hangingPunct="0"/>
            <a:r>
              <a:rPr lang="en-US" sz="1400" dirty="0"/>
              <a:t>        // use a specific database query that returns all the documents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QueryEnumerator</a:t>
            </a:r>
            <a:r>
              <a:rPr lang="en-US" sz="1400" dirty="0"/>
              <a:t> </a:t>
            </a:r>
            <a:r>
              <a:rPr lang="en-US" sz="1400" dirty="0" err="1"/>
              <a:t>qe</a:t>
            </a:r>
            <a:r>
              <a:rPr lang="en-US" sz="1400" dirty="0"/>
              <a:t> = </a:t>
            </a:r>
            <a:r>
              <a:rPr lang="en-US" sz="1400" dirty="0" err="1"/>
              <a:t>database.createAllDocumentsQuery</a:t>
            </a:r>
            <a:r>
              <a:rPr lang="en-US" sz="1400" dirty="0"/>
              <a:t>().run()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3868" y="992236"/>
            <a:ext cx="456507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sz="1400" dirty="0" smtClean="0"/>
              <a:t>        </a:t>
            </a:r>
            <a:r>
              <a:rPr lang="en-US" sz="1400" dirty="0"/>
              <a:t>// Make sure we see our previously created document</a:t>
            </a:r>
          </a:p>
          <a:p>
            <a:pPr algn="l" rtl="0" latinLnBrk="1" hangingPunct="0"/>
            <a:r>
              <a:rPr lang="en-US" sz="1400" dirty="0"/>
              <a:t>        Boolean foundDoc1 = false;</a:t>
            </a:r>
          </a:p>
          <a:p>
            <a:pPr algn="l" rtl="0" latinLnBrk="1" hangingPunct="0"/>
            <a:r>
              <a:rPr lang="en-US" sz="1400" dirty="0"/>
              <a:t>        Boolean foundDoc2 = false;</a:t>
            </a:r>
          </a:p>
          <a:p>
            <a:pPr algn="l" rtl="0" latinLnBrk="1" hangingPunct="0"/>
            <a:r>
              <a:rPr lang="en-US" sz="1400" dirty="0"/>
              <a:t>        while (</a:t>
            </a:r>
            <a:r>
              <a:rPr lang="en-US" sz="1400" dirty="0" err="1"/>
              <a:t>qe.hasNext</a:t>
            </a:r>
            <a:r>
              <a:rPr lang="en-US" sz="1400" dirty="0"/>
              <a:t>()) {</a:t>
            </a:r>
          </a:p>
          <a:p>
            <a:pPr algn="l" rtl="0" latinLnBrk="1" hangingPunct="0"/>
            <a:r>
              <a:rPr lang="en-US" sz="1400" dirty="0"/>
              <a:t>            </a:t>
            </a:r>
            <a:r>
              <a:rPr lang="en-US" sz="1400" dirty="0" err="1"/>
              <a:t>QueryRow</a:t>
            </a:r>
            <a:r>
              <a:rPr lang="en-US" sz="1400" dirty="0"/>
              <a:t> </a:t>
            </a:r>
            <a:r>
              <a:rPr lang="en-US" sz="1400" dirty="0" err="1"/>
              <a:t>qr</a:t>
            </a:r>
            <a:r>
              <a:rPr lang="en-US" sz="1400" dirty="0"/>
              <a:t> = </a:t>
            </a:r>
            <a:r>
              <a:rPr lang="en-US" sz="1400" dirty="0" err="1"/>
              <a:t>qe.next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    Document doc = </a:t>
            </a:r>
            <a:r>
              <a:rPr lang="en-US" sz="1400" dirty="0" err="1"/>
              <a:t>qr.getDocument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    Presentation presentation = </a:t>
            </a:r>
            <a:r>
              <a:rPr lang="en-US" sz="1400" dirty="0" err="1"/>
              <a:t>Presentation.from</a:t>
            </a:r>
            <a:r>
              <a:rPr lang="en-US" sz="1400" dirty="0"/>
              <a:t>(doc);</a:t>
            </a:r>
          </a:p>
          <a:p>
            <a:pPr algn="l" rtl="0" latinLnBrk="1" hangingPunct="0"/>
            <a:r>
              <a:rPr lang="en-US" sz="1400" dirty="0"/>
              <a:t>            if (</a:t>
            </a:r>
            <a:r>
              <a:rPr lang="en-US" sz="1400" dirty="0" err="1"/>
              <a:t>presentation.getTitle</a:t>
            </a:r>
            <a:r>
              <a:rPr lang="en-US" sz="1400" dirty="0"/>
              <a:t>().equals("Doc1 Title")) {</a:t>
            </a:r>
          </a:p>
          <a:p>
            <a:pPr algn="l" rtl="0" latinLnBrk="1" hangingPunct="0"/>
            <a:r>
              <a:rPr lang="en-US" sz="1400" dirty="0"/>
              <a:t>                foundDoc1 = true;</a:t>
            </a:r>
          </a:p>
          <a:p>
            <a:pPr algn="l" rtl="0" latinLnBrk="1" hangingPunct="0"/>
            <a:r>
              <a:rPr lang="en-US" sz="1400" dirty="0"/>
              <a:t>            } else if (</a:t>
            </a:r>
            <a:r>
              <a:rPr lang="en-US" sz="1400" dirty="0" err="1"/>
              <a:t>presentation.getTitle</a:t>
            </a:r>
            <a:r>
              <a:rPr lang="en-US" sz="1400" dirty="0"/>
              <a:t>().equals("Doc2 Title")) {</a:t>
            </a:r>
          </a:p>
          <a:p>
            <a:pPr algn="l" rtl="0" latinLnBrk="1" hangingPunct="0"/>
            <a:r>
              <a:rPr lang="en-US" sz="1400" dirty="0"/>
              <a:t>                foundDoc2 = true;</a:t>
            </a:r>
          </a:p>
          <a:p>
            <a:pPr algn="l" rtl="0" latinLnBrk="1" hangingPunct="0"/>
            <a:r>
              <a:rPr lang="en-US" sz="1400" dirty="0"/>
              <a:t>            }</a:t>
            </a:r>
          </a:p>
          <a:p>
            <a:pPr algn="l" rtl="0" latinLnBrk="1" hangingPunct="0"/>
            <a:r>
              <a:rPr lang="en-US" sz="1400" dirty="0"/>
              <a:t>        }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assertTrue</a:t>
            </a:r>
            <a:r>
              <a:rPr lang="en-US" sz="1400" dirty="0"/>
              <a:t>(foundDoc1);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assertTrue</a:t>
            </a:r>
            <a:r>
              <a:rPr lang="en-US" sz="1400" dirty="0"/>
              <a:t>(foundDoc2);</a:t>
            </a:r>
          </a:p>
          <a:p>
            <a:pPr algn="l" rtl="0" latinLnBrk="1" hangingPunct="0"/>
            <a:r>
              <a:rPr lang="en-US" sz="1400" dirty="0"/>
              <a:t> 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1651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Compilation issues?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25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  <p:pic>
        <p:nvPicPr>
          <p:cNvPr id="5" name="Picture 4" descr="Screen Shot 2015-02-20 at 09.00.3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790"/>
            <a:ext cx="9144000" cy="21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316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Compilation issues?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  <p:pic>
        <p:nvPicPr>
          <p:cNvPr id="7" name="Picture 6" descr="Screen Shot 2015-02-20 at 09.00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360"/>
            <a:ext cx="9144000" cy="39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This requires to: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27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Create a new Application class to manage the Database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Add create/save methods to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19942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step3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Query the Presentation Objects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29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Query all the Presentation Object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Feed them to a view adapter that will be automatically updated once there is a change.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59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Where to Start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Android Studio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 image </a:t>
            </a:r>
            <a:r>
              <a:rPr lang="en-GB" sz="3600" dirty="0" err="1" smtClean="0">
                <a:solidFill>
                  <a:srgbClr val="1E1C1C"/>
                </a:solidFill>
              </a:rPr>
              <a:t>lvl</a:t>
            </a:r>
            <a:r>
              <a:rPr lang="en-GB" sz="3600" dirty="0" smtClean="0">
                <a:solidFill>
                  <a:srgbClr val="1E1C1C"/>
                </a:solidFill>
              </a:rPr>
              <a:t> 19+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You can clone the final version and follow the steps using git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2600" dirty="0">
                <a:hlinkClick r:id="rId3"/>
              </a:rPr>
              <a:t>https://github.com/ldoguin/couchbase-mobile-android-</a:t>
            </a:r>
            <a:r>
              <a:rPr lang="en-GB" sz="2600" dirty="0" smtClean="0">
                <a:hlinkClick r:id="rId3"/>
              </a:rPr>
              <a:t>workshop</a:t>
            </a:r>
            <a:endParaRPr lang="en-GB" sz="2600" dirty="0" smtClean="0"/>
          </a:p>
          <a:p>
            <a:pPr marL="247650" lvl="1" indent="0">
              <a:buNone/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1E1C1C"/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548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need to create a view</a:t>
            </a:r>
          </a:p>
          <a:p>
            <a:endParaRPr lang="en-US" dirty="0"/>
          </a:p>
          <a:p>
            <a:r>
              <a:rPr lang="en-US" dirty="0" smtClean="0"/>
              <a:t>Views are:</a:t>
            </a:r>
          </a:p>
          <a:p>
            <a:pPr lvl="1"/>
            <a:r>
              <a:rPr lang="en-US" dirty="0" smtClean="0"/>
              <a:t>persistent indexes of your documents</a:t>
            </a:r>
          </a:p>
          <a:p>
            <a:pPr lvl="1"/>
            <a:r>
              <a:rPr lang="en-US" dirty="0" smtClean="0"/>
              <a:t>generated by map (and optionally reduce) queries that you write</a:t>
            </a:r>
          </a:p>
          <a:p>
            <a:pPr lvl="1"/>
            <a:r>
              <a:rPr lang="en-US" dirty="0" smtClean="0"/>
              <a:t>use the native language of the platform (Java in our case)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22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return an </a:t>
            </a:r>
            <a:r>
              <a:rPr lang="en-US" dirty="0" err="1" smtClean="0"/>
              <a:t>iterable</a:t>
            </a:r>
            <a:r>
              <a:rPr lang="en-US" dirty="0" smtClean="0"/>
              <a:t> of </a:t>
            </a:r>
            <a:r>
              <a:rPr lang="en-US" dirty="0" err="1" smtClean="0"/>
              <a:t>QueryRow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You can check if the query is stale and then optionally run the query again to update it</a:t>
            </a:r>
          </a:p>
          <a:p>
            <a:endParaRPr lang="en-US" dirty="0"/>
          </a:p>
          <a:p>
            <a:r>
              <a:rPr lang="en-US" dirty="0" smtClean="0"/>
              <a:t>Three types of query:</a:t>
            </a:r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All-docs</a:t>
            </a:r>
          </a:p>
          <a:p>
            <a:pPr lvl="1"/>
            <a:r>
              <a:rPr lang="en-US" dirty="0" err="1" smtClean="0"/>
              <a:t>LiveQuery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0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Query: most recent 20 blog 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 descr="Screen Shot 2014-11-25 at 14.04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203" b="-90203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</p:spTree>
    <p:extLst>
      <p:ext uri="{BB962C8B-B14F-4D97-AF65-F5344CB8AC3E}">
        <p14:creationId xmlns:p14="http://schemas.microsoft.com/office/powerpoint/2010/main" val="10381609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query: return all the 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4" descr="Screen Shot 2014-11-25 at 14.0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0" r="-1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7091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LiveQuery</a:t>
            </a:r>
            <a:r>
              <a:rPr lang="en-US" dirty="0" smtClean="0"/>
              <a:t>: creating reactive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471"/>
            <a:ext cx="8007739" cy="6421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LiveQuery</a:t>
            </a:r>
            <a:r>
              <a:rPr lang="en-US" dirty="0" smtClean="0"/>
              <a:t> lets us build a UI that updates automatically</a:t>
            </a:r>
          </a:p>
          <a:p>
            <a:endParaRPr lang="en-US" dirty="0"/>
          </a:p>
          <a:p>
            <a:r>
              <a:rPr lang="en-US" dirty="0" smtClean="0"/>
              <a:t>Links the Model to the View</a:t>
            </a:r>
          </a:p>
          <a:p>
            <a:endParaRPr lang="en-US" dirty="0"/>
          </a:p>
          <a:p>
            <a:r>
              <a:rPr lang="en-US" dirty="0" smtClean="0"/>
              <a:t>Feed lists with an appropriate adapter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8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LiveQueryAdapter.java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4-11-05 at 16.3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4" b="-23304"/>
          <a:stretch>
            <a:fillRect/>
          </a:stretch>
        </p:blipFill>
        <p:spPr>
          <a:xfrm>
            <a:off x="457200" y="393700"/>
            <a:ext cx="8074025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35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PresentationAdapter.java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36</a:t>
            </a:fld>
            <a:endParaRPr lang="en-US"/>
          </a:p>
        </p:txBody>
      </p:sp>
      <p:pic>
        <p:nvPicPr>
          <p:cNvPr id="7" name="Content Placeholder 3" descr="Screen Shot 2014-11-05 at 16.33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41" b="-19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4231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Build an Index and a </a:t>
            </a:r>
            <a:r>
              <a:rPr lang="en-GB" sz="2800" b="1" dirty="0" err="1" smtClean="0">
                <a:solidFill>
                  <a:srgbClr val="FFFFFF"/>
                </a:solidFill>
              </a:rPr>
              <a:t>LiveQueryAdapter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37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Add create/save methods to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215148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Build an Index and a </a:t>
            </a:r>
            <a:r>
              <a:rPr lang="en-GB" sz="2800" b="1" dirty="0" err="1" smtClean="0">
                <a:solidFill>
                  <a:srgbClr val="FFFFFF"/>
                </a:solidFill>
              </a:rPr>
              <a:t>LiveQueryAdapter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38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8824" y="1101381"/>
            <a:ext cx="8642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public </a:t>
            </a:r>
            <a:r>
              <a:rPr lang="en-US" sz="1400" dirty="0" err="1"/>
              <a:t>LiveQueryAdapter</a:t>
            </a:r>
            <a:r>
              <a:rPr lang="en-US" sz="1400" dirty="0"/>
              <a:t>(</a:t>
            </a:r>
            <a:r>
              <a:rPr lang="en-US" sz="1400" dirty="0" err="1"/>
              <a:t>LiveQuery</a:t>
            </a:r>
            <a:r>
              <a:rPr lang="en-US" sz="1400" dirty="0"/>
              <a:t> query, Context context)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this.query</a:t>
            </a:r>
            <a:r>
              <a:rPr lang="en-US" sz="1400" dirty="0"/>
              <a:t> = query;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this.context</a:t>
            </a:r>
            <a:r>
              <a:rPr lang="en-US" sz="1400" dirty="0"/>
              <a:t> = context;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Everytime</a:t>
            </a:r>
            <a:r>
              <a:rPr lang="en-US" sz="1400" dirty="0"/>
              <a:t> the query returns a new result we notify the </a:t>
            </a:r>
            <a:r>
              <a:rPr lang="en-US" sz="1400" dirty="0" err="1"/>
              <a:t>ListView</a:t>
            </a:r>
            <a:r>
              <a:rPr lang="en-US" sz="1400" dirty="0"/>
              <a:t> of this fact and update the UI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query.addChangeListener</a:t>
            </a:r>
            <a:r>
              <a:rPr lang="en-US" sz="1400" dirty="0"/>
              <a:t>(new </a:t>
            </a:r>
            <a:r>
              <a:rPr lang="en-US" sz="1400" dirty="0" err="1"/>
              <a:t>LiveQuery.ChangeListener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    @Override</a:t>
            </a:r>
          </a:p>
          <a:p>
            <a:r>
              <a:rPr lang="en-US" sz="1400" dirty="0"/>
              <a:t>            public void changed(final </a:t>
            </a:r>
            <a:r>
              <a:rPr lang="en-US" sz="1400" dirty="0" err="1"/>
              <a:t>LiveQuery.ChangeEvent</a:t>
            </a:r>
            <a:r>
              <a:rPr lang="en-US" sz="1400" dirty="0"/>
              <a:t> </a:t>
            </a:r>
            <a:r>
              <a:rPr lang="en-US" sz="1400" dirty="0" err="1"/>
              <a:t>changeEvent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((Activity) </a:t>
            </a:r>
            <a:r>
              <a:rPr lang="en-US" sz="1400" dirty="0" err="1"/>
              <a:t>LiveQueryAdapter.this.context</a:t>
            </a:r>
            <a:r>
              <a:rPr lang="en-US" sz="1400" dirty="0"/>
              <a:t>).</a:t>
            </a:r>
            <a:r>
              <a:rPr lang="en-US" sz="1400" dirty="0" err="1"/>
              <a:t>runOnUiThread</a:t>
            </a:r>
            <a:r>
              <a:rPr lang="en-US" sz="1400" dirty="0"/>
              <a:t>(new Runnable() {</a:t>
            </a:r>
          </a:p>
          <a:p>
            <a:r>
              <a:rPr lang="en-US" sz="1400" dirty="0"/>
              <a:t>                    @Override</a:t>
            </a:r>
          </a:p>
          <a:p>
            <a:r>
              <a:rPr lang="en-US" sz="1400" dirty="0"/>
              <a:t>                    public void run() {</a:t>
            </a:r>
          </a:p>
          <a:p>
            <a:r>
              <a:rPr lang="en-US" sz="1400" dirty="0"/>
              <a:t>                        enumerator = </a:t>
            </a:r>
            <a:r>
              <a:rPr lang="en-US" sz="1400" dirty="0" err="1"/>
              <a:t>changeEvent.getRows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notifyDataSetChanged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}</a:t>
            </a:r>
          </a:p>
          <a:p>
            <a:r>
              <a:rPr lang="en-US" sz="1400" dirty="0"/>
              <a:t>                });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query.start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08946852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step4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What we are going to do?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0"/>
            <a:ext cx="8007741" cy="367079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A simple app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Showing a list of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And the details of said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These items will be stored in a local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The local database will be synchronized to a remote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endParaRPr lang="en-GB" sz="3600" dirty="0" smtClean="0"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9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Setting Up the Sync Gateway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40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Start </a:t>
            </a:r>
            <a:r>
              <a:rPr lang="en-US" sz="3600" dirty="0"/>
              <a:t>by Reading </a:t>
            </a:r>
            <a:r>
              <a:rPr lang="en-US" sz="3600" dirty="0" err="1" smtClean="0"/>
              <a:t>ConfigureSyncGateway.md</a:t>
            </a:r>
            <a:endParaRPr lang="en-US" sz="3600" dirty="0" smtClean="0"/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292016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step5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Setup the Push/Pull Replication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42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6343" y="1141071"/>
            <a:ext cx="8155531" cy="341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void </a:t>
            </a:r>
            <a:r>
              <a:rPr lang="en-US" dirty="0" err="1"/>
              <a:t>setupSync</a:t>
            </a:r>
            <a:r>
              <a:rPr lang="en-US" dirty="0"/>
              <a:t>() throws </a:t>
            </a:r>
            <a:r>
              <a:rPr lang="en-US" dirty="0" err="1"/>
              <a:t>MalformedURLException</a:t>
            </a:r>
            <a:r>
              <a:rPr lang="en-US" dirty="0"/>
              <a:t> {</a:t>
            </a:r>
          </a:p>
          <a:p>
            <a:r>
              <a:rPr lang="en-US" dirty="0"/>
              <a:t>        URL </a:t>
            </a:r>
            <a:r>
              <a:rPr lang="en-US" dirty="0" err="1"/>
              <a:t>url</a:t>
            </a:r>
            <a:r>
              <a:rPr lang="en-US" dirty="0"/>
              <a:t> = new URL(SYNC_URL_HTTP);</a:t>
            </a:r>
          </a:p>
          <a:p>
            <a:endParaRPr lang="en-US" dirty="0"/>
          </a:p>
          <a:p>
            <a:r>
              <a:rPr lang="en-US" dirty="0"/>
              <a:t>        pull = </a:t>
            </a:r>
            <a:r>
              <a:rPr lang="en-US" dirty="0" err="1"/>
              <a:t>database.createPullReplication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      push = </a:t>
            </a:r>
            <a:r>
              <a:rPr lang="en-US" dirty="0" err="1"/>
              <a:t>database.createPushReplication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pull.setContinuous</a:t>
            </a:r>
            <a:r>
              <a:rPr lang="en-US" dirty="0"/>
              <a:t>(true);</a:t>
            </a:r>
          </a:p>
          <a:p>
            <a:r>
              <a:rPr lang="en-US" dirty="0"/>
              <a:t>        </a:t>
            </a:r>
            <a:r>
              <a:rPr lang="en-US" dirty="0" err="1"/>
              <a:t>push.setContinuous</a:t>
            </a:r>
            <a:r>
              <a:rPr lang="en-US" dirty="0"/>
              <a:t>(true);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pull.start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push.start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1747573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step6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757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Couchbase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concepts and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05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Couchbase Mobile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Lite: </a:t>
            </a:r>
            <a:r>
              <a:rPr lang="en-US" sz="2000" dirty="0" smtClean="0"/>
              <a:t>a lightweight native document database for the device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SyncGateway</a:t>
            </a:r>
            <a:r>
              <a:rPr lang="en-US" sz="2000" b="1" dirty="0" smtClean="0"/>
              <a:t>: </a:t>
            </a:r>
            <a:r>
              <a:rPr lang="en-US" sz="2000" dirty="0" smtClean="0"/>
              <a:t>handles </a:t>
            </a:r>
            <a:r>
              <a:rPr lang="en-US" sz="2000" dirty="0" err="1" smtClean="0"/>
              <a:t>synchronisation</a:t>
            </a:r>
            <a:r>
              <a:rPr lang="en-US" sz="2000" dirty="0" smtClean="0"/>
              <a:t>, including content </a:t>
            </a:r>
            <a:r>
              <a:rPr lang="en-US" sz="2000" dirty="0" err="1" smtClean="0"/>
              <a:t>auth</a:t>
            </a:r>
            <a:r>
              <a:rPr lang="en-US" sz="2000" dirty="0" smtClean="0"/>
              <a:t> and validation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Couchbase Server: </a:t>
            </a:r>
            <a:r>
              <a:rPr lang="en-US" sz="2000" dirty="0" smtClean="0"/>
              <a:t>could also be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 or another compatible database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9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Native API for:</a:t>
            </a:r>
          </a:p>
          <a:p>
            <a:pPr lvl="1"/>
            <a:r>
              <a:rPr lang="en-US" sz="1800" dirty="0" err="1" smtClean="0"/>
              <a:t>iOS</a:t>
            </a:r>
            <a:endParaRPr lang="en-US" sz="1800" dirty="0" smtClean="0"/>
          </a:p>
          <a:p>
            <a:pPr lvl="1"/>
            <a:r>
              <a:rPr lang="en-US" sz="1800" dirty="0" smtClean="0"/>
              <a:t>Android</a:t>
            </a:r>
          </a:p>
          <a:p>
            <a:pPr lvl="1"/>
            <a:r>
              <a:rPr lang="en-US" sz="1800" dirty="0" smtClean="0"/>
              <a:t>Windows Phone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REST API:</a:t>
            </a:r>
          </a:p>
          <a:p>
            <a:pPr lvl="1"/>
            <a:r>
              <a:rPr lang="en-US" sz="1800" dirty="0" smtClean="0"/>
              <a:t>Used with </a:t>
            </a:r>
            <a:r>
              <a:rPr lang="en-US" sz="1800" dirty="0" err="1" smtClean="0"/>
              <a:t>Phonegap</a:t>
            </a:r>
            <a:r>
              <a:rPr lang="en-US" sz="1800" dirty="0" smtClean="0"/>
              <a:t>, Titanium (with a wrapper) and so 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Document database using </a:t>
            </a:r>
            <a:r>
              <a:rPr lang="en-US" sz="2000" b="1" dirty="0" err="1" smtClean="0"/>
              <a:t>CouchbDB</a:t>
            </a:r>
            <a:r>
              <a:rPr lang="en-US" sz="2000" b="1" dirty="0" smtClean="0"/>
              <a:t>-like model:</a:t>
            </a:r>
          </a:p>
          <a:p>
            <a:pPr lvl="1"/>
            <a:r>
              <a:rPr lang="en-US" sz="1800" dirty="0" smtClean="0"/>
              <a:t>Native JSON storage</a:t>
            </a:r>
          </a:p>
          <a:p>
            <a:pPr lvl="1"/>
            <a:r>
              <a:rPr lang="en-US" sz="1800" dirty="0" smtClean="0"/>
              <a:t>Uses map-reduce to create indexes (called views)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Work locally with Couchbase Lite and get sync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Lives in the data </a:t>
            </a:r>
            <a:r>
              <a:rPr lang="en-US" sz="2000" b="1" dirty="0" smtClean="0"/>
              <a:t>center </a:t>
            </a:r>
            <a:r>
              <a:rPr lang="en-US" sz="2000" b="1" dirty="0" smtClean="0"/>
              <a:t>or cloud environment</a:t>
            </a:r>
          </a:p>
          <a:p>
            <a:endParaRPr lang="en-US" sz="2000" b="1" dirty="0"/>
          </a:p>
          <a:p>
            <a:r>
              <a:rPr lang="en-US" sz="2000" b="1" dirty="0" smtClean="0"/>
              <a:t>Uses a Couchbase Server bucket to persist data from Couchbase Lite devices</a:t>
            </a:r>
          </a:p>
          <a:p>
            <a:endParaRPr lang="en-US" sz="2000" b="1" dirty="0"/>
          </a:p>
          <a:p>
            <a:r>
              <a:rPr lang="en-US" sz="2000" b="1" dirty="0" smtClean="0"/>
              <a:t>HTTP listener that provides a passive replication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71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Server 2.0 or newer</a:t>
            </a:r>
          </a:p>
          <a:p>
            <a:endParaRPr lang="en-US" sz="2000" b="1" dirty="0"/>
          </a:p>
          <a:p>
            <a:r>
              <a:rPr lang="en-US" sz="2000" b="1" dirty="0" smtClean="0"/>
              <a:t>Requires a dedicated bucket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CPU:</a:t>
            </a:r>
            <a:r>
              <a:rPr lang="en-US" sz="2000" dirty="0" smtClean="0"/>
              <a:t> </a:t>
            </a:r>
            <a:r>
              <a:rPr lang="en-US" sz="2000" dirty="0" err="1" smtClean="0"/>
              <a:t>SyncGateway</a:t>
            </a:r>
            <a:r>
              <a:rPr lang="en-US" sz="2000" dirty="0" smtClean="0"/>
              <a:t> uses Couchbase views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37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1543</Words>
  <Application>Microsoft Macintosh PowerPoint</Application>
  <PresentationFormat>On-screen Show (16:9)</PresentationFormat>
  <Paragraphs>267</Paragraphs>
  <Slides>43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</vt:lpstr>
      <vt:lpstr>How to Setup Automatic Sync between Mobile devices and Servers</vt:lpstr>
      <vt:lpstr>Starter Configuration</vt:lpstr>
      <vt:lpstr>Where to Start</vt:lpstr>
      <vt:lpstr>What we are going to do?</vt:lpstr>
      <vt:lpstr>Working with Couchbase Mobile</vt:lpstr>
      <vt:lpstr>The Couchbase Mobile stack</vt:lpstr>
      <vt:lpstr>Couchbase Lite</vt:lpstr>
      <vt:lpstr>Sync Gateway</vt:lpstr>
      <vt:lpstr>Couchbase Server</vt:lpstr>
      <vt:lpstr>How to Follow the Workshop</vt:lpstr>
      <vt:lpstr>One Step One Tag</vt:lpstr>
      <vt:lpstr> git checkout step0</vt:lpstr>
      <vt:lpstr>The Master/Detail Flow wizard</vt:lpstr>
      <vt:lpstr>Congrats!</vt:lpstr>
      <vt:lpstr>Git checkout step1</vt:lpstr>
      <vt:lpstr>The Presentation POJO </vt:lpstr>
      <vt:lpstr>Git checkout step2</vt:lpstr>
      <vt:lpstr>Store Presentation in Couchbase Lite</vt:lpstr>
      <vt:lpstr>Couchbase Lite concepts</vt:lpstr>
      <vt:lpstr>Creating a Manager</vt:lpstr>
      <vt:lpstr>Database concepts</vt:lpstr>
      <vt:lpstr>Couchbase Lite the Local Database</vt:lpstr>
      <vt:lpstr>Couchbase Lite the Local Database</vt:lpstr>
      <vt:lpstr>Couchbase Lite the Local Database</vt:lpstr>
      <vt:lpstr>Compilation issues?</vt:lpstr>
      <vt:lpstr>Compilation issues?</vt:lpstr>
      <vt:lpstr>This requires to:</vt:lpstr>
      <vt:lpstr>Git checkout step3</vt:lpstr>
      <vt:lpstr>Query the Presentation Objects</vt:lpstr>
      <vt:lpstr>Basics of querying</vt:lpstr>
      <vt:lpstr>Querying the view</vt:lpstr>
      <vt:lpstr>Query: most recent 20 blog posts</vt:lpstr>
      <vt:lpstr>Our query: return all the presentations</vt:lpstr>
      <vt:lpstr>LiveQuery: creating reactive interfaces</vt:lpstr>
      <vt:lpstr>LiveQueryAdapter.java</vt:lpstr>
      <vt:lpstr>PresentationAdapter.java</vt:lpstr>
      <vt:lpstr>Build an Index and a LiveQueryAdapter</vt:lpstr>
      <vt:lpstr>Build an Index and a LiveQueryAdapter</vt:lpstr>
      <vt:lpstr>Git checkout step4</vt:lpstr>
      <vt:lpstr>Setting Up the Sync Gateway</vt:lpstr>
      <vt:lpstr>Git checkout step5</vt:lpstr>
      <vt:lpstr>Setup the Push/Pull Replication</vt:lpstr>
      <vt:lpstr>Git checkout step6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Mobile</dc:title>
  <cp:lastModifiedBy>Laurent Doguin</cp:lastModifiedBy>
  <cp:revision>19</cp:revision>
  <dcterms:modified xsi:type="dcterms:W3CDTF">2015-02-20T08:15:20Z</dcterms:modified>
</cp:coreProperties>
</file>