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96"/>
  </p:notesMasterIdLst>
  <p:sldIdLst>
    <p:sldId id="621" r:id="rId3"/>
    <p:sldId id="708" r:id="rId4"/>
    <p:sldId id="710" r:id="rId5"/>
    <p:sldId id="709" r:id="rId6"/>
    <p:sldId id="618" r:id="rId7"/>
    <p:sldId id="546" r:id="rId8"/>
    <p:sldId id="547" r:id="rId9"/>
    <p:sldId id="548" r:id="rId10"/>
    <p:sldId id="549" r:id="rId11"/>
    <p:sldId id="550" r:id="rId12"/>
    <p:sldId id="551" r:id="rId13"/>
    <p:sldId id="553" r:id="rId14"/>
    <p:sldId id="619" r:id="rId15"/>
    <p:sldId id="352" r:id="rId16"/>
    <p:sldId id="616" r:id="rId17"/>
    <p:sldId id="615" r:id="rId18"/>
    <p:sldId id="489" r:id="rId19"/>
    <p:sldId id="572" r:id="rId20"/>
    <p:sldId id="541" r:id="rId21"/>
    <p:sldId id="655" r:id="rId22"/>
    <p:sldId id="656" r:id="rId23"/>
    <p:sldId id="657" r:id="rId24"/>
    <p:sldId id="706" r:id="rId25"/>
    <p:sldId id="707" r:id="rId26"/>
    <p:sldId id="647" r:id="rId27"/>
    <p:sldId id="483" r:id="rId28"/>
    <p:sldId id="481" r:id="rId29"/>
    <p:sldId id="480" r:id="rId30"/>
    <p:sldId id="526" r:id="rId31"/>
    <p:sldId id="509" r:id="rId32"/>
    <p:sldId id="515" r:id="rId33"/>
    <p:sldId id="508" r:id="rId34"/>
    <p:sldId id="510" r:id="rId35"/>
    <p:sldId id="512" r:id="rId36"/>
    <p:sldId id="513" r:id="rId37"/>
    <p:sldId id="516" r:id="rId38"/>
    <p:sldId id="517" r:id="rId39"/>
    <p:sldId id="518" r:id="rId40"/>
    <p:sldId id="519" r:id="rId41"/>
    <p:sldId id="520" r:id="rId42"/>
    <p:sldId id="617" r:id="rId43"/>
    <p:sldId id="644" r:id="rId44"/>
    <p:sldId id="648" r:id="rId45"/>
    <p:sldId id="645" r:id="rId46"/>
    <p:sldId id="646" r:id="rId47"/>
    <p:sldId id="604" r:id="rId48"/>
    <p:sldId id="613" r:id="rId49"/>
    <p:sldId id="595" r:id="rId50"/>
    <p:sldId id="599" r:id="rId51"/>
    <p:sldId id="600" r:id="rId52"/>
    <p:sldId id="601" r:id="rId53"/>
    <p:sldId id="608" r:id="rId54"/>
    <p:sldId id="607" r:id="rId55"/>
    <p:sldId id="606" r:id="rId56"/>
    <p:sldId id="609" r:id="rId57"/>
    <p:sldId id="605" r:id="rId58"/>
    <p:sldId id="593" r:id="rId59"/>
    <p:sldId id="610" r:id="rId60"/>
    <p:sldId id="611" r:id="rId61"/>
    <p:sldId id="672" r:id="rId62"/>
    <p:sldId id="673" r:id="rId63"/>
    <p:sldId id="674" r:id="rId64"/>
    <p:sldId id="675" r:id="rId65"/>
    <p:sldId id="676" r:id="rId66"/>
    <p:sldId id="677" r:id="rId67"/>
    <p:sldId id="678" r:id="rId68"/>
    <p:sldId id="679" r:id="rId69"/>
    <p:sldId id="680" r:id="rId70"/>
    <p:sldId id="681" r:id="rId71"/>
    <p:sldId id="682" r:id="rId72"/>
    <p:sldId id="683" r:id="rId73"/>
    <p:sldId id="684" r:id="rId74"/>
    <p:sldId id="685" r:id="rId75"/>
    <p:sldId id="686" r:id="rId76"/>
    <p:sldId id="687" r:id="rId77"/>
    <p:sldId id="688" r:id="rId78"/>
    <p:sldId id="689" r:id="rId79"/>
    <p:sldId id="690" r:id="rId80"/>
    <p:sldId id="691" r:id="rId81"/>
    <p:sldId id="692" r:id="rId82"/>
    <p:sldId id="693" r:id="rId83"/>
    <p:sldId id="694" r:id="rId84"/>
    <p:sldId id="695" r:id="rId85"/>
    <p:sldId id="696" r:id="rId86"/>
    <p:sldId id="697" r:id="rId87"/>
    <p:sldId id="698" r:id="rId88"/>
    <p:sldId id="699" r:id="rId89"/>
    <p:sldId id="700" r:id="rId90"/>
    <p:sldId id="701" r:id="rId91"/>
    <p:sldId id="702" r:id="rId92"/>
    <p:sldId id="703" r:id="rId93"/>
    <p:sldId id="704" r:id="rId94"/>
    <p:sldId id="705" r:id="rId9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559A"/>
    <a:srgbClr val="1A9CFF"/>
    <a:srgbClr val="3C99B2"/>
    <a:srgbClr val="2C8678"/>
    <a:srgbClr val="411EAA"/>
    <a:srgbClr val="5052F9"/>
    <a:srgbClr val="5F01AB"/>
    <a:srgbClr val="44AFCD"/>
    <a:srgbClr val="4790EA"/>
    <a:srgbClr val="5F00AB"/>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9" autoAdjust="0"/>
    <p:restoredTop sz="63518" autoAdjust="0"/>
  </p:normalViewPr>
  <p:slideViewPr>
    <p:cSldViewPr snapToGrid="0" snapToObjects="1" showGuides="1">
      <p:cViewPr varScale="1">
        <p:scale>
          <a:sx n="80" d="100"/>
          <a:sy n="80" d="100"/>
        </p:scale>
        <p:origin x="-2344" y="-104"/>
      </p:cViewPr>
      <p:guideLst>
        <p:guide orient="horz" pos="697"/>
        <p:guide pos="4906"/>
        <p:guide pos="442"/>
      </p:guideLst>
    </p:cSldViewPr>
  </p:slideViewPr>
  <p:outlineViewPr>
    <p:cViewPr>
      <p:scale>
        <a:sx n="33" d="100"/>
        <a:sy n="33" d="100"/>
      </p:scale>
      <p:origin x="0" y="5752"/>
    </p:cViewPr>
  </p:outlineViewPr>
  <p:notesTextViewPr>
    <p:cViewPr>
      <p:scale>
        <a:sx n="100" d="100"/>
        <a:sy n="100" d="100"/>
      </p:scale>
      <p:origin x="0" y="0"/>
    </p:cViewPr>
  </p:notesTextViewPr>
  <p:sorterViewPr>
    <p:cViewPr>
      <p:scale>
        <a:sx n="119" d="100"/>
        <a:sy n="119" d="100"/>
      </p:scale>
      <p:origin x="0" y="5376"/>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notesMaster" Target="notesMasters/notesMaster1.xml"/><Relationship Id="rId97" Type="http://schemas.openxmlformats.org/officeDocument/2006/relationships/printerSettings" Target="printerSettings/printerSettings1.bin"/><Relationship Id="rId98" Type="http://schemas.openxmlformats.org/officeDocument/2006/relationships/presProps" Target="presProps.xml"/><Relationship Id="rId99" Type="http://schemas.openxmlformats.org/officeDocument/2006/relationships/viewProps" Target="view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100" Type="http://schemas.openxmlformats.org/officeDocument/2006/relationships/theme" Target="theme/theme1.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98555D-D549-824F-9B4A-548C8E6B359B}" type="datetimeFigureOut">
              <a:rPr lang="en-US" smtClean="0"/>
              <a:t>15/06/16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83972-4235-A041-8018-094DB81FB198}" type="slidenum">
              <a:rPr lang="en-US" smtClean="0"/>
              <a:t>‹#›</a:t>
            </a:fld>
            <a:endParaRPr lang="en-US"/>
          </a:p>
        </p:txBody>
      </p:sp>
    </p:spTree>
    <p:extLst>
      <p:ext uri="{BB962C8B-B14F-4D97-AF65-F5344CB8AC3E}">
        <p14:creationId xmlns:p14="http://schemas.microsoft.com/office/powerpoint/2010/main" val="11213251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Hi Everyone.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I’m Wayne Carter.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I’m the Chief Architect of Mobile at Couchbase where I head up their mobile products.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Today I’ll give you an introduction to Couchbase Mobile and talk about building apps that always work.</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1</a:t>
            </a:fld>
            <a:endParaRPr lang="en-US"/>
          </a:p>
        </p:txBody>
      </p:sp>
    </p:spTree>
    <p:extLst>
      <p:ext uri="{BB962C8B-B14F-4D97-AF65-F5344CB8AC3E}">
        <p14:creationId xmlns:p14="http://schemas.microsoft.com/office/powerpoint/2010/main" val="2962127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Apps will always be fast.</a:t>
            </a:r>
          </a:p>
          <a:p>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11</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And </a:t>
            </a:r>
            <a:r>
              <a:rPr lang="en-US" sz="1200" kern="1200" dirty="0" smtClean="0">
                <a:solidFill>
                  <a:schemeClr val="tx1"/>
                </a:solidFill>
                <a:latin typeface="+mn-lt"/>
                <a:ea typeface="+mn-ea"/>
                <a:cs typeface="+mn-cs"/>
              </a:rPr>
              <a:t>users will absolutely love</a:t>
            </a:r>
            <a:r>
              <a:rPr lang="en-US" sz="1200" kern="1200" baseline="0" dirty="0" smtClean="0">
                <a:solidFill>
                  <a:schemeClr val="tx1"/>
                </a:solidFill>
                <a:latin typeface="+mn-lt"/>
                <a:ea typeface="+mn-ea"/>
                <a:cs typeface="+mn-cs"/>
              </a:rPr>
              <a:t> them because of it.</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12</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Now let’s take a look at Couchbase Mobile.</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13</a:t>
            </a:fld>
            <a:endParaRPr lang="en-US"/>
          </a:p>
        </p:txBody>
      </p:sp>
    </p:spTree>
    <p:extLst>
      <p:ext uri="{BB962C8B-B14F-4D97-AF65-F5344CB8AC3E}">
        <p14:creationId xmlns:p14="http://schemas.microsoft.com/office/powerpoint/2010/main" val="712795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Couchbase Mobile includes:</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Couchbase Lite: </a:t>
            </a:r>
            <a:r>
              <a:rPr lang="en-US" sz="1200" b="0" kern="1200" dirty="0" smtClean="0">
                <a:solidFill>
                  <a:schemeClr val="tx1"/>
                </a:solidFill>
                <a:latin typeface="+mn-lt"/>
                <a:ea typeface="+mn-ea"/>
                <a:cs typeface="+mn-cs"/>
              </a:rPr>
              <a:t>An embedded </a:t>
            </a:r>
            <a:r>
              <a:rPr lang="en-US" sz="1200" b="0" kern="1200" dirty="0" err="1" smtClean="0">
                <a:solidFill>
                  <a:schemeClr val="tx1"/>
                </a:solidFill>
                <a:latin typeface="+mn-lt"/>
                <a:ea typeface="+mn-ea"/>
                <a:cs typeface="+mn-cs"/>
              </a:rPr>
              <a:t>NoSQL</a:t>
            </a:r>
            <a:r>
              <a:rPr lang="en-US" sz="1200" b="0" kern="1200" dirty="0" smtClean="0">
                <a:solidFill>
                  <a:schemeClr val="tx1"/>
                </a:solidFill>
                <a:latin typeface="+mn-lt"/>
                <a:ea typeface="+mn-ea"/>
                <a:cs typeface="+mn-cs"/>
              </a:rPr>
              <a:t> Database that runs locally on the device.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Sync Gateway: </a:t>
            </a:r>
            <a:r>
              <a:rPr lang="en-US" sz="1200" b="0" kern="1200" dirty="0" smtClean="0">
                <a:solidFill>
                  <a:schemeClr val="tx1"/>
                </a:solidFill>
                <a:latin typeface="+mn-lt"/>
                <a:ea typeface="+mn-ea"/>
                <a:cs typeface="+mn-cs"/>
              </a:rPr>
              <a:t>An internet facing cloud component that securely syncs data between the device and cloud.</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Couchbase Server: </a:t>
            </a:r>
            <a:r>
              <a:rPr lang="en-US" sz="1200" b="0" kern="1200" dirty="0" smtClean="0">
                <a:solidFill>
                  <a:schemeClr val="tx1"/>
                </a:solidFill>
                <a:latin typeface="+mn-lt"/>
                <a:ea typeface="+mn-ea"/>
                <a:cs typeface="+mn-cs"/>
              </a:rPr>
              <a:t>Our highly scalable, high performance, </a:t>
            </a:r>
            <a:r>
              <a:rPr lang="en-US" sz="1200" b="0" kern="1200" dirty="0" err="1" smtClean="0">
                <a:solidFill>
                  <a:schemeClr val="tx1"/>
                </a:solidFill>
                <a:latin typeface="+mn-lt"/>
                <a:ea typeface="+mn-ea"/>
                <a:cs typeface="+mn-cs"/>
              </a:rPr>
              <a:t>NoSQL</a:t>
            </a:r>
            <a:r>
              <a:rPr lang="en-US" sz="1200" b="0" kern="1200" dirty="0" smtClean="0">
                <a:solidFill>
                  <a:schemeClr val="tx1"/>
                </a:solidFill>
                <a:latin typeface="+mn-lt"/>
                <a:ea typeface="+mn-ea"/>
                <a:cs typeface="+mn-cs"/>
              </a:rPr>
              <a:t> Database that runs in the cloud.</a:t>
            </a:r>
          </a:p>
        </p:txBody>
      </p:sp>
      <p:sp>
        <p:nvSpPr>
          <p:cNvPr id="4" name="Slide Number Placeholder 3"/>
          <p:cNvSpPr>
            <a:spLocks noGrp="1"/>
          </p:cNvSpPr>
          <p:nvPr>
            <p:ph type="sldNum" sz="quarter" idx="10"/>
          </p:nvPr>
        </p:nvSpPr>
        <p:spPr/>
        <p:txBody>
          <a:bodyPr/>
          <a:lstStyle/>
          <a:p>
            <a:fld id="{62083972-4235-A041-8018-094DB81FB198}" type="slidenum">
              <a:rPr lang="en-US" smtClean="0"/>
              <a:t>14</a:t>
            </a:fld>
            <a:endParaRPr lang="en-US"/>
          </a:p>
        </p:txBody>
      </p:sp>
    </p:spTree>
    <p:extLst>
      <p:ext uri="{BB962C8B-B14F-4D97-AF65-F5344CB8AC3E}">
        <p14:creationId xmlns:p14="http://schemas.microsoft.com/office/powerpoint/2010/main" val="2797456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We’ve done some really amazing things w/ Couchbase Mobile over the past year.</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15</a:t>
            </a:fld>
            <a:endParaRPr lang="en-US"/>
          </a:p>
        </p:txBody>
      </p:sp>
    </p:spTree>
    <p:extLst>
      <p:ext uri="{BB962C8B-B14F-4D97-AF65-F5344CB8AC3E}">
        <p14:creationId xmlns:p14="http://schemas.microsoft.com/office/powerpoint/2010/main" val="1701932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 all started exactly one year ago w/ the release of Couchbase Mobile 1.0.</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For devices, we had support for </a:t>
            </a:r>
            <a:r>
              <a:rPr lang="en-US" sz="1200" kern="1200" dirty="0" err="1" smtClean="0">
                <a:solidFill>
                  <a:schemeClr val="tx1"/>
                </a:solidFill>
                <a:latin typeface="+mn-lt"/>
                <a:ea typeface="+mn-ea"/>
                <a:cs typeface="+mn-cs"/>
              </a:rPr>
              <a:t>iOS</a:t>
            </a:r>
            <a:r>
              <a:rPr lang="en-US" sz="1200" kern="1200" dirty="0" smtClean="0">
                <a:solidFill>
                  <a:schemeClr val="tx1"/>
                </a:solidFill>
                <a:latin typeface="+mn-lt"/>
                <a:ea typeface="+mn-ea"/>
                <a:cs typeface="+mn-cs"/>
              </a:rPr>
              <a:t>, Android, OS X, Linux, and Windows.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we had Sync Gateway, for secure multi-master synchronization over the internet.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the fall, we released our .NET support for the Microsoft, Xamarin, and Mono runtimes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we added some great experimental features like integration w/ Forest DB.</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the spring, we released Unity support.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now in our 6th release, we have even more great features that I’ll talk about in more detail later.</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16</a:t>
            </a:fld>
            <a:endParaRPr lang="en-US"/>
          </a:p>
        </p:txBody>
      </p:sp>
    </p:spTree>
    <p:extLst>
      <p:ext uri="{BB962C8B-B14F-4D97-AF65-F5344CB8AC3E}">
        <p14:creationId xmlns:p14="http://schemas.microsoft.com/office/powerpoint/2010/main" val="1322994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 built the most complete </a:t>
            </a:r>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 database solution on the market...</a:t>
            </a:r>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17</a:t>
            </a:fld>
            <a:endParaRPr lang="en-US"/>
          </a:p>
        </p:txBody>
      </p:sp>
    </p:spTree>
    <p:extLst>
      <p:ext uri="{BB962C8B-B14F-4D97-AF65-F5344CB8AC3E}">
        <p14:creationId xmlns:p14="http://schemas.microsoft.com/office/powerpoint/2010/main" val="3239677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…to power</a:t>
            </a:r>
          </a:p>
          <a:p>
            <a:pPr marL="171450" indent="-171450">
              <a:buFont typeface="Arial"/>
              <a:buChar char="•"/>
            </a:pPr>
            <a:r>
              <a:rPr lang="en-US" sz="1200" kern="1200" dirty="0" smtClean="0">
                <a:solidFill>
                  <a:schemeClr val="tx1"/>
                </a:solidFill>
                <a:latin typeface="+mn-lt"/>
                <a:ea typeface="+mn-ea"/>
                <a:cs typeface="+mn-cs"/>
              </a:rPr>
              <a:t>Mobile</a:t>
            </a:r>
          </a:p>
          <a:p>
            <a:pPr marL="171450" indent="-171450">
              <a:buFont typeface="Arial"/>
              <a:buChar char="•"/>
            </a:pPr>
            <a:r>
              <a:rPr lang="en-US" sz="1200" kern="1200" dirty="0" smtClean="0">
                <a:solidFill>
                  <a:schemeClr val="tx1"/>
                </a:solidFill>
                <a:latin typeface="+mn-lt"/>
                <a:ea typeface="+mn-ea"/>
                <a:cs typeface="+mn-cs"/>
              </a:rPr>
              <a:t>Tablet</a:t>
            </a:r>
          </a:p>
          <a:p>
            <a:pPr marL="171450" indent="-171450">
              <a:buFont typeface="Arial"/>
              <a:buChar char="•"/>
            </a:pPr>
            <a:r>
              <a:rPr lang="en-US" sz="1200" kern="1200" dirty="0" smtClean="0">
                <a:solidFill>
                  <a:schemeClr val="tx1"/>
                </a:solidFill>
                <a:latin typeface="+mn-lt"/>
                <a:ea typeface="+mn-ea"/>
                <a:cs typeface="+mn-cs"/>
              </a:rPr>
              <a:t>Wearable</a:t>
            </a:r>
          </a:p>
          <a:p>
            <a:pPr marL="171450" indent="-171450">
              <a:buFont typeface="Arial"/>
              <a:buChar char="•"/>
            </a:pPr>
            <a:r>
              <a:rPr lang="en-US" sz="1200" kern="1200" dirty="0" smtClean="0">
                <a:solidFill>
                  <a:schemeClr val="tx1"/>
                </a:solidFill>
                <a:latin typeface="+mn-lt"/>
                <a:ea typeface="+mn-ea"/>
                <a:cs typeface="+mn-cs"/>
              </a:rPr>
              <a:t>Desktop</a:t>
            </a:r>
          </a:p>
          <a:p>
            <a:pPr marL="171450" indent="-171450">
              <a:buFont typeface="Arial"/>
              <a:buChar char="•"/>
            </a:pPr>
            <a:r>
              <a:rPr lang="en-US" sz="1200" kern="1200" dirty="0" smtClean="0">
                <a:solidFill>
                  <a:schemeClr val="tx1"/>
                </a:solidFill>
                <a:latin typeface="+mn-lt"/>
                <a:ea typeface="+mn-ea"/>
                <a:cs typeface="+mn-cs"/>
              </a:rPr>
              <a:t>Laptop</a:t>
            </a:r>
          </a:p>
          <a:p>
            <a:pPr marL="171450" indent="-171450">
              <a:buFont typeface="Arial"/>
              <a:buChar char="•"/>
            </a:pPr>
            <a:r>
              <a:rPr lang="en-US" sz="1200" kern="1200" dirty="0" err="1" smtClean="0">
                <a:solidFill>
                  <a:schemeClr val="tx1"/>
                </a:solidFill>
                <a:latin typeface="+mn-lt"/>
                <a:ea typeface="+mn-ea"/>
                <a:cs typeface="+mn-cs"/>
              </a:rPr>
              <a:t>IoT</a:t>
            </a: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and Web</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…Apps...and Games</a:t>
            </a:r>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t>18</a:t>
            </a:fld>
            <a:endParaRPr lang="en-US"/>
          </a:p>
        </p:txBody>
      </p:sp>
    </p:spTree>
    <p:extLst>
      <p:ext uri="{BB962C8B-B14F-4D97-AF65-F5344CB8AC3E}">
        <p14:creationId xmlns:p14="http://schemas.microsoft.com/office/powerpoint/2010/main" val="3239677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That users will absolutely love.</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19</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taking a step back, let’s quickly talk about the mobile database market and when this online-first to offline-first trend began.</a:t>
            </a:r>
          </a:p>
          <a:p>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solidFill>
                  <a:prstClr val="black"/>
                </a:solidFill>
                <a:latin typeface="Calibri"/>
              </a:rPr>
              <a:pPr/>
              <a:t>20</a:t>
            </a:fld>
            <a:endParaRPr lang="en-US">
              <a:solidFill>
                <a:prstClr val="black"/>
              </a:solidFill>
              <a:latin typeface="Calibri"/>
            </a:endParaRPr>
          </a:p>
        </p:txBody>
      </p:sp>
    </p:spTree>
    <p:extLst>
      <p:ext uri="{BB962C8B-B14F-4D97-AF65-F5344CB8AC3E}">
        <p14:creationId xmlns:p14="http://schemas.microsoft.com/office/powerpoint/2010/main" val="375049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87" name="Shape 87"/>
          <p:cNvSpPr>
            <a:spLocks noGrp="1"/>
          </p:cNvSpPr>
          <p:nvPr>
            <p:ph type="body" sz="quarter" idx="1"/>
          </p:nvPr>
        </p:nvSpPr>
        <p:spPr>
          <a:prstGeom prst="rect">
            <a:avLst/>
          </a:prstGeom>
        </p:spPr>
        <p:txBody>
          <a:bodyPr/>
          <a:lstStyle>
            <a:lvl1pPr>
              <a:lnSpc>
                <a:spcPct val="100000"/>
              </a:lnSpc>
              <a:defRPr sz="1200">
                <a:latin typeface="Calibri"/>
                <a:ea typeface="Calibri"/>
                <a:cs typeface="Calibri"/>
                <a:sym typeface="Calibri"/>
              </a:defRPr>
            </a:lvl1pPr>
          </a:lstStyle>
          <a:p>
            <a:pPr lvl="0">
              <a:defRPr sz="1800"/>
            </a:pPr>
            <a:r>
              <a:rPr sz="1200"/>
              <a:t>Explain that “get sync for free” means you have to write syncing function, so not entirely free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beginning of time in mobile as we know it today was 2007, with the release of the first iPhone.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From 2007 through today, the primary way to power mobile apps is via REST.</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while REST allows developers to take this proven architectural approach and apply it to mobile platforms, it also means that mobile apps (like web apps), will only work when you have a network connection.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Then we got to 2010, where there was a shift in sync capabilities that would move data to and from other endpoints, like the cloud.</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For the record, this wasn’t a new approach but more of a reemergence of the enterprise sync technologies of the late 90s.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Back then, you would see companies like Siebel, Oracle, SAP and others use local data and sync technology to enable remote sales forces on their laptops. And there are a lot of other examples.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But then that sync kind of died off with the shift to web apps and the promise of ubiquitous wireless networks.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going back to today, there’s now the shift towards an offline-first enterprise. Mobile apps have to work with and without a network connection.</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2083972-4235-A041-8018-094DB81FB198}" type="slidenum">
              <a:rPr lang="en-US" smtClean="0">
                <a:solidFill>
                  <a:prstClr val="black"/>
                </a:solidFill>
                <a:latin typeface="Calibri"/>
              </a:rPr>
              <a:pPr/>
              <a:t>21</a:t>
            </a:fld>
            <a:endParaRPr lang="en-US">
              <a:solidFill>
                <a:prstClr val="black"/>
              </a:solidFill>
              <a:latin typeface="Calibri"/>
            </a:endParaRPr>
          </a:p>
        </p:txBody>
      </p:sp>
    </p:spTree>
    <p:extLst>
      <p:ext uri="{BB962C8B-B14F-4D97-AF65-F5344CB8AC3E}">
        <p14:creationId xmlns:p14="http://schemas.microsoft.com/office/powerpoint/2010/main" val="1178633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addition to Couchbase Mobile, over the past year and a half, all the major cloud providers including Amazon, Google, and Microsoft have added some form of sync and offline capability to their mobile offerings.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The point is that the major players in the market all have sync built-in.</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with that, let’s bring Wayne back up who can tell us why sync is so important.</a:t>
            </a:r>
          </a:p>
          <a:p>
            <a:endParaRPr lang="en-US" dirty="0"/>
          </a:p>
        </p:txBody>
      </p:sp>
      <p:sp>
        <p:nvSpPr>
          <p:cNvPr id="4" name="Slide Number Placeholder 3"/>
          <p:cNvSpPr>
            <a:spLocks noGrp="1"/>
          </p:cNvSpPr>
          <p:nvPr>
            <p:ph type="sldNum" sz="quarter" idx="10"/>
          </p:nvPr>
        </p:nvSpPr>
        <p:spPr/>
        <p:txBody>
          <a:bodyPr/>
          <a:lstStyle/>
          <a:p>
            <a:fld id="{615C908D-C35B-B346-A739-79C621D2BD36}" type="slidenum">
              <a:rPr lang="en-US" smtClean="0">
                <a:solidFill>
                  <a:prstClr val="black"/>
                </a:solidFill>
                <a:latin typeface="Calibri"/>
              </a:rPr>
              <a:pPr/>
              <a:t>22</a:t>
            </a:fld>
            <a:endParaRPr lang="en-US">
              <a:solidFill>
                <a:prstClr val="black"/>
              </a:solidFill>
              <a:latin typeface="Calibri"/>
            </a:endParaRPr>
          </a:p>
        </p:txBody>
      </p:sp>
    </p:spTree>
    <p:extLst>
      <p:ext uri="{BB962C8B-B14F-4D97-AF65-F5344CB8AC3E}">
        <p14:creationId xmlns:p14="http://schemas.microsoft.com/office/powerpoint/2010/main" val="3239677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Now let’s take a look at Couchbase Mobile.</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23</a:t>
            </a:fld>
            <a:endParaRPr lang="en-US"/>
          </a:p>
        </p:txBody>
      </p:sp>
    </p:spTree>
    <p:extLst>
      <p:ext uri="{BB962C8B-B14F-4D97-AF65-F5344CB8AC3E}">
        <p14:creationId xmlns:p14="http://schemas.microsoft.com/office/powerpoint/2010/main" val="712795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Couchbase Mobile includes:</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Couchbase Lite: </a:t>
            </a:r>
            <a:r>
              <a:rPr lang="en-US" sz="1200" b="0" kern="1200" dirty="0" smtClean="0">
                <a:solidFill>
                  <a:schemeClr val="tx1"/>
                </a:solidFill>
                <a:latin typeface="+mn-lt"/>
                <a:ea typeface="+mn-ea"/>
                <a:cs typeface="+mn-cs"/>
              </a:rPr>
              <a:t>An embedded </a:t>
            </a:r>
            <a:r>
              <a:rPr lang="en-US" sz="1200" b="0" kern="1200" dirty="0" err="1" smtClean="0">
                <a:solidFill>
                  <a:schemeClr val="tx1"/>
                </a:solidFill>
                <a:latin typeface="+mn-lt"/>
                <a:ea typeface="+mn-ea"/>
                <a:cs typeface="+mn-cs"/>
              </a:rPr>
              <a:t>NoSQL</a:t>
            </a:r>
            <a:r>
              <a:rPr lang="en-US" sz="1200" b="0" kern="1200" dirty="0" smtClean="0">
                <a:solidFill>
                  <a:schemeClr val="tx1"/>
                </a:solidFill>
                <a:latin typeface="+mn-lt"/>
                <a:ea typeface="+mn-ea"/>
                <a:cs typeface="+mn-cs"/>
              </a:rPr>
              <a:t> Database that runs locally on the device.</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Sync Gateway: </a:t>
            </a:r>
            <a:r>
              <a:rPr lang="en-US" sz="1200" b="0" kern="1200" dirty="0" smtClean="0">
                <a:solidFill>
                  <a:schemeClr val="tx1"/>
                </a:solidFill>
                <a:latin typeface="+mn-lt"/>
                <a:ea typeface="+mn-ea"/>
                <a:cs typeface="+mn-cs"/>
              </a:rPr>
              <a:t>An internet facing cloud component that securely syncs data between the device and cloud.</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Couchbase Server: </a:t>
            </a:r>
            <a:r>
              <a:rPr lang="en-US" sz="1200" b="0" kern="1200" dirty="0" smtClean="0">
                <a:solidFill>
                  <a:schemeClr val="tx1"/>
                </a:solidFill>
                <a:latin typeface="+mn-lt"/>
                <a:ea typeface="+mn-ea"/>
                <a:cs typeface="+mn-cs"/>
              </a:rPr>
              <a:t>Our highly scalable, high performance, </a:t>
            </a:r>
            <a:r>
              <a:rPr lang="en-US" sz="1200" b="0" kern="1200" dirty="0" err="1" smtClean="0">
                <a:solidFill>
                  <a:schemeClr val="tx1"/>
                </a:solidFill>
                <a:latin typeface="+mn-lt"/>
                <a:ea typeface="+mn-ea"/>
                <a:cs typeface="+mn-cs"/>
              </a:rPr>
              <a:t>NoSQL</a:t>
            </a:r>
            <a:r>
              <a:rPr lang="en-US" sz="1200" b="0" kern="1200" dirty="0" smtClean="0">
                <a:solidFill>
                  <a:schemeClr val="tx1"/>
                </a:solidFill>
                <a:latin typeface="+mn-lt"/>
                <a:ea typeface="+mn-ea"/>
                <a:cs typeface="+mn-cs"/>
              </a:rPr>
              <a:t> Database that runs in the cloud.</a:t>
            </a:r>
          </a:p>
        </p:txBody>
      </p:sp>
      <p:sp>
        <p:nvSpPr>
          <p:cNvPr id="4" name="Slide Number Placeholder 3"/>
          <p:cNvSpPr>
            <a:spLocks noGrp="1"/>
          </p:cNvSpPr>
          <p:nvPr>
            <p:ph type="sldNum" sz="quarter" idx="10"/>
          </p:nvPr>
        </p:nvSpPr>
        <p:spPr/>
        <p:txBody>
          <a:bodyPr/>
          <a:lstStyle/>
          <a:p>
            <a:fld id="{62083972-4235-A041-8018-094DB81FB198}" type="slidenum">
              <a:rPr lang="en-US" smtClean="0"/>
              <a:t>24</a:t>
            </a:fld>
            <a:endParaRPr lang="en-US"/>
          </a:p>
        </p:txBody>
      </p:sp>
    </p:spTree>
    <p:extLst>
      <p:ext uri="{BB962C8B-B14F-4D97-AF65-F5344CB8AC3E}">
        <p14:creationId xmlns:p14="http://schemas.microsoft.com/office/powerpoint/2010/main" val="2797456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Ok...let’s dive a little deeper into each component starting w/ Couchbase Lite our embedded </a:t>
            </a:r>
            <a:r>
              <a:rPr lang="en-US" sz="1200" kern="1200" dirty="0" err="1" smtClean="0">
                <a:solidFill>
                  <a:schemeClr val="tx1"/>
                </a:solidFill>
                <a:latin typeface="+mn-lt"/>
                <a:ea typeface="+mn-ea"/>
                <a:cs typeface="+mn-cs"/>
              </a:rPr>
              <a:t>NoSQL</a:t>
            </a:r>
            <a:r>
              <a:rPr lang="en-US" sz="1200" kern="1200" dirty="0" smtClean="0">
                <a:solidFill>
                  <a:schemeClr val="tx1"/>
                </a:solidFill>
                <a:latin typeface="+mn-lt"/>
                <a:ea typeface="+mn-ea"/>
                <a:cs typeface="+mn-cs"/>
              </a:rPr>
              <a:t> database.</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25</a:t>
            </a:fld>
            <a:endParaRPr lang="en-US"/>
          </a:p>
        </p:txBody>
      </p:sp>
    </p:spTree>
    <p:extLst>
      <p:ext uri="{BB962C8B-B14F-4D97-AF65-F5344CB8AC3E}">
        <p14:creationId xmlns:p14="http://schemas.microsoft.com/office/powerpoint/2010/main" val="4055355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 has all of the features of our server database plus some additional features around revision handling and conflict resolution.</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26</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It’s super light.  Weighing in at just 500kb on most platforms.</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27</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We’re very focused on cross platform portability.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we’ve built from the ground up native for each platform.</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We currently have support for a bunch of different platforms.</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28</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 have an Objective-C version for all the Apple technologies.  This includes: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iOS</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OS X</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Java version supports any platform that can run a J2SE compliant JVM.  So:</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Android</a:t>
            </a:r>
          </a:p>
          <a:p>
            <a:r>
              <a:rPr lang="en-US" sz="1200" kern="1200" dirty="0" smtClean="0">
                <a:solidFill>
                  <a:schemeClr val="tx1"/>
                </a:solidFill>
                <a:latin typeface="+mn-lt"/>
                <a:ea typeface="+mn-ea"/>
                <a:cs typeface="+mn-cs"/>
              </a:rPr>
              <a:t>- Linux</a:t>
            </a:r>
          </a:p>
          <a:p>
            <a:r>
              <a:rPr lang="en-US" sz="1200" kern="1200" dirty="0" smtClean="0">
                <a:solidFill>
                  <a:schemeClr val="tx1"/>
                </a:solidFill>
                <a:latin typeface="+mn-lt"/>
                <a:ea typeface="+mn-ea"/>
                <a:cs typeface="+mn-cs"/>
              </a:rPr>
              <a:t>- Windows</a:t>
            </a:r>
          </a:p>
          <a:p>
            <a:r>
              <a:rPr lang="en-US" sz="1200" kern="1200" dirty="0" smtClean="0">
                <a:solidFill>
                  <a:schemeClr val="tx1"/>
                </a:solidFill>
                <a:latin typeface="+mn-lt"/>
                <a:ea typeface="+mn-ea"/>
                <a:cs typeface="+mn-cs"/>
              </a:rPr>
              <a:t>- And a ton more.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our C# version supports all the .NET runtimes.  That’s: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Microsoft</a:t>
            </a:r>
          </a:p>
          <a:p>
            <a:r>
              <a:rPr lang="en-US" sz="1200" kern="1200" dirty="0" smtClean="0">
                <a:solidFill>
                  <a:schemeClr val="tx1"/>
                </a:solidFill>
                <a:latin typeface="+mn-lt"/>
                <a:ea typeface="+mn-ea"/>
                <a:cs typeface="+mn-cs"/>
              </a:rPr>
              <a:t>- Mono</a:t>
            </a:r>
          </a:p>
          <a:p>
            <a:r>
              <a:rPr lang="en-US" sz="1200" kern="1200" dirty="0" smtClean="0">
                <a:solidFill>
                  <a:schemeClr val="tx1"/>
                </a:solidFill>
                <a:latin typeface="+mn-lt"/>
                <a:ea typeface="+mn-ea"/>
                <a:cs typeface="+mn-cs"/>
              </a:rPr>
              <a:t>- Unity</a:t>
            </a:r>
          </a:p>
          <a:p>
            <a:r>
              <a:rPr lang="en-US" sz="1200" kern="1200" dirty="0" smtClean="0">
                <a:solidFill>
                  <a:schemeClr val="tx1"/>
                </a:solidFill>
                <a:latin typeface="+mn-lt"/>
                <a:ea typeface="+mn-ea"/>
                <a:cs typeface="+mn-cs"/>
              </a:rPr>
              <a:t>- Xamarin</a:t>
            </a:r>
          </a:p>
        </p:txBody>
      </p:sp>
      <p:sp>
        <p:nvSpPr>
          <p:cNvPr id="4" name="Slide Number Placeholder 3"/>
          <p:cNvSpPr>
            <a:spLocks noGrp="1"/>
          </p:cNvSpPr>
          <p:nvPr>
            <p:ph type="sldNum" sz="quarter" idx="10"/>
          </p:nvPr>
        </p:nvSpPr>
        <p:spPr/>
        <p:txBody>
          <a:bodyPr/>
          <a:lstStyle/>
          <a:p>
            <a:fld id="{62083972-4235-A041-8018-094DB81FB198}" type="slidenum">
              <a:rPr lang="en-US" smtClean="0"/>
              <a:t>29</a:t>
            </a:fld>
            <a:endParaRPr lang="en-US"/>
          </a:p>
        </p:txBody>
      </p:sp>
    </p:spTree>
    <p:extLst>
      <p:ext uri="{BB962C8B-B14F-4D97-AF65-F5344CB8AC3E}">
        <p14:creationId xmlns:p14="http://schemas.microsoft.com/office/powerpoint/2010/main" val="1704608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It’s secure.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 have a whole section on security so I’ll cover </a:t>
            </a:r>
            <a:r>
              <a:rPr lang="en-US" sz="1200" kern="1200" baseline="0" dirty="0" smtClean="0">
                <a:solidFill>
                  <a:schemeClr val="tx1"/>
                </a:solidFill>
                <a:latin typeface="+mn-lt"/>
                <a:ea typeface="+mn-ea"/>
                <a:cs typeface="+mn-cs"/>
              </a:rPr>
              <a:t>this in more detail in a minute.</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30</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87" name="Shape 87"/>
          <p:cNvSpPr>
            <a:spLocks noGrp="1"/>
          </p:cNvSpPr>
          <p:nvPr>
            <p:ph type="body" sz="quarter" idx="1"/>
          </p:nvPr>
        </p:nvSpPr>
        <p:spPr>
          <a:prstGeom prst="rect">
            <a:avLst/>
          </a:prstGeom>
        </p:spPr>
        <p:txBody>
          <a:bodyPr/>
          <a:lstStyle>
            <a:lvl1pPr>
              <a:lnSpc>
                <a:spcPct val="100000"/>
              </a:lnSpc>
              <a:defRPr sz="1200">
                <a:latin typeface="Calibri"/>
                <a:ea typeface="Calibri"/>
                <a:cs typeface="Calibri"/>
                <a:sym typeface="Calibri"/>
              </a:defRPr>
            </a:lvl1pPr>
          </a:lstStyle>
          <a:p>
            <a:pPr lvl="0">
              <a:defRPr sz="1800"/>
            </a:pPr>
            <a:r>
              <a:rPr sz="1200"/>
              <a:t>Explain that “get sync for free” means you have to write syncing function, so not entirely free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 has an awesome flexible JSON data model…just like the server.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one modeling language throughout w/ no transforms.</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31</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Sync Gateway is a cloud component that sits on the boundary of your public and private cloud.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It resolves application level replication and security concerns allowing you to securely synchronize data over the internet.</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32</a:t>
            </a:fld>
            <a:endParaRPr lang="en-US"/>
          </a:p>
        </p:txBody>
      </p:sp>
    </p:spTree>
    <p:extLst>
      <p:ext uri="{BB962C8B-B14F-4D97-AF65-F5344CB8AC3E}">
        <p14:creationId xmlns:p14="http://schemas.microsoft.com/office/powerpoint/2010/main" val="2860089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For User </a:t>
            </a:r>
            <a:r>
              <a:rPr lang="en-US" sz="1200" kern="1200" dirty="0" err="1" smtClean="0">
                <a:solidFill>
                  <a:schemeClr val="tx1"/>
                </a:solidFill>
                <a:latin typeface="+mn-lt"/>
                <a:ea typeface="+mn-ea"/>
                <a:cs typeface="+mn-cs"/>
              </a:rPr>
              <a:t>Auth</a:t>
            </a:r>
            <a:r>
              <a:rPr lang="en-US" sz="1200" kern="1200" dirty="0" smtClean="0">
                <a:solidFill>
                  <a:schemeClr val="tx1"/>
                </a:solidFill>
                <a:latin typeface="+mn-lt"/>
                <a:ea typeface="+mn-ea"/>
                <a:cs typeface="+mn-cs"/>
              </a:rPr>
              <a:t> we support pluggable authentication.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Out of the box we have support for popular public login providers like Facebook or you can write your own custom provider.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restrict access to the system to authenticated users and optionally allow unauthenticated guest users.</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33</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For Data Read/Write Access there’s fine-grained control for granting data access for individual users and roles.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Read-side permissions are at the document level.</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34</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Write-side permissions are separate from read-side permissions and are down to the field level.</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35</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And backing all of this you have Couchbase Server in the cloud.</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36</a:t>
            </a:fld>
            <a:endParaRPr lang="en-US"/>
          </a:p>
        </p:txBody>
      </p:sp>
    </p:spTree>
    <p:extLst>
      <p:ext uri="{BB962C8B-B14F-4D97-AF65-F5344CB8AC3E}">
        <p14:creationId xmlns:p14="http://schemas.microsoft.com/office/powerpoint/2010/main" val="7913459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It’s highly scalable.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start w/ a few nodes and scale that out adding additional nodes as you need capacity.</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37</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Reading and writing data is always super fast.</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38</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Data is always available all the time.</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39</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And again it has the awesome flexible JSON data model…just like mobile.</a:t>
            </a: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40</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Thanks Ali.</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So, why is sync so important?</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a:t>
            </a:fld>
            <a:endParaRPr lang="en-US"/>
          </a:p>
        </p:txBody>
      </p:sp>
    </p:spTree>
    <p:extLst>
      <p:ext uri="{BB962C8B-B14F-4D97-AF65-F5344CB8AC3E}">
        <p14:creationId xmlns:p14="http://schemas.microsoft.com/office/powerpoint/2010/main" val="3718745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We’ve made it really easy to find out when data changes in our database.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look at how change events work.</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41</a:t>
            </a:fld>
            <a:endParaRPr lang="en-US"/>
          </a:p>
        </p:txBody>
      </p:sp>
    </p:spTree>
    <p:extLst>
      <p:ext uri="{BB962C8B-B14F-4D97-AF65-F5344CB8AC3E}">
        <p14:creationId xmlns:p14="http://schemas.microsoft.com/office/powerpoint/2010/main" val="26109348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42</a:t>
            </a:fld>
            <a:endParaRPr lang="en-US"/>
          </a:p>
        </p:txBody>
      </p:sp>
    </p:spTree>
    <p:extLst>
      <p:ext uri="{BB962C8B-B14F-4D97-AF65-F5344CB8AC3E}">
        <p14:creationId xmlns:p14="http://schemas.microsoft.com/office/powerpoint/2010/main" val="194115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Scope</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43</a:t>
            </a:fld>
            <a:endParaRPr lang="en-US"/>
          </a:p>
        </p:txBody>
      </p:sp>
    </p:spTree>
    <p:extLst>
      <p:ext uri="{BB962C8B-B14F-4D97-AF65-F5344CB8AC3E}">
        <p14:creationId xmlns:p14="http://schemas.microsoft.com/office/powerpoint/2010/main" val="194115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45</a:t>
            </a:fld>
            <a:endParaRPr lang="en-US"/>
          </a:p>
        </p:txBody>
      </p:sp>
    </p:spTree>
    <p:extLst>
      <p:ext uri="{BB962C8B-B14F-4D97-AF65-F5344CB8AC3E}">
        <p14:creationId xmlns:p14="http://schemas.microsoft.com/office/powerpoint/2010/main" val="26416589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48</a:t>
            </a:fld>
            <a:endParaRPr lang="en-US"/>
          </a:p>
        </p:txBody>
      </p:sp>
    </p:spTree>
    <p:extLst>
      <p:ext uri="{BB962C8B-B14F-4D97-AF65-F5344CB8AC3E}">
        <p14:creationId xmlns:p14="http://schemas.microsoft.com/office/powerpoint/2010/main" val="22214637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49</a:t>
            </a:fld>
            <a:endParaRPr lang="en-US"/>
          </a:p>
        </p:txBody>
      </p:sp>
    </p:spTree>
    <p:extLst>
      <p:ext uri="{BB962C8B-B14F-4D97-AF65-F5344CB8AC3E}">
        <p14:creationId xmlns:p14="http://schemas.microsoft.com/office/powerpoint/2010/main" val="2221463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50</a:t>
            </a:fld>
            <a:endParaRPr lang="en-US"/>
          </a:p>
        </p:txBody>
      </p:sp>
    </p:spTree>
    <p:extLst>
      <p:ext uri="{BB962C8B-B14F-4D97-AF65-F5344CB8AC3E}">
        <p14:creationId xmlns:p14="http://schemas.microsoft.com/office/powerpoint/2010/main" val="2221463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There are five key security concerns during data synchronization and decentralized storage on device: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User Authentication</a:t>
            </a:r>
          </a:p>
          <a:p>
            <a:r>
              <a:rPr lang="en-US" sz="1200" kern="1200" dirty="0" smtClean="0">
                <a:solidFill>
                  <a:schemeClr val="tx1"/>
                </a:solidFill>
                <a:latin typeface="+mn-lt"/>
                <a:ea typeface="+mn-ea"/>
                <a:cs typeface="+mn-cs"/>
              </a:rPr>
              <a:t>2) Data Read/Write Access</a:t>
            </a:r>
          </a:p>
          <a:p>
            <a:r>
              <a:rPr lang="en-US" sz="1200" kern="1200" dirty="0" smtClean="0">
                <a:solidFill>
                  <a:schemeClr val="tx1"/>
                </a:solidFill>
                <a:latin typeface="+mn-lt"/>
                <a:ea typeface="+mn-ea"/>
                <a:cs typeface="+mn-cs"/>
              </a:rPr>
              <a:t>3) Data Transport on the Wire</a:t>
            </a:r>
          </a:p>
          <a:p>
            <a:r>
              <a:rPr lang="en-US" sz="1200" kern="1200" dirty="0" smtClean="0">
                <a:solidFill>
                  <a:schemeClr val="tx1"/>
                </a:solidFill>
                <a:latin typeface="+mn-lt"/>
                <a:ea typeface="+mn-ea"/>
                <a:cs typeface="+mn-cs"/>
              </a:rPr>
              <a:t>4) Data Storage on Device</a:t>
            </a:r>
          </a:p>
          <a:p>
            <a:r>
              <a:rPr lang="en-US" sz="1200" kern="1200" dirty="0" smtClean="0">
                <a:solidFill>
                  <a:schemeClr val="tx1"/>
                </a:solidFill>
                <a:latin typeface="+mn-lt"/>
                <a:ea typeface="+mn-ea"/>
                <a:cs typeface="+mn-cs"/>
              </a:rPr>
              <a:t>5) Data Storage in the Cloud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Let’s look at how Couchbase Mobile resolves each of these concerns.</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52</a:t>
            </a:fld>
            <a:endParaRPr lang="en-US"/>
          </a:p>
        </p:txBody>
      </p:sp>
    </p:spTree>
    <p:extLst>
      <p:ext uri="{BB962C8B-B14F-4D97-AF65-F5344CB8AC3E}">
        <p14:creationId xmlns:p14="http://schemas.microsoft.com/office/powerpoint/2010/main" val="17007383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53</a:t>
            </a:fld>
            <a:endParaRPr lang="en-US"/>
          </a:p>
        </p:txBody>
      </p:sp>
    </p:spTree>
    <p:extLst>
      <p:ext uri="{BB962C8B-B14F-4D97-AF65-F5344CB8AC3E}">
        <p14:creationId xmlns:p14="http://schemas.microsoft.com/office/powerpoint/2010/main" val="34829179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For User </a:t>
            </a:r>
            <a:r>
              <a:rPr lang="en-US" sz="1200" kern="1200" dirty="0" err="1" smtClean="0">
                <a:solidFill>
                  <a:schemeClr val="tx1"/>
                </a:solidFill>
                <a:latin typeface="+mn-lt"/>
                <a:ea typeface="+mn-ea"/>
                <a:cs typeface="+mn-cs"/>
              </a:rPr>
              <a:t>Auth</a:t>
            </a:r>
            <a:r>
              <a:rPr lang="en-US" sz="1200" kern="1200" dirty="0" smtClean="0">
                <a:solidFill>
                  <a:schemeClr val="tx1"/>
                </a:solidFill>
                <a:latin typeface="+mn-lt"/>
                <a:ea typeface="+mn-ea"/>
                <a:cs typeface="+mn-cs"/>
              </a:rPr>
              <a:t> we support pluggable authentication.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Out of the box we have support for popular public login providers or you can write your own custom provider.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You can also restrict access to the system to successfully authenticated users or optionally allow anonymous users.</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54</a:t>
            </a:fld>
            <a:endParaRPr lang="en-US"/>
          </a:p>
        </p:txBody>
      </p:sp>
    </p:spTree>
    <p:extLst>
      <p:ext uri="{BB962C8B-B14F-4D97-AF65-F5344CB8AC3E}">
        <p14:creationId xmlns:p14="http://schemas.microsoft.com/office/powerpoint/2010/main" val="1295416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start with the typical deployment topology of</a:t>
            </a:r>
            <a:r>
              <a:rPr lang="en-US" sz="1200" kern="1200" baseline="0" dirty="0" smtClean="0">
                <a:solidFill>
                  <a:schemeClr val="tx1"/>
                </a:solidFill>
                <a:effectLst/>
                <a:latin typeface="+mn-lt"/>
                <a:ea typeface="+mn-ea"/>
                <a:cs typeface="+mn-cs"/>
              </a:rPr>
              <a:t> today’s </a:t>
            </a:r>
            <a:r>
              <a:rPr lang="en-US" sz="1200" kern="1200" dirty="0" smtClean="0">
                <a:solidFill>
                  <a:schemeClr val="tx1"/>
                </a:solidFill>
                <a:effectLst/>
                <a:latin typeface="+mn-lt"/>
                <a:ea typeface="+mn-ea"/>
                <a:cs typeface="+mn-cs"/>
              </a:rPr>
              <a:t>mobile apps</a:t>
            </a:r>
            <a:r>
              <a:rPr lang="en-US" sz="1200" kern="1200" baseline="0" dirty="0" smtClean="0">
                <a:solidFill>
                  <a:schemeClr val="tx1"/>
                </a:solidFill>
                <a:effectLst/>
                <a:latin typeface="+mn-lt"/>
                <a:ea typeface="+mn-ea"/>
                <a:cs typeface="+mn-cs"/>
              </a:rPr>
              <a:t>.</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latin typeface="+mn-lt"/>
                <a:ea typeface="+mn-ea"/>
                <a:cs typeface="+mn-cs"/>
              </a:rPr>
              <a:t>Most mobile applications today use a remote data strategy that relies on data that exists in the cloud and to get to this data the applications require a network connection.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If the network is available things typically work as expected</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[FWD]</a:t>
            </a:r>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But if the network is slow the application is slow.  This is why we have UI components like activity indicators.</a:t>
            </a:r>
          </a:p>
          <a:p>
            <a:endParaRPr lang="en-US" sz="1200" b="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[FWD]</a:t>
            </a:r>
            <a:endParaRPr lang="en-US" sz="1200" b="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And if the network is unavailable then the application doesn’t work…so try back later.</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6</a:t>
            </a:fld>
            <a:endParaRPr lang="en-US"/>
          </a:p>
        </p:txBody>
      </p:sp>
    </p:spTree>
    <p:extLst>
      <p:ext uri="{BB962C8B-B14F-4D97-AF65-F5344CB8AC3E}">
        <p14:creationId xmlns:p14="http://schemas.microsoft.com/office/powerpoint/2010/main" val="803307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For Data Read/Write Access there are fine-grained policy tools that allow controlling data access for individual users and roles.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Read-side </a:t>
            </a:r>
            <a:r>
              <a:rPr lang="en-US" sz="1200" kern="1200" dirty="0" smtClean="0">
                <a:solidFill>
                  <a:schemeClr val="tx1"/>
                </a:solidFill>
                <a:latin typeface="+mn-lt"/>
                <a:ea typeface="+mn-ea"/>
                <a:cs typeface="+mn-cs"/>
              </a:rPr>
              <a:t>permissions are at the document level.</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Write-side </a:t>
            </a:r>
            <a:r>
              <a:rPr lang="en-US" sz="1200" kern="1200" dirty="0" smtClean="0">
                <a:solidFill>
                  <a:schemeClr val="tx1"/>
                </a:solidFill>
                <a:latin typeface="+mn-lt"/>
                <a:ea typeface="+mn-ea"/>
                <a:cs typeface="+mn-cs"/>
              </a:rPr>
              <a:t>permissions are down to the field level</a:t>
            </a:r>
            <a:r>
              <a:rPr lang="en-US" sz="1200" kern="1200" baseline="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55</a:t>
            </a:fld>
            <a:endParaRPr lang="en-US"/>
          </a:p>
        </p:txBody>
      </p:sp>
    </p:spTree>
    <p:extLst>
      <p:ext uri="{BB962C8B-B14F-4D97-AF65-F5344CB8AC3E}">
        <p14:creationId xmlns:p14="http://schemas.microsoft.com/office/powerpoint/2010/main" val="6702579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Data Transport on the Wire, for data in motion, is over TLS.</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56</a:t>
            </a:fld>
            <a:endParaRPr lang="en-US"/>
          </a:p>
        </p:txBody>
      </p:sp>
    </p:spTree>
    <p:extLst>
      <p:ext uri="{BB962C8B-B14F-4D97-AF65-F5344CB8AC3E}">
        <p14:creationId xmlns:p14="http://schemas.microsoft.com/office/powerpoint/2010/main" val="40186406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Data Storage on Device, for data at rest on device, uses the device’s built in File System Encryption.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soon we will also support:</a:t>
            </a:r>
          </a:p>
          <a:p>
            <a:endParaRPr lang="en-US" sz="1200" kern="1200" dirty="0" smtClean="0">
              <a:solidFill>
                <a:schemeClr val="tx1"/>
              </a:solidFill>
              <a:latin typeface="+mn-lt"/>
              <a:ea typeface="+mn-ea"/>
              <a:cs typeface="+mn-cs"/>
            </a:endParaRPr>
          </a:p>
          <a:p>
            <a:pPr marL="0" indent="0">
              <a:buFontTx/>
              <a:buNone/>
            </a:pPr>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Data Level Encryption</a:t>
            </a:r>
            <a:r>
              <a:rPr lang="en-US" sz="1200" b="0" kern="1200" dirty="0" smtClean="0">
                <a:solidFill>
                  <a:schemeClr val="tx1"/>
                </a:solidFill>
                <a:latin typeface="+mn-lt"/>
                <a:ea typeface="+mn-ea"/>
                <a:cs typeface="+mn-cs"/>
              </a:rPr>
              <a:t> (on top of File System Encryption):  If you provide us w/ a set of encryption keys we’ll encrypt and decrypt data as you read and write it to and from the database.</a:t>
            </a:r>
          </a:p>
          <a:p>
            <a:pPr marL="0" indent="0">
              <a:buFontTx/>
              <a:buNone/>
            </a:pPr>
            <a:endParaRPr lang="en-US" sz="1200" b="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Data Lease Policies:  </a:t>
            </a:r>
            <a:r>
              <a:rPr lang="en-US" sz="1200" b="0" kern="1200" dirty="0" smtClean="0">
                <a:solidFill>
                  <a:schemeClr val="tx1"/>
                </a:solidFill>
                <a:latin typeface="+mn-lt"/>
                <a:ea typeface="+mn-ea"/>
                <a:cs typeface="+mn-cs"/>
              </a:rPr>
              <a:t>If you configure these policies and the device doesn’t re-lease the data it will be automatically deleted when its lease expires.</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57</a:t>
            </a:fld>
            <a:endParaRPr lang="en-US"/>
          </a:p>
        </p:txBody>
      </p:sp>
    </p:spTree>
    <p:extLst>
      <p:ext uri="{BB962C8B-B14F-4D97-AF65-F5344CB8AC3E}">
        <p14:creationId xmlns:p14="http://schemas.microsoft.com/office/powerpoint/2010/main" val="4867751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For data at rest in the cloud, you can secure Couchbase Server in a secure cloud and optionally configure it’s database nodes to use File System Encryption.</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58</a:t>
            </a:fld>
            <a:endParaRPr lang="en-US"/>
          </a:p>
        </p:txBody>
      </p:sp>
    </p:spTree>
    <p:extLst>
      <p:ext uri="{BB962C8B-B14F-4D97-AF65-F5344CB8AC3E}">
        <p14:creationId xmlns:p14="http://schemas.microsoft.com/office/powerpoint/2010/main" val="38500468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With Couchbase Mobile we have: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1) Support for out-of-the-box and custom authentication providers</a:t>
            </a:r>
          </a:p>
          <a:p>
            <a:r>
              <a:rPr lang="en-US" sz="1200" kern="1200" dirty="0" smtClean="0">
                <a:solidFill>
                  <a:schemeClr val="tx1"/>
                </a:solidFill>
                <a:latin typeface="+mn-lt"/>
                <a:ea typeface="+mn-ea"/>
                <a:cs typeface="+mn-cs"/>
              </a:rPr>
              <a:t>2) Granular data read/write access policies</a:t>
            </a:r>
          </a:p>
          <a:p>
            <a:r>
              <a:rPr lang="en-US" sz="1200" kern="1200" dirty="0" smtClean="0">
                <a:solidFill>
                  <a:schemeClr val="tx1"/>
                </a:solidFill>
                <a:latin typeface="+mn-lt"/>
                <a:ea typeface="+mn-ea"/>
                <a:cs typeface="+mn-cs"/>
              </a:rPr>
              <a:t>3) Secure transport on the wire</a:t>
            </a:r>
          </a:p>
          <a:p>
            <a:r>
              <a:rPr lang="en-US" sz="1200" kern="1200" dirty="0" smtClean="0">
                <a:solidFill>
                  <a:schemeClr val="tx1"/>
                </a:solidFill>
                <a:latin typeface="+mn-lt"/>
                <a:ea typeface="+mn-ea"/>
                <a:cs typeface="+mn-cs"/>
              </a:rPr>
              <a:t>4) Secure storage on device</a:t>
            </a:r>
          </a:p>
          <a:p>
            <a:r>
              <a:rPr lang="en-US" sz="1200" kern="1200" dirty="0" smtClean="0">
                <a:solidFill>
                  <a:schemeClr val="tx1"/>
                </a:solidFill>
                <a:latin typeface="+mn-lt"/>
                <a:ea typeface="+mn-ea"/>
                <a:cs typeface="+mn-cs"/>
              </a:rPr>
              <a:t>5) Secure storage in the cloud</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59</a:t>
            </a:fld>
            <a:endParaRPr lang="en-US"/>
          </a:p>
        </p:txBody>
      </p:sp>
    </p:spTree>
    <p:extLst>
      <p:ext uri="{BB962C8B-B14F-4D97-AF65-F5344CB8AC3E}">
        <p14:creationId xmlns:p14="http://schemas.microsoft.com/office/powerpoint/2010/main" val="7747627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a:t>
            </a:r>
            <a:r>
              <a:rPr lang="en-US" baseline="0" dirty="0" smtClean="0"/>
              <a:t> that “get sync for free” means you have to write syncing function, so not entirely free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39351FC-18D6-4741-8EEB-9FDB1F020AAC}" type="slidenum">
              <a:rPr lang="en-US" smtClean="0"/>
              <a:t>69</a:t>
            </a:fld>
            <a:endParaRPr lang="en-US"/>
          </a:p>
        </p:txBody>
      </p:sp>
    </p:spTree>
    <p:extLst>
      <p:ext uri="{BB962C8B-B14F-4D97-AF65-F5344CB8AC3E}">
        <p14:creationId xmlns:p14="http://schemas.microsoft.com/office/powerpoint/2010/main" val="9344901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a:t>
            </a:r>
            <a:r>
              <a:rPr lang="en-US" baseline="0" dirty="0" smtClean="0"/>
              <a:t> that “get sync for free” means you have to write syncing function, so not entirely free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39351FC-18D6-4741-8EEB-9FDB1F020AAC}" type="slidenum">
              <a:rPr lang="en-US" smtClean="0"/>
              <a:t>70</a:t>
            </a:fld>
            <a:endParaRPr lang="en-US"/>
          </a:p>
        </p:txBody>
      </p:sp>
    </p:spTree>
    <p:extLst>
      <p:ext uri="{BB962C8B-B14F-4D97-AF65-F5344CB8AC3E}">
        <p14:creationId xmlns:p14="http://schemas.microsoft.com/office/powerpoint/2010/main" val="9344901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Explain</a:t>
            </a:r>
            <a:r>
              <a:rPr lang="en-US" baseline="0" dirty="0" smtClean="0"/>
              <a:t> that “get sync for free” means you have to write syncing function, so not entirely free</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F39351FC-18D6-4741-8EEB-9FDB1F020AAC}" type="slidenum">
              <a:rPr lang="en-US" smtClean="0"/>
              <a:t>71</a:t>
            </a:fld>
            <a:endParaRPr lang="en-US"/>
          </a:p>
        </p:txBody>
      </p:sp>
    </p:spTree>
    <p:extLst>
      <p:ext uri="{BB962C8B-B14F-4D97-AF65-F5344CB8AC3E}">
        <p14:creationId xmlns:p14="http://schemas.microsoft.com/office/powerpoint/2010/main" val="9344901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399275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7009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So the core problem we face is the location of our data.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When the data isn’t located on our device, there will always be situations where it isn’t available.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And when the data isn't available the app won’t work.</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7</a:t>
            </a:fld>
            <a:endParaRPr lang="en-US"/>
          </a:p>
        </p:txBody>
      </p:sp>
    </p:spTree>
    <p:extLst>
      <p:ext uri="{BB962C8B-B14F-4D97-AF65-F5344CB8AC3E}">
        <p14:creationId xmlns:p14="http://schemas.microsoft.com/office/powerpoint/2010/main" val="803307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So what we need is data locally on the device and a mechanism to keep </a:t>
            </a:r>
            <a:r>
              <a:rPr lang="en-US" sz="1200" kern="1200" baseline="0" dirty="0" smtClean="0">
                <a:solidFill>
                  <a:schemeClr val="tx1"/>
                </a:solidFill>
                <a:latin typeface="+mn-lt"/>
                <a:ea typeface="+mn-ea"/>
                <a:cs typeface="+mn-cs"/>
              </a:rPr>
              <a:t>the local data in sync w/ the remote data.</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Synchronization does that for us.</a:t>
            </a:r>
            <a:endParaRPr lang="en-US" dirty="0"/>
          </a:p>
        </p:txBody>
      </p:sp>
      <p:sp>
        <p:nvSpPr>
          <p:cNvPr id="4" name="Slide Number Placeholder 3"/>
          <p:cNvSpPr>
            <a:spLocks noGrp="1"/>
          </p:cNvSpPr>
          <p:nvPr>
            <p:ph type="sldNum" sz="quarter" idx="10"/>
          </p:nvPr>
        </p:nvSpPr>
        <p:spPr/>
        <p:txBody>
          <a:bodyPr/>
          <a:lstStyle/>
          <a:p>
            <a:fld id="{62083972-4235-A041-8018-094DB81FB198}" type="slidenum">
              <a:rPr lang="en-US" smtClean="0"/>
              <a:t>8</a:t>
            </a:fld>
            <a:endParaRPr lang="en-US"/>
          </a:p>
        </p:txBody>
      </p:sp>
    </p:spTree>
    <p:extLst>
      <p:ext uri="{BB962C8B-B14F-4D97-AF65-F5344CB8AC3E}">
        <p14:creationId xmlns:p14="http://schemas.microsoft.com/office/powerpoint/2010/main" val="80330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what does this mean for apps?</a:t>
            </a:r>
          </a:p>
        </p:txBody>
      </p:sp>
      <p:sp>
        <p:nvSpPr>
          <p:cNvPr id="4" name="Slide Number Placeholder 3"/>
          <p:cNvSpPr>
            <a:spLocks noGrp="1"/>
          </p:cNvSpPr>
          <p:nvPr>
            <p:ph type="sldNum" sz="quarter" idx="10"/>
          </p:nvPr>
        </p:nvSpPr>
        <p:spPr/>
        <p:txBody>
          <a:bodyPr/>
          <a:lstStyle/>
          <a:p>
            <a:fld id="{62083972-4235-A041-8018-094DB81FB198}" type="slidenum">
              <a:rPr lang="en-US" smtClean="0"/>
              <a:t>9</a:t>
            </a:fld>
            <a:endParaRPr lang="en-US"/>
          </a:p>
        </p:txBody>
      </p:sp>
    </p:spTree>
    <p:extLst>
      <p:ext uri="{BB962C8B-B14F-4D97-AF65-F5344CB8AC3E}">
        <p14:creationId xmlns:p14="http://schemas.microsoft.com/office/powerpoint/2010/main" val="180504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Apps will always work.</a:t>
            </a:r>
          </a:p>
          <a:p>
            <a:endParaRPr lang="en-US" baseline="0" dirty="0" smtClean="0"/>
          </a:p>
        </p:txBody>
      </p:sp>
      <p:sp>
        <p:nvSpPr>
          <p:cNvPr id="4" name="Slide Number Placeholder 3"/>
          <p:cNvSpPr>
            <a:spLocks noGrp="1"/>
          </p:cNvSpPr>
          <p:nvPr>
            <p:ph type="sldNum" sz="quarter" idx="10"/>
          </p:nvPr>
        </p:nvSpPr>
        <p:spPr/>
        <p:txBody>
          <a:bodyPr/>
          <a:lstStyle/>
          <a:p>
            <a:fld id="{62083972-4235-A041-8018-094DB81FB198}" type="slidenum">
              <a:rPr lang="en-US" smtClean="0"/>
              <a:t>10</a:t>
            </a:fld>
            <a:endParaRPr lang="en-US"/>
          </a:p>
        </p:txBody>
      </p:sp>
    </p:spTree>
    <p:extLst>
      <p:ext uri="{BB962C8B-B14F-4D97-AF65-F5344CB8AC3E}">
        <p14:creationId xmlns:p14="http://schemas.microsoft.com/office/powerpoint/2010/main" val="180504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222040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120237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2234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Section Header">
    <p:bg>
      <p:bgPr>
        <a:solidFill>
          <a:srgbClr val="E5001A"/>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352511" y="2177608"/>
            <a:ext cx="8426620" cy="799893"/>
          </a:xfrm>
        </p:spPr>
        <p:txBody>
          <a:bodyPr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16422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Section Header">
    <p:bg>
      <p:bgPr>
        <a:solidFill>
          <a:srgbClr val="E5001A"/>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352511" y="2177608"/>
            <a:ext cx="8426620" cy="799893"/>
          </a:xfrm>
        </p:spPr>
        <p:txBody>
          <a:bodyPr anchor="ctr" anchorCtr="0"/>
          <a:lstStyle/>
          <a:p>
            <a:r>
              <a:rPr lang="en-US" dirty="0" smtClean="0"/>
              <a:t>Click to edit Master title style</a:t>
            </a:r>
            <a:endParaRPr lang="en-US" dirty="0"/>
          </a:p>
        </p:txBody>
      </p:sp>
    </p:spTree>
    <p:extLst>
      <p:ext uri="{BB962C8B-B14F-4D97-AF65-F5344CB8AC3E}">
        <p14:creationId xmlns:p14="http://schemas.microsoft.com/office/powerpoint/2010/main" val="3690073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Section Break (Grey)">
    <p:bg>
      <p:bgPr>
        <a:solidFill>
          <a:srgbClr val="393937"/>
        </a:solidFill>
        <a:effectLst/>
      </p:bgPr>
    </p:bg>
    <p:spTree>
      <p:nvGrpSpPr>
        <p:cNvPr id="1" name=""/>
        <p:cNvGrpSpPr/>
        <p:nvPr/>
      </p:nvGrpSpPr>
      <p:grpSpPr>
        <a:xfrm>
          <a:off x="0" y="0"/>
          <a:ext cx="0" cy="0"/>
          <a:chOff x="0" y="0"/>
          <a:chExt cx="0" cy="0"/>
        </a:xfrm>
      </p:grpSpPr>
      <p:sp>
        <p:nvSpPr>
          <p:cNvPr id="41" name="Shape 41"/>
          <p:cNvSpPr>
            <a:spLocks noGrp="1"/>
          </p:cNvSpPr>
          <p:nvPr>
            <p:ph type="title"/>
          </p:nvPr>
        </p:nvSpPr>
        <p:spPr>
          <a:xfrm>
            <a:off x="685800" y="597789"/>
            <a:ext cx="7772400" cy="2388395"/>
          </a:xfrm>
          <a:prstGeom prst="rect">
            <a:avLst/>
          </a:prstGeom>
        </p:spPr>
        <p:txBody>
          <a:bodyPr lIns="45719" tIns="45719" rIns="45719" bIns="45719" anchor="b"/>
          <a:lstStyle>
            <a:lvl1pPr algn="ctr">
              <a:defRPr sz="2900" b="1" spc="0">
                <a:latin typeface="Corbel"/>
                <a:ea typeface="Corbel"/>
                <a:cs typeface="Corbel"/>
                <a:sym typeface="Corbel"/>
              </a:defRPr>
            </a:lvl1pPr>
          </a:lstStyle>
          <a:p>
            <a:pPr lvl="0">
              <a:defRPr sz="1800" b="0">
                <a:solidFill>
                  <a:srgbClr val="000000"/>
                </a:solidFill>
              </a:defRPr>
            </a:pPr>
            <a:r>
              <a:rPr sz="2900" b="1">
                <a:solidFill>
                  <a:srgbClr val="FFFFFF"/>
                </a:solidFill>
              </a:rPr>
              <a:t>Click to edit Master title style</a:t>
            </a:r>
          </a:p>
        </p:txBody>
      </p:sp>
      <p:sp>
        <p:nvSpPr>
          <p:cNvPr id="42" name="Shape 42"/>
          <p:cNvSpPr>
            <a:spLocks noGrp="1"/>
          </p:cNvSpPr>
          <p:nvPr>
            <p:ph type="body" idx="1"/>
          </p:nvPr>
        </p:nvSpPr>
        <p:spPr>
          <a:xfrm>
            <a:off x="1371600" y="3063239"/>
            <a:ext cx="6400800" cy="2080262"/>
          </a:xfrm>
          <a:prstGeom prst="rect">
            <a:avLst/>
          </a:prstGeom>
        </p:spPr>
        <p:txBody>
          <a:bodyPr lIns="45719" tIns="45719" rIns="45719" bIns="45719"/>
          <a:lstStyle>
            <a:lvl1pPr algn="ctr">
              <a:lnSpc>
                <a:spcPct val="100000"/>
              </a:lnSpc>
              <a:spcBef>
                <a:spcPts val="0"/>
              </a:spcBef>
              <a:defRPr sz="2000">
                <a:solidFill>
                  <a:srgbClr val="FFFFFF"/>
                </a:solidFill>
                <a:latin typeface="Corbel"/>
                <a:ea typeface="Corbel"/>
                <a:cs typeface="Corbel"/>
                <a:sym typeface="Corbel"/>
              </a:defRPr>
            </a:lvl1pPr>
          </a:lstStyle>
          <a:p>
            <a:pPr lvl="0">
              <a:defRPr sz="1800">
                <a:solidFill>
                  <a:srgbClr val="000000"/>
                </a:solidFill>
              </a:defRPr>
            </a:pPr>
            <a:r>
              <a:rPr sz="2000">
                <a:solidFill>
                  <a:srgbClr val="FFFFFF"/>
                </a:solidFill>
              </a:rPr>
              <a:t>Click to edit Master subtitle style</a:t>
            </a:r>
          </a:p>
        </p:txBody>
      </p:sp>
      <p:pic>
        <p:nvPicPr>
          <p:cNvPr id="43" name="image4.png"/>
          <p:cNvPicPr/>
          <p:nvPr/>
        </p:nvPicPr>
        <p:blipFill>
          <a:blip r:embed="rId2">
            <a:extLst/>
          </a:blip>
          <a:stretch>
            <a:fillRect/>
          </a:stretch>
        </p:blipFill>
        <p:spPr>
          <a:xfrm>
            <a:off x="4325111" y="347472"/>
            <a:ext cx="495261" cy="495260"/>
          </a:xfrm>
          <a:prstGeom prst="rect">
            <a:avLst/>
          </a:prstGeom>
          <a:ln w="12700">
            <a:miter lim="400000"/>
          </a:ln>
        </p:spPr>
      </p:pic>
    </p:spTree>
    <p:extLst>
      <p:ext uri="{BB962C8B-B14F-4D97-AF65-F5344CB8AC3E}">
        <p14:creationId xmlns:p14="http://schemas.microsoft.com/office/powerpoint/2010/main" val="3888665527"/>
      </p:ext>
    </p:extLst>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Dark)">
    <p:bg>
      <p:bgRef idx="1001">
        <a:schemeClr val="bg1"/>
      </p:bgRef>
    </p:bg>
    <p:spTree>
      <p:nvGrpSpPr>
        <p:cNvPr id="1" name=""/>
        <p:cNvGrpSpPr/>
        <p:nvPr/>
      </p:nvGrpSpPr>
      <p:grpSpPr>
        <a:xfrm>
          <a:off x="0" y="0"/>
          <a:ext cx="0" cy="0"/>
          <a:chOff x="0" y="0"/>
          <a:chExt cx="0" cy="0"/>
        </a:xfrm>
      </p:grpSpPr>
      <p:pic>
        <p:nvPicPr>
          <p:cNvPr id="6" name="Picture 5" descr="events.CBC_15.pptTemplate.BG.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08707" y="1698478"/>
            <a:ext cx="8342747" cy="1102519"/>
          </a:xfrm>
          <a:effectLst>
            <a:outerShdw blurRad="127000" dir="2700000" algn="tl" rotWithShape="0">
              <a:srgbClr val="000000">
                <a:alpha val="20000"/>
              </a:srgbClr>
            </a:outerShdw>
          </a:effectLst>
        </p:spPr>
        <p:txBody>
          <a:bodyPr lIns="0" tIns="0" rIns="0" bIns="0" anchor="t" anchorCtr="0"/>
          <a:lstStyle>
            <a:lvl1pPr algn="l">
              <a:defRPr sz="3200" b="0" i="0" cap="all" baseline="0">
                <a:solidFill>
                  <a:schemeClr val="accent2"/>
                </a:solidFill>
                <a:latin typeface="Calibri Light"/>
              </a:defRPr>
            </a:lvl1pPr>
          </a:lstStyle>
          <a:p>
            <a:r>
              <a:rPr lang="en-US" dirty="0" smtClean="0"/>
              <a:t>Introducing SQL for Documents:</a:t>
            </a:r>
            <a:br>
              <a:rPr lang="en-US" dirty="0" smtClean="0"/>
            </a:br>
            <a:r>
              <a:rPr lang="en-US" dirty="0" smtClean="0"/>
              <a:t>Query Without Compromise</a:t>
            </a:r>
            <a:endParaRPr lang="en-US" dirty="0"/>
          </a:p>
        </p:txBody>
      </p:sp>
      <p:sp>
        <p:nvSpPr>
          <p:cNvPr id="3" name="Subtitle 2"/>
          <p:cNvSpPr>
            <a:spLocks noGrp="1"/>
          </p:cNvSpPr>
          <p:nvPr>
            <p:ph type="subTitle" idx="1" hasCustomPrompt="1"/>
          </p:nvPr>
        </p:nvSpPr>
        <p:spPr>
          <a:xfrm>
            <a:off x="408707" y="2896338"/>
            <a:ext cx="8342747" cy="1088136"/>
          </a:xfrm>
        </p:spPr>
        <p:txBody>
          <a:bodyPr lIns="0" tIns="0" rIns="0" bIns="0"/>
          <a:lstStyle>
            <a:lvl1pPr marL="0" indent="0" algn="l">
              <a:buNone/>
              <a:defRPr sz="3000" b="0" i="0" baseline="0">
                <a:solidFill>
                  <a:schemeClr val="tx1"/>
                </a:solidFill>
                <a:latin typeface="Calibri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Gerald </a:t>
            </a:r>
            <a:r>
              <a:rPr lang="en-US" dirty="0" err="1" smtClean="0"/>
              <a:t>Sangudi</a:t>
            </a:r>
            <a:r>
              <a:rPr lang="en-US" dirty="0" smtClean="0"/>
              <a:t>, Couchbase</a:t>
            </a:r>
            <a:endParaRPr lang="en-US" dirty="0"/>
          </a:p>
        </p:txBody>
      </p:sp>
    </p:spTree>
    <p:extLst>
      <p:ext uri="{BB962C8B-B14F-4D97-AF65-F5344CB8AC3E}">
        <p14:creationId xmlns:p14="http://schemas.microsoft.com/office/powerpoint/2010/main" val="2736129353"/>
      </p:ext>
    </p:extLst>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4" name="Rectangle 3"/>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10021"/>
              </a:solidFill>
              <a:latin typeface="Corbe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8292"/>
            <a:ext cx="7998595" cy="537337"/>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3" name="Content Placeholder 2"/>
          <p:cNvSpPr>
            <a:spLocks noGrp="1"/>
          </p:cNvSpPr>
          <p:nvPr>
            <p:ph idx="1" hasCustomPrompt="1"/>
          </p:nvPr>
        </p:nvSpPr>
        <p:spPr>
          <a:xfrm>
            <a:off x="457208" y="685801"/>
            <a:ext cx="8007739" cy="3394472"/>
          </a:xfrm>
        </p:spPr>
        <p:txBody>
          <a:bodyPr/>
          <a:lstStyle>
            <a:lvl1pPr marL="228600" indent="-228600">
              <a:lnSpc>
                <a:spcPct val="100000"/>
              </a:lnSpc>
              <a:spcBef>
                <a:spcPts val="0"/>
              </a:spcBef>
              <a:spcAft>
                <a:spcPts val="300"/>
              </a:spcAft>
              <a:buSzPct val="110000"/>
              <a:defRPr/>
            </a:lvl1pPr>
            <a:lvl2pPr marL="455613" indent="-225425">
              <a:lnSpc>
                <a:spcPct val="100000"/>
              </a:lnSpc>
              <a:spcBef>
                <a:spcPts val="0"/>
              </a:spcBef>
              <a:spcAft>
                <a:spcPts val="300"/>
              </a:spcAft>
              <a:defRPr/>
            </a:lvl2pPr>
            <a:lvl3pPr marL="455613" indent="-225425">
              <a:lnSpc>
                <a:spcPct val="100000"/>
              </a:lnSpc>
              <a:spcBef>
                <a:spcPts val="0"/>
              </a:spcBef>
              <a:spcAft>
                <a:spcPts val="300"/>
              </a:spcAft>
              <a:defRPr/>
            </a:lvl3pPr>
            <a:lvl4pPr marL="455613" indent="-225425">
              <a:lnSpc>
                <a:spcPct val="100000"/>
              </a:lnSpc>
              <a:spcBef>
                <a:spcPts val="0"/>
              </a:spcBef>
              <a:spcAft>
                <a:spcPts val="300"/>
              </a:spcAft>
              <a:defRPr/>
            </a:lvl4pPr>
            <a:lvl5pPr marL="455613" indent="-225425">
              <a:lnSpc>
                <a:spcPct val="100000"/>
              </a:lnSpc>
              <a:spcBef>
                <a:spcPts val="0"/>
              </a:spcBef>
              <a:spcAft>
                <a:spcPts val="300"/>
              </a:spcAft>
              <a:defRPr/>
            </a:lvl5pPr>
          </a:lstStyle>
          <a:p>
            <a:r>
              <a:rPr lang="en-US" dirty="0" smtClean="0"/>
              <a:t>First Level Bullet</a:t>
            </a:r>
          </a:p>
          <a:p>
            <a:pPr lvl="1"/>
            <a:r>
              <a:rPr lang="en-US" dirty="0" smtClean="0"/>
              <a:t>Second Level Bullet</a:t>
            </a:r>
          </a:p>
          <a:p>
            <a:pPr marL="635000" lvl="3" indent="-177800">
              <a:buSzPct val="100000"/>
              <a:buFont typeface="Lucida Grande"/>
              <a:buChar char="-"/>
            </a:pPr>
            <a:r>
              <a:rPr lang="en-US" sz="1800" dirty="0" smtClean="0"/>
              <a:t>Third Level Bullet</a:t>
            </a:r>
          </a:p>
          <a:p>
            <a:pPr marL="800100" lvl="3" indent="-177800">
              <a:buSzPct val="100000"/>
              <a:buFont typeface="Lucida Grande"/>
              <a:buChar char="-"/>
            </a:pPr>
            <a:r>
              <a:rPr lang="en-US" sz="1600" dirty="0" smtClean="0"/>
              <a:t>Fourth Level Bullet</a:t>
            </a:r>
          </a:p>
          <a:p>
            <a:pPr marL="965200" lvl="3" indent="-177800">
              <a:buSzPct val="100000"/>
              <a:buFont typeface="Lucida Grande"/>
              <a:buChar char="-"/>
            </a:pPr>
            <a:r>
              <a:rPr lang="en-US" sz="1400" dirty="0" smtClean="0"/>
              <a:t>Fifth Level Bullet</a:t>
            </a:r>
          </a:p>
        </p:txBody>
      </p:sp>
      <p:sp>
        <p:nvSpPr>
          <p:cNvPr id="5" name="Footer Placeholder 4"/>
          <p:cNvSpPr>
            <a:spLocks noGrp="1"/>
          </p:cNvSpPr>
          <p:nvPr>
            <p:ph type="ftr" sz="quarter" idx="11"/>
          </p:nvPr>
        </p:nvSpPr>
        <p:spPr/>
        <p:txBody>
          <a:bodyPr/>
          <a:lstStyle/>
          <a:p>
            <a:endParaRPr lang="en-US">
              <a:latin typeface="Corbel"/>
            </a:endParaRPr>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latin typeface="Corbel"/>
              </a:rPr>
              <a:t>©2015 Couchbase Inc.</a:t>
            </a:r>
            <a:endParaRPr lang="en-US" sz="850" dirty="0">
              <a:solidFill>
                <a:srgbClr val="CCCCCC"/>
              </a:solidFill>
              <a:latin typeface="Corbel"/>
            </a:endParaRPr>
          </a:p>
        </p:txBody>
      </p:sp>
      <p:sp>
        <p:nvSpPr>
          <p:cNvPr id="10"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latin typeface="Corbel"/>
              </a:rPr>
              <a:pPr/>
              <a:t>‹#›</a:t>
            </a:fld>
            <a:endParaRPr lang="en-US" dirty="0">
              <a:latin typeface="Corbel"/>
            </a:endParaRPr>
          </a:p>
        </p:txBody>
      </p:sp>
    </p:spTree>
    <p:extLst>
      <p:ext uri="{BB962C8B-B14F-4D97-AF65-F5344CB8AC3E}">
        <p14:creationId xmlns:p14="http://schemas.microsoft.com/office/powerpoint/2010/main" val="1943631245"/>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Text (Dark)">
    <p:spTree>
      <p:nvGrpSpPr>
        <p:cNvPr id="1" name=""/>
        <p:cNvGrpSpPr/>
        <p:nvPr/>
      </p:nvGrpSpPr>
      <p:grpSpPr>
        <a:xfrm>
          <a:off x="0" y="0"/>
          <a:ext cx="0" cy="0"/>
          <a:chOff x="0" y="0"/>
          <a:chExt cx="0" cy="0"/>
        </a:xfrm>
      </p:grpSpPr>
      <p:sp>
        <p:nvSpPr>
          <p:cNvPr id="11" name="Rectangle 10"/>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10021"/>
              </a:solidFill>
              <a:latin typeface="Corbe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defRPr lang="en-US" dirty="0">
                <a:solidFill>
                  <a:schemeClr val="bg1"/>
                </a:solidFill>
              </a:defRPr>
            </a:lvl1pPr>
          </a:lstStyle>
          <a:p>
            <a:pPr lvl="0">
              <a:lnSpc>
                <a:spcPct val="80000"/>
              </a:lnSpc>
            </a:pPr>
            <a:endParaRPr lang="en-US" dirty="0"/>
          </a:p>
        </p:txBody>
      </p:sp>
      <p:sp>
        <p:nvSpPr>
          <p:cNvPr id="3" name="Content Placeholder 2"/>
          <p:cNvSpPr>
            <a:spLocks noGrp="1"/>
          </p:cNvSpPr>
          <p:nvPr>
            <p:ph idx="1"/>
          </p:nvPr>
        </p:nvSpPr>
        <p:spPr>
          <a:xfrm>
            <a:off x="457208" y="685801"/>
            <a:ext cx="8007739" cy="3394472"/>
          </a:xfrm>
        </p:spPr>
        <p:txBody>
          <a:bodyPr/>
          <a:lstStyle>
            <a:lvl1pPr marL="0" indent="0">
              <a:lnSpc>
                <a:spcPct val="100000"/>
              </a:lnSpc>
              <a:spcBef>
                <a:spcPts val="0"/>
              </a:spcBef>
              <a:spcAft>
                <a:spcPts val="300"/>
              </a:spcAft>
              <a:buNone/>
              <a:defRPr/>
            </a:lvl1pPr>
            <a:lvl2pPr marL="228600" indent="0">
              <a:lnSpc>
                <a:spcPct val="100000"/>
              </a:lnSpc>
              <a:spcBef>
                <a:spcPts val="0"/>
              </a:spcBef>
              <a:spcAft>
                <a:spcPts val="300"/>
              </a:spcAft>
              <a:buNone/>
              <a:defRPr/>
            </a:lvl2pPr>
            <a:lvl3pPr marL="455613" indent="0">
              <a:lnSpc>
                <a:spcPct val="100000"/>
              </a:lnSpc>
              <a:spcBef>
                <a:spcPts val="0"/>
              </a:spcBef>
              <a:spcAft>
                <a:spcPts val="300"/>
              </a:spcAft>
              <a:buNone/>
              <a:defRPr/>
            </a:lvl3pPr>
            <a:lvl4pPr marL="627063" indent="0">
              <a:lnSpc>
                <a:spcPct val="100000"/>
              </a:lnSpc>
              <a:spcBef>
                <a:spcPts val="0"/>
              </a:spcBef>
              <a:spcAft>
                <a:spcPts val="300"/>
              </a:spcAft>
              <a:buNone/>
              <a:defRPr/>
            </a:lvl4pPr>
            <a:lvl5pPr marL="798513" indent="0">
              <a:lnSpc>
                <a:spcPct val="100000"/>
              </a:lnSpc>
              <a:spcBef>
                <a:spcPts val="0"/>
              </a:spcBef>
              <a:spcAft>
                <a:spcPts val="300"/>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latin typeface="Corbel"/>
            </a:endParaRPr>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latin typeface="Corbel"/>
              </a:rPr>
              <a:t>©2015 Couchbase Inc.</a:t>
            </a:r>
            <a:endParaRPr lang="en-US" sz="850" dirty="0">
              <a:solidFill>
                <a:srgbClr val="CCCCCC"/>
              </a:solidFill>
              <a:latin typeface="Corbel"/>
            </a:endParaRPr>
          </a:p>
        </p:txBody>
      </p:sp>
      <p:sp>
        <p:nvSpPr>
          <p:cNvPr id="10"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latin typeface="Corbel"/>
              </a:rPr>
              <a:pPr/>
              <a:t>‹#›</a:t>
            </a:fld>
            <a:endParaRPr lang="en-US" dirty="0">
              <a:latin typeface="Corbel"/>
            </a:endParaRPr>
          </a:p>
        </p:txBody>
      </p:sp>
    </p:spTree>
    <p:extLst>
      <p:ext uri="{BB962C8B-B14F-4D97-AF65-F5344CB8AC3E}">
        <p14:creationId xmlns:p14="http://schemas.microsoft.com/office/powerpoint/2010/main" val="1999294402"/>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4"/>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10021"/>
              </a:solidFill>
              <a:latin typeface="Corbe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52"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latin typeface="Corbel"/>
            </a:endParaRPr>
          </a:p>
        </p:txBody>
      </p:sp>
      <p:sp>
        <p:nvSpPr>
          <p:cNvPr id="7" name="TextBox 6"/>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latin typeface="Corbel"/>
              </a:rPr>
              <a:t>©2015 Couchbase Inc.</a:t>
            </a:r>
            <a:endParaRPr lang="en-US" sz="850" dirty="0">
              <a:solidFill>
                <a:srgbClr val="CCCCCC"/>
              </a:solidFill>
              <a:latin typeface="Corbel"/>
            </a:endParaRPr>
          </a:p>
        </p:txBody>
      </p:sp>
      <p:sp>
        <p:nvSpPr>
          <p:cNvPr id="11"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latin typeface="Corbel"/>
              </a:rPr>
              <a:pPr/>
              <a:t>‹#›</a:t>
            </a:fld>
            <a:endParaRPr lang="en-US" dirty="0">
              <a:latin typeface="Corbel"/>
            </a:endParaRPr>
          </a:p>
        </p:txBody>
      </p:sp>
    </p:spTree>
    <p:extLst>
      <p:ext uri="{BB962C8B-B14F-4D97-AF65-F5344CB8AC3E}">
        <p14:creationId xmlns:p14="http://schemas.microsoft.com/office/powerpoint/2010/main" val="427903958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ection Break (Blue)">
    <p:bg>
      <p:bgPr>
        <a:solidFill>
          <a:srgbClr val="129DD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8"/>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8"/>
            <a:ext cx="495260" cy="495260"/>
          </a:xfrm>
          <a:prstGeom prst="rect">
            <a:avLst/>
          </a:prstGeom>
          <a:effectLst/>
        </p:spPr>
      </p:pic>
    </p:spTree>
    <p:extLst>
      <p:ext uri="{BB962C8B-B14F-4D97-AF65-F5344CB8AC3E}">
        <p14:creationId xmlns:p14="http://schemas.microsoft.com/office/powerpoint/2010/main" val="4269224050"/>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35767958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8"/>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8"/>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latin typeface="Corbel"/>
            </a:endParaRPr>
          </a:p>
        </p:txBody>
      </p:sp>
      <p:sp>
        <p:nvSpPr>
          <p:cNvPr id="5" name="TextBox 4"/>
          <p:cNvSpPr txBox="1"/>
          <p:nvPr userDrawn="1"/>
        </p:nvSpPr>
        <p:spPr>
          <a:xfrm>
            <a:off x="164600" y="4767263"/>
            <a:ext cx="1180021" cy="223138"/>
          </a:xfrm>
          <a:prstGeom prst="rect">
            <a:avLst/>
          </a:prstGeom>
          <a:noFill/>
        </p:spPr>
        <p:txBody>
          <a:bodyPr wrap="none" rtlCol="0">
            <a:spAutoFit/>
          </a:bodyPr>
          <a:lstStyle/>
          <a:p>
            <a:r>
              <a:rPr lang="en-US" sz="850" dirty="0" smtClean="0">
                <a:solidFill>
                  <a:srgbClr val="CCCCCC"/>
                </a:solidFill>
                <a:latin typeface="Corbel"/>
              </a:rPr>
              <a:t>©2015 Couchbase Inc.</a:t>
            </a:r>
            <a:endParaRPr lang="en-US" sz="850" dirty="0">
              <a:solidFill>
                <a:srgbClr val="CCCCCC"/>
              </a:solidFill>
              <a:latin typeface="Corbel"/>
            </a:endParaRPr>
          </a:p>
        </p:txBody>
      </p:sp>
      <p:sp>
        <p:nvSpPr>
          <p:cNvPr id="6" name="Slide Number Placeholder 5"/>
          <p:cNvSpPr txBox="1">
            <a:spLocks/>
          </p:cNvSpPr>
          <p:nvPr userDrawn="1"/>
        </p:nvSpPr>
        <p:spPr>
          <a:xfrm>
            <a:off x="8224640" y="4767264"/>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latin typeface="Corbel"/>
              </a:rPr>
              <a:pPr/>
              <a:t>‹#›</a:t>
            </a:fld>
            <a:endParaRPr lang="en-US" dirty="0">
              <a:latin typeface="Corbel"/>
            </a:endParaRPr>
          </a:p>
        </p:txBody>
      </p:sp>
    </p:spTree>
    <p:extLst>
      <p:ext uri="{BB962C8B-B14F-4D97-AF65-F5344CB8AC3E}">
        <p14:creationId xmlns:p14="http://schemas.microsoft.com/office/powerpoint/2010/main" val="4202175110"/>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Section Break (Grey)">
    <p:bg>
      <p:bgPr>
        <a:solidFill>
          <a:srgbClr val="393937"/>
        </a:solidFill>
        <a:effectLst/>
      </p:bgPr>
    </p:bg>
    <p:spTree>
      <p:nvGrpSpPr>
        <p:cNvPr id="1" name=""/>
        <p:cNvGrpSpPr/>
        <p:nvPr/>
      </p:nvGrpSpPr>
      <p:grpSpPr>
        <a:xfrm>
          <a:off x="0" y="0"/>
          <a:ext cx="0" cy="0"/>
          <a:chOff x="0" y="0"/>
          <a:chExt cx="0" cy="0"/>
        </a:xfrm>
      </p:grpSpPr>
      <p:sp>
        <p:nvSpPr>
          <p:cNvPr id="41" name="Shape 41"/>
          <p:cNvSpPr>
            <a:spLocks noGrp="1"/>
          </p:cNvSpPr>
          <p:nvPr>
            <p:ph type="title"/>
          </p:nvPr>
        </p:nvSpPr>
        <p:spPr>
          <a:xfrm>
            <a:off x="685800" y="597789"/>
            <a:ext cx="7772400" cy="2388395"/>
          </a:xfrm>
          <a:prstGeom prst="rect">
            <a:avLst/>
          </a:prstGeom>
        </p:spPr>
        <p:txBody>
          <a:bodyPr lIns="45719" tIns="45719" rIns="45719" bIns="45719" anchor="b"/>
          <a:lstStyle>
            <a:lvl1pPr algn="ctr">
              <a:defRPr sz="2900" b="1" spc="0">
                <a:latin typeface="Corbel"/>
                <a:ea typeface="Corbel"/>
                <a:cs typeface="Corbel"/>
                <a:sym typeface="Corbel"/>
              </a:defRPr>
            </a:lvl1pPr>
          </a:lstStyle>
          <a:p>
            <a:pPr lvl="0">
              <a:defRPr sz="1800" b="0">
                <a:solidFill>
                  <a:srgbClr val="000000"/>
                </a:solidFill>
              </a:defRPr>
            </a:pPr>
            <a:r>
              <a:rPr sz="2900" b="1">
                <a:solidFill>
                  <a:srgbClr val="FFFFFF"/>
                </a:solidFill>
              </a:rPr>
              <a:t>Click to edit Master title style</a:t>
            </a:r>
          </a:p>
        </p:txBody>
      </p:sp>
      <p:sp>
        <p:nvSpPr>
          <p:cNvPr id="42" name="Shape 42"/>
          <p:cNvSpPr>
            <a:spLocks noGrp="1"/>
          </p:cNvSpPr>
          <p:nvPr>
            <p:ph type="body" idx="1"/>
          </p:nvPr>
        </p:nvSpPr>
        <p:spPr>
          <a:xfrm>
            <a:off x="1371600" y="3063239"/>
            <a:ext cx="6400800" cy="2080262"/>
          </a:xfrm>
          <a:prstGeom prst="rect">
            <a:avLst/>
          </a:prstGeom>
        </p:spPr>
        <p:txBody>
          <a:bodyPr lIns="45719" tIns="45719" rIns="45719" bIns="45719"/>
          <a:lstStyle>
            <a:lvl1pPr algn="ctr">
              <a:lnSpc>
                <a:spcPct val="100000"/>
              </a:lnSpc>
              <a:spcBef>
                <a:spcPts val="0"/>
              </a:spcBef>
              <a:defRPr sz="2000">
                <a:solidFill>
                  <a:srgbClr val="FFFFFF"/>
                </a:solidFill>
                <a:latin typeface="Corbel"/>
                <a:ea typeface="Corbel"/>
                <a:cs typeface="Corbel"/>
                <a:sym typeface="Corbel"/>
              </a:defRPr>
            </a:lvl1pPr>
          </a:lstStyle>
          <a:p>
            <a:pPr lvl="0">
              <a:defRPr sz="1800">
                <a:solidFill>
                  <a:srgbClr val="000000"/>
                </a:solidFill>
              </a:defRPr>
            </a:pPr>
            <a:r>
              <a:rPr sz="2000">
                <a:solidFill>
                  <a:srgbClr val="FFFFFF"/>
                </a:solidFill>
              </a:rPr>
              <a:t>Click to edit Master subtitle style</a:t>
            </a:r>
          </a:p>
        </p:txBody>
      </p:sp>
      <p:pic>
        <p:nvPicPr>
          <p:cNvPr id="43" name="image4.png"/>
          <p:cNvPicPr/>
          <p:nvPr/>
        </p:nvPicPr>
        <p:blipFill>
          <a:blip r:embed="rId2">
            <a:extLst/>
          </a:blip>
          <a:stretch>
            <a:fillRect/>
          </a:stretch>
        </p:blipFill>
        <p:spPr>
          <a:xfrm>
            <a:off x="4325111" y="347472"/>
            <a:ext cx="495261" cy="495260"/>
          </a:xfrm>
          <a:prstGeom prst="rect">
            <a:avLst/>
          </a:prstGeom>
          <a:ln w="12700">
            <a:miter lim="400000"/>
          </a:ln>
        </p:spPr>
      </p:pic>
    </p:spTree>
    <p:extLst>
      <p:ext uri="{BB962C8B-B14F-4D97-AF65-F5344CB8AC3E}">
        <p14:creationId xmlns:p14="http://schemas.microsoft.com/office/powerpoint/2010/main" val="3516167677"/>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1255109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148049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1585138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336258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300237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135198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924B7F0-33A5-E94B-B033-BEA0A43CEBD7}" type="datetimeFigureOut">
              <a:rPr lang="en-US" smtClean="0"/>
              <a:t>15/06/16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F567BB-A91C-E04F-B4E9-677CEE77F8D9}" type="slidenum">
              <a:rPr lang="en-US" smtClean="0"/>
              <a:t>‹#›</a:t>
            </a:fld>
            <a:endParaRPr lang="en-US"/>
          </a:p>
        </p:txBody>
      </p:sp>
    </p:spTree>
    <p:extLst>
      <p:ext uri="{BB962C8B-B14F-4D97-AF65-F5344CB8AC3E}">
        <p14:creationId xmlns:p14="http://schemas.microsoft.com/office/powerpoint/2010/main" val="4806396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theme" Target="../theme/theme2.xml"/><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9088" y="4869656"/>
            <a:ext cx="2895600" cy="273844"/>
          </a:xfrm>
          <a:prstGeom prst="rect">
            <a:avLst/>
          </a:prstGeom>
        </p:spPr>
        <p:txBody>
          <a:bodyPr vert="horz" lIns="0" tIns="45720" rIns="0" bIns="45720" rtlCol="0" anchor="ctr"/>
          <a:lstStyle>
            <a:lvl1pPr algn="l">
              <a:defRPr sz="700" b="0" i="0">
                <a:solidFill>
                  <a:schemeClr val="tx1">
                    <a:tint val="75000"/>
                  </a:schemeClr>
                </a:solidFill>
                <a:latin typeface="Helvetica Neue Thin"/>
                <a:cs typeface="Helvetica Neue Thin"/>
              </a:defRPr>
            </a:lvl1pPr>
          </a:lstStyle>
          <a:p>
            <a:endParaRPr lang="en-US" dirty="0"/>
          </a:p>
        </p:txBody>
      </p:sp>
      <p:sp>
        <p:nvSpPr>
          <p:cNvPr id="6" name="Slide Number Placeholder 5"/>
          <p:cNvSpPr>
            <a:spLocks noGrp="1"/>
          </p:cNvSpPr>
          <p:nvPr>
            <p:ph type="sldNum" sz="quarter" idx="4"/>
          </p:nvPr>
        </p:nvSpPr>
        <p:spPr>
          <a:xfrm>
            <a:off x="4135877" y="4869656"/>
            <a:ext cx="872247" cy="273844"/>
          </a:xfrm>
          <a:prstGeom prst="rect">
            <a:avLst/>
          </a:prstGeom>
        </p:spPr>
        <p:txBody>
          <a:bodyPr vert="horz" lIns="91440" tIns="45720" rIns="91440" bIns="45720" rtlCol="0" anchor="ctr"/>
          <a:lstStyle>
            <a:lvl1pPr algn="ctr">
              <a:defRPr sz="700" b="0" i="0">
                <a:solidFill>
                  <a:schemeClr val="tx1">
                    <a:tint val="75000"/>
                  </a:schemeClr>
                </a:solidFill>
                <a:latin typeface="Helvetica Neue Thin"/>
                <a:cs typeface="Helvetica Neue Thin"/>
              </a:defRPr>
            </a:lvl1pPr>
          </a:lstStyle>
          <a:p>
            <a:fld id="{9FF567BB-A91C-E04F-B4E9-677CEE77F8D9}" type="slidenum">
              <a:rPr lang="en-US" smtClean="0"/>
              <a:pPr/>
              <a:t>‹#›</a:t>
            </a:fld>
            <a:endParaRPr lang="en-US"/>
          </a:p>
        </p:txBody>
      </p:sp>
    </p:spTree>
    <p:extLst>
      <p:ext uri="{BB962C8B-B14F-4D97-AF65-F5344CB8AC3E}">
        <p14:creationId xmlns:p14="http://schemas.microsoft.com/office/powerpoint/2010/main" val="3997871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9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r>
              <a:rPr lang="en-US" dirty="0" smtClean="0"/>
              <a:t>First Level Bullet</a:t>
            </a:r>
          </a:p>
          <a:p>
            <a:pPr lvl="1"/>
            <a:r>
              <a:rPr lang="en-US" dirty="0" smtClean="0"/>
              <a:t>Second Level Bullet</a:t>
            </a:r>
          </a:p>
          <a:p>
            <a:pPr marL="635000" lvl="3" indent="-177800">
              <a:buSzPct val="100000"/>
              <a:buFont typeface="Lucida Grande"/>
              <a:buChar char="-"/>
            </a:pPr>
            <a:r>
              <a:rPr lang="en-US" sz="1800" dirty="0" smtClean="0"/>
              <a:t>Third Level Bullet</a:t>
            </a:r>
          </a:p>
          <a:p>
            <a:pPr marL="800100" lvl="3" indent="-177800">
              <a:buSzPct val="100000"/>
              <a:buFont typeface="Lucida Grande"/>
              <a:buChar char="-"/>
            </a:pPr>
            <a:r>
              <a:rPr lang="en-US" sz="1600" dirty="0" smtClean="0"/>
              <a:t>Fourth Level Bullet</a:t>
            </a:r>
          </a:p>
          <a:p>
            <a:pPr marL="965200" lvl="3" indent="-177800">
              <a:buSzPct val="100000"/>
              <a:buFont typeface="Lucida Grande"/>
              <a:buChar char="-"/>
            </a:pPr>
            <a:r>
              <a:rPr lang="en-US" sz="1400" dirty="0" smtClean="0"/>
              <a:t>Fifth Level Bullet</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latin typeface="Corbel"/>
            </a:endParaRPr>
          </a:p>
        </p:txBody>
      </p:sp>
      <p:sp>
        <p:nvSpPr>
          <p:cNvPr id="6" name="Slide Number Placeholder 5"/>
          <p:cNvSpPr>
            <a:spLocks noGrp="1"/>
          </p:cNvSpPr>
          <p:nvPr>
            <p:ph type="sldNum" sz="quarter" idx="4"/>
          </p:nvPr>
        </p:nvSpPr>
        <p:spPr>
          <a:xfrm>
            <a:off x="8229600" y="4767264"/>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latin typeface="Corbel"/>
              </a:rPr>
              <a:pPr/>
              <a:t>‹#›</a:t>
            </a:fld>
            <a:endParaRPr lang="en-US">
              <a:latin typeface="Corbel"/>
            </a:endParaRPr>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700" r:id="rId8"/>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emf"/><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ldoguin/couchbase-mobile-android-workshop"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ldoguin/couchbase-mobile-android-workshop"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HOW TO SETUP AUTOMATIC SYNC BETWEEN MOBILE DEVICES AND SERVER</a:t>
            </a:r>
            <a:endParaRPr lang="en-US" dirty="0"/>
          </a:p>
        </p:txBody>
      </p:sp>
      <p:sp>
        <p:nvSpPr>
          <p:cNvPr id="3" name="Subtitle 2"/>
          <p:cNvSpPr>
            <a:spLocks noGrp="1"/>
          </p:cNvSpPr>
          <p:nvPr>
            <p:ph type="subTitle" idx="1"/>
          </p:nvPr>
        </p:nvSpPr>
        <p:spPr>
          <a:xfrm>
            <a:off x="1371600" y="3200400"/>
            <a:ext cx="6400800" cy="1314450"/>
          </a:xfrm>
        </p:spPr>
        <p:txBody>
          <a:bodyPr>
            <a:normAutofit fontScale="85000" lnSpcReduction="20000"/>
          </a:bodyPr>
          <a:lstStyle/>
          <a:p>
            <a:r>
              <a:rPr lang="en-US" dirty="0" smtClean="0"/>
              <a:t>Laurent Doguin, </a:t>
            </a:r>
            <a:r>
              <a:rPr lang="en-US" dirty="0" err="1" smtClean="0"/>
              <a:t>Dev</a:t>
            </a:r>
            <a:r>
              <a:rPr lang="en-US" dirty="0" smtClean="0"/>
              <a:t> Advocate</a:t>
            </a:r>
          </a:p>
          <a:p>
            <a:r>
              <a:rPr lang="en-US" dirty="0" smtClean="0"/>
              <a:t>Couchbase</a:t>
            </a:r>
          </a:p>
          <a:p>
            <a:r>
              <a:rPr lang="en-US" dirty="0" smtClean="0"/>
              <a:t>@</a:t>
            </a:r>
            <a:r>
              <a:rPr lang="en-US" dirty="0" err="1" smtClean="0"/>
              <a:t>ldoguin</a:t>
            </a:r>
            <a:endParaRPr lang="en-US" dirty="0"/>
          </a:p>
        </p:txBody>
      </p:sp>
    </p:spTree>
    <p:extLst>
      <p:ext uri="{BB962C8B-B14F-4D97-AF65-F5344CB8AC3E}">
        <p14:creationId xmlns:p14="http://schemas.microsoft.com/office/powerpoint/2010/main" val="1399823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Always Work</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123715955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Always Fast</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381793071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 name="Group 3"/>
          <p:cNvGrpSpPr/>
          <p:nvPr/>
        </p:nvGrpSpPr>
        <p:grpSpPr>
          <a:xfrm>
            <a:off x="2101523" y="2138816"/>
            <a:ext cx="4938945" cy="865869"/>
            <a:chOff x="1774393" y="1462356"/>
            <a:chExt cx="4938945" cy="865869"/>
          </a:xfrm>
          <a:solidFill>
            <a:srgbClr val="FFFFFF"/>
          </a:solidFill>
        </p:grpSpPr>
        <p:sp>
          <p:nvSpPr>
            <p:cNvPr id="5" name="5-Point Star 4"/>
            <p:cNvSpPr/>
            <p:nvPr/>
          </p:nvSpPr>
          <p:spPr>
            <a:xfrm>
              <a:off x="1774393"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6" name="5-Point Star 5"/>
            <p:cNvSpPr/>
            <p:nvPr/>
          </p:nvSpPr>
          <p:spPr>
            <a:xfrm>
              <a:off x="2792662"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8" name="5-Point Star 7"/>
            <p:cNvSpPr/>
            <p:nvPr/>
          </p:nvSpPr>
          <p:spPr>
            <a:xfrm>
              <a:off x="3810931"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9" name="5-Point Star 8"/>
            <p:cNvSpPr/>
            <p:nvPr/>
          </p:nvSpPr>
          <p:spPr>
            <a:xfrm>
              <a:off x="4829200"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10" name="5-Point Star 9"/>
            <p:cNvSpPr/>
            <p:nvPr/>
          </p:nvSpPr>
          <p:spPr>
            <a:xfrm>
              <a:off x="5847469"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grpSp>
    </p:spTree>
    <p:extLst>
      <p:ext uri="{BB962C8B-B14F-4D97-AF65-F5344CB8AC3E}">
        <p14:creationId xmlns:p14="http://schemas.microsoft.com/office/powerpoint/2010/main" val="2989426735"/>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1"/>
            <a:ext cx="7772400" cy="1102519"/>
          </a:xfrm>
        </p:spPr>
        <p:txBody>
          <a:bodyPr/>
          <a:lstStyle/>
          <a:p>
            <a:r>
              <a:rPr lang="en-US" dirty="0" err="1" smtClean="0">
                <a:solidFill>
                  <a:schemeClr val="tx1">
                    <a:lumMod val="85000"/>
                    <a:lumOff val="15000"/>
                  </a:schemeClr>
                </a:solidFill>
                <a:latin typeface="Helvetica Neue"/>
                <a:cs typeface="Helvetica Neue"/>
              </a:rPr>
              <a:t>Couchbase</a:t>
            </a:r>
            <a:r>
              <a:rPr lang="en-US" dirty="0" err="1" smtClean="0">
                <a:solidFill>
                  <a:schemeClr val="tx1">
                    <a:lumMod val="85000"/>
                    <a:lumOff val="15000"/>
                  </a:schemeClr>
                </a:solidFill>
                <a:latin typeface="Helvetica Neue Thin"/>
                <a:cs typeface="Helvetica Neue Thin"/>
              </a:rPr>
              <a:t>Mobile</a:t>
            </a:r>
            <a:endParaRPr lang="en-US" dirty="0">
              <a:solidFill>
                <a:schemeClr val="tx1">
                  <a:lumMod val="85000"/>
                  <a:lumOff val="15000"/>
                </a:schemeClr>
              </a:solidFill>
              <a:latin typeface="Helvetica Neue Thin"/>
              <a:cs typeface="Helvetica Neue Thin"/>
            </a:endParaRPr>
          </a:p>
        </p:txBody>
      </p:sp>
    </p:spTree>
    <p:extLst>
      <p:ext uri="{BB962C8B-B14F-4D97-AF65-F5344CB8AC3E}">
        <p14:creationId xmlns:p14="http://schemas.microsoft.com/office/powerpoint/2010/main" val="2631160818"/>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8" name="Title 1"/>
          <p:cNvSpPr txBox="1">
            <a:spLocks/>
          </p:cNvSpPr>
          <p:nvPr/>
        </p:nvSpPr>
        <p:spPr>
          <a:xfrm>
            <a:off x="165022" y="3681379"/>
            <a:ext cx="3065931" cy="8981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30000"/>
              </a:lnSpc>
            </a:pPr>
            <a:r>
              <a:rPr lang="en-US" sz="2800" dirty="0" smtClean="0">
                <a:solidFill>
                  <a:schemeClr val="bg1"/>
                </a:solidFill>
                <a:latin typeface="Helvetica Neue Thin"/>
                <a:cs typeface="Helvetica Neue Thin"/>
              </a:rPr>
              <a:t>Couchbase Lite</a:t>
            </a:r>
          </a:p>
          <a:p>
            <a:pPr>
              <a:lnSpc>
                <a:spcPct val="130000"/>
              </a:lnSpc>
            </a:pPr>
            <a:r>
              <a:rPr lang="en-US" sz="1600" dirty="0">
                <a:solidFill>
                  <a:schemeClr val="bg1"/>
                </a:solidFill>
                <a:latin typeface="Helvetica Neue Thin"/>
                <a:cs typeface="Helvetica Neue Thin"/>
              </a:rPr>
              <a:t>Embedded </a:t>
            </a:r>
            <a:r>
              <a:rPr lang="en-US" sz="1600" dirty="0" err="1">
                <a:solidFill>
                  <a:schemeClr val="bg1"/>
                </a:solidFill>
                <a:latin typeface="Helvetica Neue Thin"/>
                <a:cs typeface="Helvetica Neue Thin"/>
              </a:rPr>
              <a:t>NoSQL</a:t>
            </a:r>
            <a:r>
              <a:rPr lang="en-US" sz="1600" dirty="0">
                <a:solidFill>
                  <a:schemeClr val="bg1"/>
                </a:solidFill>
                <a:latin typeface="Helvetica Neue Thin"/>
                <a:cs typeface="Helvetica Neue Thin"/>
              </a:rPr>
              <a:t> </a:t>
            </a:r>
            <a:r>
              <a:rPr lang="en-US" sz="1600" dirty="0" smtClean="0">
                <a:solidFill>
                  <a:schemeClr val="bg1"/>
                </a:solidFill>
                <a:latin typeface="Helvetica Neue Thin"/>
                <a:cs typeface="Helvetica Neue Thin"/>
              </a:rPr>
              <a:t>Database</a:t>
            </a:r>
            <a:endParaRPr lang="en-US" sz="1600" dirty="0">
              <a:solidFill>
                <a:schemeClr val="bg1"/>
              </a:solidFill>
              <a:latin typeface="Helvetica Neue Thin"/>
              <a:cs typeface="Helvetica Neue Thin"/>
            </a:endParaRPr>
          </a:p>
        </p:txBody>
      </p:sp>
      <p:grpSp>
        <p:nvGrpSpPr>
          <p:cNvPr id="2" name="Group 1"/>
          <p:cNvGrpSpPr/>
          <p:nvPr/>
        </p:nvGrpSpPr>
        <p:grpSpPr>
          <a:xfrm>
            <a:off x="1236082" y="1450315"/>
            <a:ext cx="923811" cy="1953666"/>
            <a:chOff x="6138500" y="839293"/>
            <a:chExt cx="1638420" cy="3464915"/>
          </a:xfrm>
        </p:grpSpPr>
        <p:sp>
          <p:nvSpPr>
            <p:cNvPr id="9" name="Rounded Rectangle 8"/>
            <p:cNvSpPr/>
            <p:nvPr/>
          </p:nvSpPr>
          <p:spPr>
            <a:xfrm>
              <a:off x="6138500" y="839293"/>
              <a:ext cx="1638420" cy="3464915"/>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solidFill>
              <a:schemeClr val="bg1"/>
            </a:solidFill>
            <a:ln w="28575">
              <a:no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6" name="Can 25"/>
            <p:cNvSpPr/>
            <p:nvPr/>
          </p:nvSpPr>
          <p:spPr>
            <a:xfrm>
              <a:off x="6673122" y="2218449"/>
              <a:ext cx="557468" cy="741955"/>
            </a:xfrm>
            <a:prstGeom prst="can">
              <a:avLst/>
            </a:prstGeom>
            <a:solidFill>
              <a:srgbClr val="15AEFF"/>
            </a:solidFill>
            <a:ln w="38100" cmpd="sng">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8" name="Group 7"/>
          <p:cNvGrpSpPr/>
          <p:nvPr/>
        </p:nvGrpSpPr>
        <p:grpSpPr>
          <a:xfrm>
            <a:off x="3628886" y="1836185"/>
            <a:ext cx="1889104" cy="1185188"/>
            <a:chOff x="5025481" y="1144817"/>
            <a:chExt cx="3678699" cy="2307945"/>
          </a:xfrm>
        </p:grpSpPr>
        <p:sp>
          <p:nvSpPr>
            <p:cNvPr id="10" name="Oval 62"/>
            <p:cNvSpPr/>
            <p:nvPr/>
          </p:nvSpPr>
          <p:spPr>
            <a:xfrm>
              <a:off x="5025481" y="1144817"/>
              <a:ext cx="3678699" cy="2307945"/>
            </a:xfrm>
            <a:custGeom>
              <a:avLst/>
              <a:gdLst/>
              <a:ahLst/>
              <a:cxnLst/>
              <a:rect l="l" t="t" r="r" b="b"/>
              <a:pathLst>
                <a:path w="2378538" h="1492249">
                  <a:moveTo>
                    <a:pt x="1401926" y="0"/>
                  </a:moveTo>
                  <a:cubicBezTo>
                    <a:pt x="1728534" y="0"/>
                    <a:pt x="1993302" y="264769"/>
                    <a:pt x="1993302" y="591377"/>
                  </a:cubicBezTo>
                  <a:lnTo>
                    <a:pt x="1992494" y="599399"/>
                  </a:lnTo>
                  <a:lnTo>
                    <a:pt x="2019524" y="602124"/>
                  </a:lnTo>
                  <a:cubicBezTo>
                    <a:pt x="2224413" y="644050"/>
                    <a:pt x="2378538" y="825336"/>
                    <a:pt x="2378538" y="1042619"/>
                  </a:cubicBezTo>
                  <a:cubicBezTo>
                    <a:pt x="2378538" y="1290943"/>
                    <a:pt x="2177232" y="1492249"/>
                    <a:pt x="1928908" y="1492249"/>
                  </a:cubicBezTo>
                  <a:lnTo>
                    <a:pt x="449630" y="1492249"/>
                  </a:lnTo>
                  <a:cubicBezTo>
                    <a:pt x="201306" y="1492249"/>
                    <a:pt x="0" y="1290943"/>
                    <a:pt x="0" y="1042619"/>
                  </a:cubicBezTo>
                  <a:cubicBezTo>
                    <a:pt x="0" y="825336"/>
                    <a:pt x="154125" y="644050"/>
                    <a:pt x="359014" y="602124"/>
                  </a:cubicBezTo>
                  <a:lnTo>
                    <a:pt x="407794" y="597206"/>
                  </a:lnTo>
                  <a:lnTo>
                    <a:pt x="415891" y="571124"/>
                  </a:lnTo>
                  <a:cubicBezTo>
                    <a:pt x="482726" y="413108"/>
                    <a:pt x="639191" y="302233"/>
                    <a:pt x="821553" y="302233"/>
                  </a:cubicBezTo>
                  <a:lnTo>
                    <a:pt x="885522" y="308682"/>
                  </a:lnTo>
                  <a:lnTo>
                    <a:pt x="911548" y="260733"/>
                  </a:lnTo>
                  <a:cubicBezTo>
                    <a:pt x="1017822" y="103425"/>
                    <a:pt x="1197796" y="0"/>
                    <a:pt x="1401926" y="0"/>
                  </a:cubicBezTo>
                  <a:close/>
                </a:path>
              </a:pathLst>
            </a:custGeom>
            <a:solidFill>
              <a:srgbClr val="FFFFFF"/>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endParaRPr>
            </a:p>
          </p:txBody>
        </p:sp>
        <p:sp>
          <p:nvSpPr>
            <p:cNvPr id="11" name="Block Arc 18"/>
            <p:cNvSpPr/>
            <p:nvPr/>
          </p:nvSpPr>
          <p:spPr bwMode="auto">
            <a:xfrm rot="10800000">
              <a:off x="6132978" y="1864442"/>
              <a:ext cx="1463704" cy="1191678"/>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solidFill>
              <a:srgbClr val="15AEFF"/>
            </a:solidFill>
            <a:ln w="28575">
              <a:noFill/>
            </a:ln>
          </p:spPr>
          <p:txBody>
            <a:bodyPr anchor="ctr"/>
            <a:lstStyle/>
            <a:p>
              <a:pPr>
                <a:lnSpc>
                  <a:spcPct val="80000"/>
                </a:lnSpc>
                <a:defRPr/>
              </a:pPr>
              <a:endParaRPr lang="en-US" sz="1400" b="1" dirty="0">
                <a:solidFill>
                  <a:schemeClr val="bg1"/>
                </a:solidFill>
              </a:endParaRPr>
            </a:p>
          </p:txBody>
        </p:sp>
      </p:grpSp>
      <p:sp>
        <p:nvSpPr>
          <p:cNvPr id="14" name="Title 1"/>
          <p:cNvSpPr txBox="1">
            <a:spLocks/>
          </p:cNvSpPr>
          <p:nvPr/>
        </p:nvSpPr>
        <p:spPr>
          <a:xfrm>
            <a:off x="3040473" y="3681379"/>
            <a:ext cx="3065931" cy="8981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30000"/>
              </a:lnSpc>
            </a:pPr>
            <a:r>
              <a:rPr lang="en-US" sz="2800" dirty="0" smtClean="0">
                <a:solidFill>
                  <a:schemeClr val="bg1"/>
                </a:solidFill>
                <a:latin typeface="Helvetica Neue Thin"/>
                <a:cs typeface="Helvetica Neue Thin"/>
              </a:rPr>
              <a:t>Sync Gateway</a:t>
            </a:r>
          </a:p>
          <a:p>
            <a:pPr>
              <a:lnSpc>
                <a:spcPct val="130000"/>
              </a:lnSpc>
            </a:pPr>
            <a:r>
              <a:rPr lang="en-US" sz="1600" dirty="0" smtClean="0">
                <a:solidFill>
                  <a:schemeClr val="bg1"/>
                </a:solidFill>
                <a:latin typeface="Helvetica Neue Thin"/>
                <a:cs typeface="Helvetica Neue Thin"/>
              </a:rPr>
              <a:t>Secure Synchronization</a:t>
            </a:r>
            <a:endParaRPr lang="en-US" sz="1600" dirty="0">
              <a:solidFill>
                <a:schemeClr val="bg1"/>
              </a:solidFill>
              <a:latin typeface="Helvetica Neue Thin"/>
              <a:cs typeface="Helvetica Neue Thin"/>
            </a:endParaRPr>
          </a:p>
        </p:txBody>
      </p:sp>
      <p:grpSp>
        <p:nvGrpSpPr>
          <p:cNvPr id="15" name="Group 14"/>
          <p:cNvGrpSpPr/>
          <p:nvPr/>
        </p:nvGrpSpPr>
        <p:grpSpPr>
          <a:xfrm>
            <a:off x="6624179" y="1473983"/>
            <a:ext cx="1649423" cy="1952169"/>
            <a:chOff x="4101368" y="474153"/>
            <a:chExt cx="1604962" cy="1899550"/>
          </a:xfrm>
          <a:effectLst/>
        </p:grpSpPr>
        <p:grpSp>
          <p:nvGrpSpPr>
            <p:cNvPr id="16" name="Group 86"/>
            <p:cNvGrpSpPr>
              <a:grpSpLocks/>
            </p:cNvGrpSpPr>
            <p:nvPr/>
          </p:nvGrpSpPr>
          <p:grpSpPr bwMode="auto">
            <a:xfrm>
              <a:off x="4101368" y="679725"/>
              <a:ext cx="1604962" cy="1604963"/>
              <a:chOff x="3380534" y="3228134"/>
              <a:chExt cx="1605616" cy="1605616"/>
            </a:xfrm>
          </p:grpSpPr>
          <p:cxnSp>
            <p:nvCxnSpPr>
              <p:cNvPr id="23" name="Straight Connector 22"/>
              <p:cNvCxnSpPr/>
              <p:nvPr/>
            </p:nvCxnSpPr>
            <p:spPr>
              <a:xfrm rot="2700000">
                <a:off x="3918916" y="3761751"/>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2700000">
                <a:off x="3810922" y="3869745"/>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2700000">
                <a:off x="3703721" y="3976946"/>
                <a:ext cx="1065646"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2700000">
                <a:off x="3597315" y="4084939"/>
                <a:ext cx="1065646"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2700000">
                <a:off x="3488528" y="4192139"/>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2700000" flipV="1">
                <a:off x="3914151" y="3228134"/>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2700000" flipV="1">
                <a:off x="4022145" y="3336128"/>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2700000" flipV="1">
                <a:off x="4130139" y="3444122"/>
                <a:ext cx="0" cy="1065646"/>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2700000" flipV="1">
                <a:off x="4236545" y="3552116"/>
                <a:ext cx="0" cy="1065646"/>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2700000" flipV="1">
                <a:off x="4344539" y="3658522"/>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2700000" flipV="1">
                <a:off x="4452533" y="3766516"/>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2700000">
                <a:off x="3380534" y="4300133"/>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grpSp>
        <p:sp>
          <p:nvSpPr>
            <p:cNvPr id="17" name="Can 16"/>
            <p:cNvSpPr/>
            <p:nvPr/>
          </p:nvSpPr>
          <p:spPr>
            <a:xfrm>
              <a:off x="4366362" y="1786328"/>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8" name="Can 17"/>
            <p:cNvSpPr/>
            <p:nvPr/>
          </p:nvSpPr>
          <p:spPr>
            <a:xfrm>
              <a:off x="4101368" y="1136925"/>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9" name="Can 18"/>
            <p:cNvSpPr/>
            <p:nvPr/>
          </p:nvSpPr>
          <p:spPr>
            <a:xfrm>
              <a:off x="4366361" y="474153"/>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20" name="Can 19"/>
            <p:cNvSpPr/>
            <p:nvPr/>
          </p:nvSpPr>
          <p:spPr>
            <a:xfrm>
              <a:off x="4997198" y="1786328"/>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21" name="Can 20"/>
            <p:cNvSpPr/>
            <p:nvPr/>
          </p:nvSpPr>
          <p:spPr>
            <a:xfrm>
              <a:off x="5244367" y="1136925"/>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22" name="Can 21"/>
            <p:cNvSpPr/>
            <p:nvPr/>
          </p:nvSpPr>
          <p:spPr>
            <a:xfrm>
              <a:off x="4997200" y="474153"/>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sp>
        <p:nvSpPr>
          <p:cNvPr id="38" name="Title 1"/>
          <p:cNvSpPr txBox="1">
            <a:spLocks/>
          </p:cNvSpPr>
          <p:nvPr/>
        </p:nvSpPr>
        <p:spPr>
          <a:xfrm>
            <a:off x="5915925" y="3681379"/>
            <a:ext cx="3065931" cy="8981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30000"/>
              </a:lnSpc>
            </a:pPr>
            <a:r>
              <a:rPr lang="en-US" sz="2800" dirty="0" smtClean="0">
                <a:solidFill>
                  <a:schemeClr val="bg1"/>
                </a:solidFill>
                <a:latin typeface="Helvetica Neue Thin"/>
                <a:cs typeface="Helvetica Neue Thin"/>
              </a:rPr>
              <a:t>Couchbase Server</a:t>
            </a:r>
          </a:p>
          <a:p>
            <a:pPr>
              <a:lnSpc>
                <a:spcPct val="130000"/>
              </a:lnSpc>
            </a:pPr>
            <a:r>
              <a:rPr lang="en-US" sz="1600" dirty="0" smtClean="0">
                <a:solidFill>
                  <a:schemeClr val="bg1"/>
                </a:solidFill>
                <a:latin typeface="Helvetica Neue Thin"/>
                <a:cs typeface="Helvetica Neue Thin"/>
              </a:rPr>
              <a:t>Cloud </a:t>
            </a:r>
            <a:r>
              <a:rPr lang="en-US" sz="1600" dirty="0" err="1" smtClean="0">
                <a:solidFill>
                  <a:schemeClr val="bg1"/>
                </a:solidFill>
                <a:latin typeface="Helvetica Neue Thin"/>
                <a:cs typeface="Helvetica Neue Thin"/>
              </a:rPr>
              <a:t>NoSQL</a:t>
            </a:r>
            <a:r>
              <a:rPr lang="en-US" sz="1600" dirty="0" smtClean="0">
                <a:solidFill>
                  <a:schemeClr val="bg1"/>
                </a:solidFill>
                <a:latin typeface="Helvetica Neue Thin"/>
                <a:cs typeface="Helvetica Neue Thin"/>
              </a:rPr>
              <a:t> Database</a:t>
            </a:r>
            <a:endParaRPr lang="en-US" sz="1600" dirty="0">
              <a:solidFill>
                <a:schemeClr val="bg1"/>
              </a:solidFill>
              <a:latin typeface="Helvetica Neue Thin"/>
              <a:cs typeface="Helvetica Neue Thin"/>
            </a:endParaRPr>
          </a:p>
        </p:txBody>
      </p:sp>
    </p:spTree>
    <p:extLst>
      <p:ext uri="{BB962C8B-B14F-4D97-AF65-F5344CB8AC3E}">
        <p14:creationId xmlns:p14="http://schemas.microsoft.com/office/powerpoint/2010/main" val="3252346802"/>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1"/>
            <a:ext cx="7772400" cy="1102519"/>
          </a:xfrm>
        </p:spPr>
        <p:txBody>
          <a:bodyPr/>
          <a:lstStyle/>
          <a:p>
            <a:r>
              <a:rPr lang="en-US" dirty="0" err="1" smtClean="0">
                <a:solidFill>
                  <a:schemeClr val="tx1">
                    <a:lumMod val="85000"/>
                    <a:lumOff val="15000"/>
                  </a:schemeClr>
                </a:solidFill>
                <a:latin typeface="Helvetica Neue"/>
                <a:cs typeface="Helvetica Neue"/>
              </a:rPr>
              <a:t>Year</a:t>
            </a:r>
            <a:r>
              <a:rPr lang="en-US" dirty="0" err="1" smtClean="0">
                <a:solidFill>
                  <a:schemeClr val="tx1">
                    <a:lumMod val="85000"/>
                    <a:lumOff val="15000"/>
                  </a:schemeClr>
                </a:solidFill>
                <a:latin typeface="Helvetica Neue Thin"/>
                <a:cs typeface="Helvetica Neue Thin"/>
              </a:rPr>
              <a:t>One</a:t>
            </a:r>
            <a:endParaRPr lang="en-US" dirty="0">
              <a:solidFill>
                <a:schemeClr val="tx1">
                  <a:lumMod val="85000"/>
                  <a:lumOff val="15000"/>
                </a:schemeClr>
              </a:solidFill>
              <a:latin typeface="Helvetica Neue Thin"/>
              <a:cs typeface="Helvetica Neue Thin"/>
            </a:endParaRPr>
          </a:p>
        </p:txBody>
      </p:sp>
    </p:spTree>
    <p:extLst>
      <p:ext uri="{BB962C8B-B14F-4D97-AF65-F5344CB8AC3E}">
        <p14:creationId xmlns:p14="http://schemas.microsoft.com/office/powerpoint/2010/main" val="378173794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728980" y="4372702"/>
            <a:ext cx="7715250" cy="0"/>
          </a:xfrm>
          <a:prstGeom prst="line">
            <a:avLst/>
          </a:prstGeom>
          <a:ln w="25400" cmpd="sng">
            <a:solidFill>
              <a:schemeClr val="tx1">
                <a:lumMod val="50000"/>
                <a:lumOff val="5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728980" y="4675942"/>
            <a:ext cx="530915"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2014</a:t>
            </a:r>
            <a:endParaRPr lang="en-US" sz="1200" dirty="0">
              <a:solidFill>
                <a:schemeClr val="tx1">
                  <a:lumMod val="50000"/>
                  <a:lumOff val="50000"/>
                </a:schemeClr>
              </a:solidFill>
              <a:latin typeface="Helvetica Neue Thin"/>
              <a:cs typeface="Helvetica Neue Thin"/>
            </a:endParaRPr>
          </a:p>
        </p:txBody>
      </p:sp>
      <p:sp>
        <p:nvSpPr>
          <p:cNvPr id="5" name="TextBox 4"/>
          <p:cNvSpPr txBox="1"/>
          <p:nvPr/>
        </p:nvSpPr>
        <p:spPr>
          <a:xfrm>
            <a:off x="728980" y="4375043"/>
            <a:ext cx="466794"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May</a:t>
            </a:r>
            <a:endParaRPr lang="en-US" sz="1200" dirty="0">
              <a:solidFill>
                <a:schemeClr val="tx1">
                  <a:lumMod val="50000"/>
                  <a:lumOff val="50000"/>
                </a:schemeClr>
              </a:solidFill>
              <a:latin typeface="Helvetica Neue Thin"/>
              <a:cs typeface="Helvetica Neue Thin"/>
            </a:endParaRPr>
          </a:p>
        </p:txBody>
      </p:sp>
      <p:sp>
        <p:nvSpPr>
          <p:cNvPr id="7" name="TextBox 6"/>
          <p:cNvSpPr txBox="1"/>
          <p:nvPr/>
        </p:nvSpPr>
        <p:spPr>
          <a:xfrm>
            <a:off x="1364349" y="4375118"/>
            <a:ext cx="418419"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Jun</a:t>
            </a:r>
            <a:endParaRPr lang="en-US" sz="1200" dirty="0">
              <a:solidFill>
                <a:schemeClr val="tx1">
                  <a:lumMod val="50000"/>
                  <a:lumOff val="50000"/>
                </a:schemeClr>
              </a:solidFill>
              <a:latin typeface="Helvetica Neue Thin"/>
              <a:cs typeface="Helvetica Neue Thin"/>
            </a:endParaRPr>
          </a:p>
        </p:txBody>
      </p:sp>
      <p:sp>
        <p:nvSpPr>
          <p:cNvPr id="8" name="TextBox 7"/>
          <p:cNvSpPr txBox="1"/>
          <p:nvPr/>
        </p:nvSpPr>
        <p:spPr>
          <a:xfrm>
            <a:off x="1951343" y="4375118"/>
            <a:ext cx="364405"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Jul</a:t>
            </a:r>
            <a:endParaRPr lang="en-US" sz="1200" dirty="0">
              <a:solidFill>
                <a:schemeClr val="tx1">
                  <a:lumMod val="50000"/>
                  <a:lumOff val="50000"/>
                </a:schemeClr>
              </a:solidFill>
              <a:latin typeface="Helvetica Neue Thin"/>
              <a:cs typeface="Helvetica Neue Thin"/>
            </a:endParaRPr>
          </a:p>
        </p:txBody>
      </p:sp>
      <p:sp>
        <p:nvSpPr>
          <p:cNvPr id="9" name="TextBox 8"/>
          <p:cNvSpPr txBox="1"/>
          <p:nvPr/>
        </p:nvSpPr>
        <p:spPr>
          <a:xfrm>
            <a:off x="2484323" y="4376682"/>
            <a:ext cx="451247"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Aug</a:t>
            </a:r>
            <a:endParaRPr lang="en-US" sz="1200" dirty="0">
              <a:solidFill>
                <a:schemeClr val="tx1">
                  <a:lumMod val="50000"/>
                  <a:lumOff val="50000"/>
                </a:schemeClr>
              </a:solidFill>
              <a:latin typeface="Helvetica Neue Thin"/>
              <a:cs typeface="Helvetica Neue Thin"/>
            </a:endParaRPr>
          </a:p>
        </p:txBody>
      </p:sp>
      <p:sp>
        <p:nvSpPr>
          <p:cNvPr id="10" name="TextBox 9"/>
          <p:cNvSpPr txBox="1"/>
          <p:nvPr/>
        </p:nvSpPr>
        <p:spPr>
          <a:xfrm>
            <a:off x="3104145" y="4376682"/>
            <a:ext cx="466794"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Sep</a:t>
            </a:r>
            <a:endParaRPr lang="en-US" sz="1200" dirty="0">
              <a:solidFill>
                <a:schemeClr val="tx1">
                  <a:lumMod val="50000"/>
                  <a:lumOff val="50000"/>
                </a:schemeClr>
              </a:solidFill>
              <a:latin typeface="Helvetica Neue Thin"/>
              <a:cs typeface="Helvetica Neue Thin"/>
            </a:endParaRPr>
          </a:p>
        </p:txBody>
      </p:sp>
      <p:sp>
        <p:nvSpPr>
          <p:cNvPr id="11" name="TextBox 10"/>
          <p:cNvSpPr txBox="1"/>
          <p:nvPr/>
        </p:nvSpPr>
        <p:spPr>
          <a:xfrm>
            <a:off x="3739514" y="4378899"/>
            <a:ext cx="428322"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Oct</a:t>
            </a:r>
            <a:endParaRPr lang="en-US" sz="1200" dirty="0">
              <a:solidFill>
                <a:schemeClr val="tx1">
                  <a:lumMod val="50000"/>
                  <a:lumOff val="50000"/>
                </a:schemeClr>
              </a:solidFill>
              <a:latin typeface="Helvetica Neue Thin"/>
              <a:cs typeface="Helvetica Neue Thin"/>
            </a:endParaRPr>
          </a:p>
        </p:txBody>
      </p:sp>
      <p:sp>
        <p:nvSpPr>
          <p:cNvPr id="12" name="TextBox 11"/>
          <p:cNvSpPr txBox="1"/>
          <p:nvPr/>
        </p:nvSpPr>
        <p:spPr>
          <a:xfrm>
            <a:off x="4336411" y="4378899"/>
            <a:ext cx="453970"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Nov</a:t>
            </a:r>
            <a:endParaRPr lang="en-US" sz="1200" dirty="0">
              <a:solidFill>
                <a:schemeClr val="tx1">
                  <a:lumMod val="50000"/>
                  <a:lumOff val="50000"/>
                </a:schemeClr>
              </a:solidFill>
              <a:latin typeface="Helvetica Neue Thin"/>
              <a:cs typeface="Helvetica Neue Thin"/>
            </a:endParaRPr>
          </a:p>
        </p:txBody>
      </p:sp>
      <p:sp>
        <p:nvSpPr>
          <p:cNvPr id="13" name="TextBox 12"/>
          <p:cNvSpPr txBox="1"/>
          <p:nvPr/>
        </p:nvSpPr>
        <p:spPr>
          <a:xfrm>
            <a:off x="4958956" y="4380463"/>
            <a:ext cx="447043"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Dec</a:t>
            </a:r>
            <a:endParaRPr lang="en-US" sz="1200" dirty="0">
              <a:solidFill>
                <a:schemeClr val="tx1">
                  <a:lumMod val="50000"/>
                  <a:lumOff val="50000"/>
                </a:schemeClr>
              </a:solidFill>
              <a:latin typeface="Helvetica Neue Thin"/>
              <a:cs typeface="Helvetica Neue Thin"/>
            </a:endParaRPr>
          </a:p>
        </p:txBody>
      </p:sp>
      <p:sp>
        <p:nvSpPr>
          <p:cNvPr id="14" name="TextBox 13"/>
          <p:cNvSpPr txBox="1"/>
          <p:nvPr/>
        </p:nvSpPr>
        <p:spPr>
          <a:xfrm>
            <a:off x="5574574" y="4380463"/>
            <a:ext cx="415498"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Jan</a:t>
            </a:r>
            <a:endParaRPr lang="en-US" sz="1200" dirty="0">
              <a:solidFill>
                <a:schemeClr val="tx1">
                  <a:lumMod val="50000"/>
                  <a:lumOff val="50000"/>
                </a:schemeClr>
              </a:solidFill>
              <a:latin typeface="Helvetica Neue Thin"/>
              <a:cs typeface="Helvetica Neue Thin"/>
            </a:endParaRPr>
          </a:p>
        </p:txBody>
      </p:sp>
      <p:sp>
        <p:nvSpPr>
          <p:cNvPr id="15" name="TextBox 14"/>
          <p:cNvSpPr txBox="1"/>
          <p:nvPr/>
        </p:nvSpPr>
        <p:spPr>
          <a:xfrm>
            <a:off x="6770823" y="4380463"/>
            <a:ext cx="441146"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Feb</a:t>
            </a:r>
            <a:endParaRPr lang="en-US" sz="1200" dirty="0">
              <a:solidFill>
                <a:schemeClr val="tx1">
                  <a:lumMod val="50000"/>
                  <a:lumOff val="50000"/>
                </a:schemeClr>
              </a:solidFill>
              <a:latin typeface="Helvetica Neue Thin"/>
              <a:cs typeface="Helvetica Neue Thin"/>
            </a:endParaRPr>
          </a:p>
        </p:txBody>
      </p:sp>
      <p:sp>
        <p:nvSpPr>
          <p:cNvPr id="16" name="TextBox 15"/>
          <p:cNvSpPr txBox="1"/>
          <p:nvPr/>
        </p:nvSpPr>
        <p:spPr>
          <a:xfrm>
            <a:off x="6158647" y="4382027"/>
            <a:ext cx="443601"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Mar</a:t>
            </a:r>
            <a:endParaRPr lang="en-US" sz="1200" dirty="0">
              <a:solidFill>
                <a:schemeClr val="tx1">
                  <a:lumMod val="50000"/>
                  <a:lumOff val="50000"/>
                </a:schemeClr>
              </a:solidFill>
              <a:latin typeface="Helvetica Neue Thin"/>
              <a:cs typeface="Helvetica Neue Thin"/>
            </a:endParaRPr>
          </a:p>
        </p:txBody>
      </p:sp>
      <p:sp>
        <p:nvSpPr>
          <p:cNvPr id="17" name="TextBox 16"/>
          <p:cNvSpPr txBox="1"/>
          <p:nvPr/>
        </p:nvSpPr>
        <p:spPr>
          <a:xfrm>
            <a:off x="7380544" y="4382027"/>
            <a:ext cx="428322"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Apr</a:t>
            </a:r>
            <a:endParaRPr lang="en-US" sz="1200" dirty="0">
              <a:solidFill>
                <a:schemeClr val="tx1">
                  <a:lumMod val="50000"/>
                  <a:lumOff val="50000"/>
                </a:schemeClr>
              </a:solidFill>
              <a:latin typeface="Helvetica Neue Thin"/>
              <a:cs typeface="Helvetica Neue Thin"/>
            </a:endParaRPr>
          </a:p>
        </p:txBody>
      </p:sp>
      <p:sp>
        <p:nvSpPr>
          <p:cNvPr id="18" name="TextBox 17"/>
          <p:cNvSpPr txBox="1"/>
          <p:nvPr/>
        </p:nvSpPr>
        <p:spPr>
          <a:xfrm>
            <a:off x="7977436" y="4378899"/>
            <a:ext cx="466794"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May</a:t>
            </a:r>
            <a:endParaRPr lang="en-US" sz="1200" dirty="0">
              <a:solidFill>
                <a:schemeClr val="tx1">
                  <a:lumMod val="50000"/>
                  <a:lumOff val="50000"/>
                </a:schemeClr>
              </a:solidFill>
              <a:latin typeface="Helvetica Neue Thin"/>
              <a:cs typeface="Helvetica Neue Thin"/>
            </a:endParaRPr>
          </a:p>
        </p:txBody>
      </p:sp>
      <p:sp>
        <p:nvSpPr>
          <p:cNvPr id="19" name="TextBox 18"/>
          <p:cNvSpPr txBox="1"/>
          <p:nvPr/>
        </p:nvSpPr>
        <p:spPr>
          <a:xfrm>
            <a:off x="4936182" y="4652042"/>
            <a:ext cx="543739" cy="276999"/>
          </a:xfrm>
          <a:prstGeom prst="rect">
            <a:avLst/>
          </a:prstGeom>
          <a:noFill/>
        </p:spPr>
        <p:txBody>
          <a:bodyPr wrap="none" rtlCol="0">
            <a:spAutoFit/>
          </a:bodyPr>
          <a:lstStyle/>
          <a:p>
            <a:pPr algn="ctr"/>
            <a:r>
              <a:rPr lang="en-US" sz="1200" dirty="0" smtClean="0">
                <a:solidFill>
                  <a:schemeClr val="tx1">
                    <a:lumMod val="50000"/>
                    <a:lumOff val="50000"/>
                  </a:schemeClr>
                </a:solidFill>
                <a:latin typeface="Helvetica Neue Thin"/>
                <a:cs typeface="Helvetica Neue Thin"/>
              </a:rPr>
              <a:t>2015</a:t>
            </a:r>
            <a:endParaRPr lang="en-US" sz="1200" dirty="0">
              <a:solidFill>
                <a:schemeClr val="tx1">
                  <a:lumMod val="50000"/>
                  <a:lumOff val="50000"/>
                </a:schemeClr>
              </a:solidFill>
              <a:latin typeface="Helvetica Neue Thin"/>
              <a:cs typeface="Helvetica Neue Thin"/>
            </a:endParaRPr>
          </a:p>
        </p:txBody>
      </p:sp>
      <p:sp>
        <p:nvSpPr>
          <p:cNvPr id="33" name="Rectangle 32"/>
          <p:cNvSpPr/>
          <p:nvPr/>
        </p:nvSpPr>
        <p:spPr>
          <a:xfrm>
            <a:off x="4224283" y="3289301"/>
            <a:ext cx="1889747" cy="206374"/>
          </a:xfrm>
          <a:prstGeom prst="rect">
            <a:avLst/>
          </a:prstGeom>
          <a:solidFill>
            <a:srgbClr val="4790E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Helvetica Neue"/>
                <a:cs typeface="Helvetica Neue"/>
              </a:rPr>
              <a:t>1.0.3</a:t>
            </a:r>
            <a:endParaRPr lang="en-US" sz="1050" dirty="0">
              <a:latin typeface="Helvetica Neue"/>
              <a:cs typeface="Helvetica Neue"/>
            </a:endParaRPr>
          </a:p>
        </p:txBody>
      </p:sp>
      <p:sp>
        <p:nvSpPr>
          <p:cNvPr id="34" name="Rectangle 33"/>
          <p:cNvSpPr/>
          <p:nvPr/>
        </p:nvSpPr>
        <p:spPr>
          <a:xfrm>
            <a:off x="5389384" y="3022601"/>
            <a:ext cx="1889747" cy="206374"/>
          </a:xfrm>
          <a:prstGeom prst="rect">
            <a:avLst/>
          </a:prstGeom>
          <a:solidFill>
            <a:srgbClr val="44AFC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Helvetica Neue"/>
                <a:cs typeface="Helvetica Neue"/>
              </a:rPr>
              <a:t>1.0.4</a:t>
            </a:r>
            <a:endParaRPr lang="en-US" sz="1050" dirty="0">
              <a:latin typeface="Helvetica Neue"/>
              <a:cs typeface="Helvetica Neue"/>
            </a:endParaRPr>
          </a:p>
        </p:txBody>
      </p:sp>
      <p:sp>
        <p:nvSpPr>
          <p:cNvPr id="38" name="TextBox 37"/>
          <p:cNvSpPr txBox="1"/>
          <p:nvPr/>
        </p:nvSpPr>
        <p:spPr>
          <a:xfrm>
            <a:off x="728980" y="2270441"/>
            <a:ext cx="1184940" cy="1818960"/>
          </a:xfrm>
          <a:prstGeom prst="rect">
            <a:avLst/>
          </a:prstGeom>
          <a:noFill/>
        </p:spPr>
        <p:txBody>
          <a:bodyPr wrap="none" bIns="246888" rtlCol="0" anchor="b" anchorCtr="0">
            <a:spAutoFit/>
          </a:bodyPr>
          <a:lstStyle/>
          <a:p>
            <a:r>
              <a:rPr lang="en-US" sz="900" dirty="0" smtClean="0">
                <a:solidFill>
                  <a:schemeClr val="bg1">
                    <a:lumMod val="65000"/>
                  </a:schemeClr>
                </a:solidFill>
                <a:latin typeface="Helvetica Neue"/>
                <a:cs typeface="Helvetica Neue"/>
              </a:rPr>
              <a:t>Couchbase Lite</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a:t>
            </a:r>
            <a:r>
              <a:rPr lang="en-US" sz="900" dirty="0" err="1" smtClean="0">
                <a:solidFill>
                  <a:schemeClr val="bg1">
                    <a:lumMod val="65000"/>
                  </a:schemeClr>
                </a:solidFill>
                <a:latin typeface="Helvetica Neue Thin"/>
                <a:cs typeface="Helvetica Neue Thin"/>
              </a:rPr>
              <a:t>iOS</a:t>
            </a:r>
            <a:endParaRPr lang="en-US" sz="900" dirty="0" smtClean="0">
              <a:solidFill>
                <a:schemeClr val="bg1">
                  <a:lumMod val="65000"/>
                </a:schemeClr>
              </a:solidFill>
              <a:latin typeface="Helvetica Neue Thin"/>
              <a:cs typeface="Helvetica Neue Thin"/>
            </a:endParaRP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Android</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OS X</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Linux</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Windows</a:t>
            </a:r>
          </a:p>
          <a:p>
            <a:r>
              <a:rPr lang="en-US" sz="900" dirty="0" smtClean="0">
                <a:solidFill>
                  <a:schemeClr val="bg1">
                    <a:lumMod val="65000"/>
                  </a:schemeClr>
                </a:solidFill>
                <a:latin typeface="Helvetica Neue"/>
                <a:cs typeface="Helvetica Neue"/>
              </a:rPr>
              <a:t>Sync Gateway</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Multi-Master Sync</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Authentication</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Read/Write Access</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REST</a:t>
            </a:r>
          </a:p>
        </p:txBody>
      </p:sp>
      <p:cxnSp>
        <p:nvCxnSpPr>
          <p:cNvPr id="40" name="Straight Connector 39"/>
          <p:cNvCxnSpPr/>
          <p:nvPr/>
        </p:nvCxnSpPr>
        <p:spPr>
          <a:xfrm flipV="1">
            <a:off x="735330" y="2270441"/>
            <a:ext cx="0" cy="1822138"/>
          </a:xfrm>
          <a:prstGeom prst="line">
            <a:avLst/>
          </a:prstGeom>
          <a:ln w="12700" cmpd="sng">
            <a:solidFill>
              <a:srgbClr val="5F01AB"/>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28980" y="4089401"/>
            <a:ext cx="1889747" cy="206374"/>
          </a:xfrm>
          <a:prstGeom prst="rect">
            <a:avLst/>
          </a:prstGeom>
          <a:solidFill>
            <a:srgbClr val="5F00A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Helvetica Neue"/>
                <a:cs typeface="Helvetica Neue"/>
              </a:rPr>
              <a:t>1.0</a:t>
            </a:r>
            <a:endParaRPr lang="en-US" sz="1050" dirty="0">
              <a:latin typeface="Helvetica Neue"/>
              <a:cs typeface="Helvetica Neue"/>
            </a:endParaRPr>
          </a:p>
        </p:txBody>
      </p:sp>
      <p:cxnSp>
        <p:nvCxnSpPr>
          <p:cNvPr id="43" name="Straight Connector 42"/>
          <p:cNvCxnSpPr/>
          <p:nvPr/>
        </p:nvCxnSpPr>
        <p:spPr>
          <a:xfrm flipV="1">
            <a:off x="3065532" y="2962275"/>
            <a:ext cx="0" cy="594871"/>
          </a:xfrm>
          <a:prstGeom prst="line">
            <a:avLst/>
          </a:prstGeom>
          <a:ln w="12700" cmpd="sng">
            <a:solidFill>
              <a:srgbClr val="5052F9"/>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3059182" y="3556001"/>
            <a:ext cx="1889747" cy="206374"/>
          </a:xfrm>
          <a:prstGeom prst="rect">
            <a:avLst/>
          </a:prstGeom>
          <a:solidFill>
            <a:srgbClr val="5052F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Helvetica Neue"/>
                <a:cs typeface="Helvetica Neue"/>
              </a:rPr>
              <a:t>1.0.2</a:t>
            </a:r>
            <a:endParaRPr lang="en-US" sz="1050" dirty="0">
              <a:latin typeface="Helvetica Neue"/>
              <a:cs typeface="Helvetica Neue"/>
            </a:endParaRPr>
          </a:p>
        </p:txBody>
      </p:sp>
      <p:sp>
        <p:nvSpPr>
          <p:cNvPr id="49" name="TextBox 48"/>
          <p:cNvSpPr txBox="1"/>
          <p:nvPr/>
        </p:nvSpPr>
        <p:spPr>
          <a:xfrm>
            <a:off x="1894081" y="2973238"/>
            <a:ext cx="994874" cy="849463"/>
          </a:xfrm>
          <a:prstGeom prst="rect">
            <a:avLst/>
          </a:prstGeom>
          <a:noFill/>
        </p:spPr>
        <p:txBody>
          <a:bodyPr wrap="none" bIns="246888" rtlCol="0" anchor="b" anchorCtr="0">
            <a:spAutoFit/>
          </a:bodyPr>
          <a:lstStyle/>
          <a:p>
            <a:r>
              <a:rPr lang="en-US" sz="900" dirty="0" smtClean="0">
                <a:solidFill>
                  <a:schemeClr val="bg1">
                    <a:lumMod val="65000"/>
                  </a:schemeClr>
                </a:solidFill>
                <a:latin typeface="Helvetica Neue"/>
                <a:cs typeface="Helvetica Neue"/>
              </a:rPr>
              <a:t>Couchbase Lite</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Microsoft .NET</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Xamarin</a:t>
            </a:r>
          </a:p>
          <a:p>
            <a:r>
              <a:rPr lang="en-US" sz="900" dirty="0" smtClean="0">
                <a:solidFill>
                  <a:schemeClr val="bg1">
                    <a:lumMod val="65000"/>
                  </a:schemeClr>
                </a:solidFill>
                <a:latin typeface="Helvetica Neue Thin"/>
                <a:cs typeface="Helvetica Neue Thin"/>
              </a:rPr>
              <a:t>  Mono</a:t>
            </a:r>
          </a:p>
        </p:txBody>
      </p:sp>
      <p:cxnSp>
        <p:nvCxnSpPr>
          <p:cNvPr id="50" name="Straight Connector 49"/>
          <p:cNvCxnSpPr/>
          <p:nvPr/>
        </p:nvCxnSpPr>
        <p:spPr>
          <a:xfrm flipV="1">
            <a:off x="1900431" y="2983537"/>
            <a:ext cx="0" cy="842342"/>
          </a:xfrm>
          <a:prstGeom prst="line">
            <a:avLst/>
          </a:prstGeom>
          <a:ln w="12700" cmpd="sng">
            <a:solidFill>
              <a:srgbClr val="411EAA"/>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1894081" y="3822701"/>
            <a:ext cx="1889747" cy="206374"/>
          </a:xfrm>
          <a:prstGeom prst="rect">
            <a:avLst/>
          </a:prstGeom>
          <a:solidFill>
            <a:srgbClr val="411EA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Helvetica Neue"/>
                <a:cs typeface="Helvetica Neue"/>
              </a:rPr>
              <a:t>1.0.1</a:t>
            </a:r>
            <a:endParaRPr lang="en-US" sz="1050" dirty="0">
              <a:latin typeface="Helvetica Neue"/>
              <a:cs typeface="Helvetica Neue"/>
            </a:endParaRPr>
          </a:p>
        </p:txBody>
      </p:sp>
      <p:sp>
        <p:nvSpPr>
          <p:cNvPr id="52" name="TextBox 51"/>
          <p:cNvSpPr txBox="1"/>
          <p:nvPr/>
        </p:nvSpPr>
        <p:spPr>
          <a:xfrm>
            <a:off x="3059182" y="2983537"/>
            <a:ext cx="1071284" cy="572464"/>
          </a:xfrm>
          <a:prstGeom prst="rect">
            <a:avLst/>
          </a:prstGeom>
          <a:noFill/>
        </p:spPr>
        <p:txBody>
          <a:bodyPr wrap="none" bIns="246888" rtlCol="0" anchor="b" anchorCtr="0">
            <a:spAutoFit/>
          </a:bodyPr>
          <a:lstStyle/>
          <a:p>
            <a:r>
              <a:rPr lang="en-US" sz="900" dirty="0" smtClean="0">
                <a:solidFill>
                  <a:schemeClr val="bg1">
                    <a:lumMod val="65000"/>
                  </a:schemeClr>
                </a:solidFill>
                <a:latin typeface="Helvetica Neue"/>
                <a:cs typeface="Helvetica Neue"/>
              </a:rPr>
              <a:t>Couchbase Lite</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Forest DB (alpha)</a:t>
            </a:r>
          </a:p>
        </p:txBody>
      </p:sp>
      <p:cxnSp>
        <p:nvCxnSpPr>
          <p:cNvPr id="59" name="Straight Connector 58"/>
          <p:cNvCxnSpPr/>
          <p:nvPr/>
        </p:nvCxnSpPr>
        <p:spPr>
          <a:xfrm flipV="1">
            <a:off x="6562116" y="1767938"/>
            <a:ext cx="0" cy="989109"/>
          </a:xfrm>
          <a:prstGeom prst="line">
            <a:avLst/>
          </a:prstGeom>
          <a:ln w="12700" cmpd="sng">
            <a:solidFill>
              <a:srgbClr val="2C8678"/>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6555766" y="1767938"/>
            <a:ext cx="994874" cy="987963"/>
          </a:xfrm>
          <a:prstGeom prst="rect">
            <a:avLst/>
          </a:prstGeom>
          <a:noFill/>
        </p:spPr>
        <p:txBody>
          <a:bodyPr wrap="none" bIns="246888" rtlCol="0" anchor="b" anchorCtr="0">
            <a:spAutoFit/>
          </a:bodyPr>
          <a:lstStyle/>
          <a:p>
            <a:r>
              <a:rPr lang="en-US" sz="900" dirty="0" smtClean="0">
                <a:solidFill>
                  <a:schemeClr val="bg1">
                    <a:lumMod val="65000"/>
                  </a:schemeClr>
                </a:solidFill>
                <a:latin typeface="Helvetica Neue"/>
                <a:cs typeface="Helvetica Neue"/>
              </a:rPr>
              <a:t>Couchbase Lite</a:t>
            </a:r>
            <a:endParaRPr lang="en-US" sz="900" dirty="0">
              <a:solidFill>
                <a:schemeClr val="bg1">
                  <a:lumMod val="65000"/>
                </a:schemeClr>
              </a:solidFill>
              <a:latin typeface="Helvetica Neue"/>
              <a:cs typeface="Helvetica Neue"/>
            </a:endParaRP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Unity</a:t>
            </a:r>
            <a:endParaRPr lang="en-US" sz="900" dirty="0" smtClean="0">
              <a:solidFill>
                <a:schemeClr val="bg1">
                  <a:lumMod val="65000"/>
                </a:schemeClr>
              </a:solidFill>
              <a:latin typeface="Helvetica Neue"/>
              <a:cs typeface="Helvetica Neue"/>
            </a:endParaRPr>
          </a:p>
          <a:p>
            <a:r>
              <a:rPr lang="en-US" sz="900" dirty="0" smtClean="0">
                <a:solidFill>
                  <a:schemeClr val="bg1">
                    <a:lumMod val="65000"/>
                  </a:schemeClr>
                </a:solidFill>
                <a:latin typeface="Helvetica Neue"/>
                <a:cs typeface="Helvetica Neue"/>
              </a:rPr>
              <a:t>Sync Gateway</a:t>
            </a:r>
          </a:p>
          <a:p>
            <a:r>
              <a:rPr lang="en-US" sz="900" dirty="0" smtClean="0">
                <a:solidFill>
                  <a:schemeClr val="bg1">
                    <a:lumMod val="65000"/>
                  </a:schemeClr>
                </a:solidFill>
                <a:latin typeface="Helvetica Neue Thin"/>
                <a:cs typeface="Helvetica Neue Thin"/>
              </a:rPr>
              <a:t>  Web Hooks</a:t>
            </a: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 View Query</a:t>
            </a:r>
          </a:p>
        </p:txBody>
      </p:sp>
      <p:sp>
        <p:nvSpPr>
          <p:cNvPr id="35" name="Rectangle 34"/>
          <p:cNvSpPr/>
          <p:nvPr/>
        </p:nvSpPr>
        <p:spPr>
          <a:xfrm>
            <a:off x="6554483" y="2755901"/>
            <a:ext cx="1889747" cy="206374"/>
          </a:xfrm>
          <a:prstGeom prst="rect">
            <a:avLst/>
          </a:prstGeom>
          <a:solidFill>
            <a:srgbClr val="2C867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latin typeface="Helvetica Neue"/>
                <a:cs typeface="Helvetica Neue"/>
              </a:rPr>
              <a:t>1.1</a:t>
            </a:r>
            <a:endParaRPr lang="en-US" sz="1050" dirty="0">
              <a:latin typeface="Helvetica Neue"/>
              <a:cs typeface="Helvetica Neue"/>
            </a:endParaRPr>
          </a:p>
        </p:txBody>
      </p:sp>
      <p:sp>
        <p:nvSpPr>
          <p:cNvPr id="2" name="Title 1"/>
          <p:cNvSpPr>
            <a:spLocks noGrp="1"/>
          </p:cNvSpPr>
          <p:nvPr>
            <p:ph type="ctrTitle"/>
          </p:nvPr>
        </p:nvSpPr>
        <p:spPr>
          <a:xfrm>
            <a:off x="543920" y="202628"/>
            <a:ext cx="7772400" cy="1102519"/>
          </a:xfrm>
        </p:spPr>
        <p:txBody>
          <a:bodyPr>
            <a:normAutofit/>
          </a:bodyPr>
          <a:lstStyle/>
          <a:p>
            <a:pPr algn="l"/>
            <a:r>
              <a:rPr lang="en-US" sz="3200" dirty="0">
                <a:solidFill>
                  <a:schemeClr val="bg1">
                    <a:lumMod val="85000"/>
                  </a:schemeClr>
                </a:solidFill>
                <a:latin typeface="Helvetica Neue Thin"/>
                <a:cs typeface="Helvetica Neue Thin"/>
              </a:rPr>
              <a:t>Couchbase Mobile Innovation</a:t>
            </a:r>
          </a:p>
        </p:txBody>
      </p:sp>
      <p:cxnSp>
        <p:nvCxnSpPr>
          <p:cNvPr id="39" name="Straight Connector 38"/>
          <p:cNvCxnSpPr/>
          <p:nvPr/>
        </p:nvCxnSpPr>
        <p:spPr>
          <a:xfrm flipV="1">
            <a:off x="5395734" y="2450137"/>
            <a:ext cx="0" cy="573611"/>
          </a:xfrm>
          <a:prstGeom prst="line">
            <a:avLst/>
          </a:prstGeom>
          <a:ln w="12700" cmpd="sng">
            <a:solidFill>
              <a:srgbClr val="3C99B2"/>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5389384" y="2450137"/>
            <a:ext cx="994874" cy="572464"/>
          </a:xfrm>
          <a:prstGeom prst="rect">
            <a:avLst/>
          </a:prstGeom>
          <a:noFill/>
        </p:spPr>
        <p:txBody>
          <a:bodyPr wrap="none" bIns="246888" rtlCol="0" anchor="b" anchorCtr="0">
            <a:spAutoFit/>
          </a:bodyPr>
          <a:lstStyle/>
          <a:p>
            <a:r>
              <a:rPr lang="en-US" sz="900" dirty="0" smtClean="0">
                <a:solidFill>
                  <a:schemeClr val="bg1">
                    <a:lumMod val="65000"/>
                  </a:schemeClr>
                </a:solidFill>
                <a:latin typeface="Helvetica Neue"/>
                <a:cs typeface="Helvetica Neue"/>
              </a:rPr>
              <a:t>Couchbase Lite</a:t>
            </a:r>
            <a:endParaRPr lang="en-US" sz="900" dirty="0">
              <a:solidFill>
                <a:schemeClr val="bg1">
                  <a:lumMod val="65000"/>
                </a:schemeClr>
              </a:solidFill>
              <a:latin typeface="Helvetica Neue"/>
              <a:cs typeface="Helvetica Neue"/>
            </a:endParaRPr>
          </a:p>
          <a:p>
            <a:r>
              <a:rPr lang="en-US" sz="900" dirty="0">
                <a:solidFill>
                  <a:schemeClr val="bg1">
                    <a:lumMod val="65000"/>
                  </a:schemeClr>
                </a:solidFill>
                <a:latin typeface="Helvetica Neue Thin"/>
                <a:cs typeface="Helvetica Neue Thin"/>
              </a:rPr>
              <a:t>  </a:t>
            </a:r>
            <a:r>
              <a:rPr lang="en-US" sz="900" dirty="0" smtClean="0">
                <a:solidFill>
                  <a:schemeClr val="bg1">
                    <a:lumMod val="65000"/>
                  </a:schemeClr>
                </a:solidFill>
                <a:latin typeface="Helvetica Neue Thin"/>
                <a:cs typeface="Helvetica Neue Thin"/>
              </a:rPr>
              <a:t>Unity (beta)</a:t>
            </a:r>
            <a:endParaRPr lang="en-US" sz="900" dirty="0" smtClean="0">
              <a:solidFill>
                <a:schemeClr val="bg1">
                  <a:lumMod val="65000"/>
                </a:schemeClr>
              </a:solidFill>
              <a:latin typeface="Helvetica Neue"/>
              <a:cs typeface="Helvetica Neue"/>
            </a:endParaRPr>
          </a:p>
        </p:txBody>
      </p:sp>
    </p:spTree>
    <p:extLst>
      <p:ext uri="{BB962C8B-B14F-4D97-AF65-F5344CB8AC3E}">
        <p14:creationId xmlns:p14="http://schemas.microsoft.com/office/powerpoint/2010/main" val="3256094912"/>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37512"/>
            <a:ext cx="7772400" cy="1102519"/>
          </a:xfrm>
        </p:spPr>
        <p:txBody>
          <a:bodyPr>
            <a:normAutofit fontScale="90000"/>
          </a:bodyPr>
          <a:lstStyle/>
          <a:p>
            <a:r>
              <a:rPr lang="en-US" dirty="0" smtClean="0">
                <a:solidFill>
                  <a:schemeClr val="bg1"/>
                </a:solidFill>
                <a:latin typeface="Helvetica Neue Thin"/>
                <a:cs typeface="Helvetica Neue Thin"/>
              </a:rPr>
              <a:t>The most complete </a:t>
            </a:r>
            <a:r>
              <a:rPr lang="en-US" dirty="0" err="1" smtClean="0">
                <a:solidFill>
                  <a:schemeClr val="bg1"/>
                </a:solidFill>
                <a:latin typeface="Helvetica Neue Thin"/>
                <a:cs typeface="Helvetica Neue Thin"/>
              </a:rPr>
              <a:t>NoSQL</a:t>
            </a:r>
            <a:r>
              <a:rPr lang="en-US" dirty="0" smtClean="0">
                <a:solidFill>
                  <a:schemeClr val="bg1"/>
                </a:solidFill>
                <a:latin typeface="Helvetica Neue Thin"/>
                <a:cs typeface="Helvetica Neue Thin"/>
              </a:rPr>
              <a:t> database solution</a:t>
            </a:r>
            <a:endParaRPr lang="en-US" dirty="0">
              <a:solidFill>
                <a:schemeClr val="bg1"/>
              </a:solidFill>
              <a:latin typeface="Helvetica Neue Thin"/>
              <a:cs typeface="Helvetica Neue Thin"/>
            </a:endParaRPr>
          </a:p>
        </p:txBody>
      </p:sp>
    </p:spTree>
    <p:extLst>
      <p:ext uri="{BB962C8B-B14F-4D97-AF65-F5344CB8AC3E}">
        <p14:creationId xmlns:p14="http://schemas.microsoft.com/office/powerpoint/2010/main" val="190479656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7" name="Title 1"/>
          <p:cNvSpPr txBox="1">
            <a:spLocks/>
          </p:cNvSpPr>
          <p:nvPr/>
        </p:nvSpPr>
        <p:spPr>
          <a:xfrm>
            <a:off x="1322059" y="2037512"/>
            <a:ext cx="3450168"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a:r>
              <a:rPr lang="en-US" dirty="0" smtClean="0">
                <a:solidFill>
                  <a:schemeClr val="bg1"/>
                </a:solidFill>
                <a:latin typeface="Helvetica Neue Thin"/>
                <a:cs typeface="Helvetica Neue Thin"/>
              </a:rPr>
              <a:t>to power</a:t>
            </a:r>
            <a:endParaRPr lang="en-US" dirty="0">
              <a:solidFill>
                <a:schemeClr val="bg1"/>
              </a:solidFill>
              <a:latin typeface="Helvetica Neue Regular"/>
              <a:cs typeface="Helvetica Neue Regular"/>
            </a:endParaRPr>
          </a:p>
        </p:txBody>
      </p:sp>
      <p:sp>
        <p:nvSpPr>
          <p:cNvPr id="5" name="Title 1"/>
          <p:cNvSpPr txBox="1">
            <a:spLocks/>
          </p:cNvSpPr>
          <p:nvPr/>
        </p:nvSpPr>
        <p:spPr>
          <a:xfrm>
            <a:off x="4758422" y="2262937"/>
            <a:ext cx="2768600" cy="7015048"/>
          </a:xfrm>
          <a:prstGeom prst="rect">
            <a:avLst/>
          </a:prstGeom>
        </p:spPr>
        <p:txBody>
          <a:bodyPr vert="horz" lIns="91440" tIns="45720" rIns="91440" bIns="45720" rtlCol="0" anchor="t" anchorCtr="0">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lnSpc>
                <a:spcPct val="90000"/>
              </a:lnSpc>
            </a:pPr>
            <a:r>
              <a:rPr lang="en-US" dirty="0" smtClean="0">
                <a:solidFill>
                  <a:schemeClr val="bg1"/>
                </a:solidFill>
                <a:latin typeface="Helvetica Neue Regular"/>
                <a:cs typeface="Helvetica Neue Regular"/>
              </a:rPr>
              <a:t>mobile</a:t>
            </a:r>
          </a:p>
          <a:p>
            <a:pPr algn="l">
              <a:lnSpc>
                <a:spcPct val="90000"/>
              </a:lnSpc>
            </a:pPr>
            <a:r>
              <a:rPr lang="en-US" dirty="0" smtClean="0">
                <a:solidFill>
                  <a:schemeClr val="bg1"/>
                </a:solidFill>
                <a:latin typeface="Helvetica Neue Regular"/>
                <a:cs typeface="Helvetica Neue Regular"/>
              </a:rPr>
              <a:t>tablet</a:t>
            </a:r>
          </a:p>
          <a:p>
            <a:pPr algn="l">
              <a:lnSpc>
                <a:spcPct val="90000"/>
              </a:lnSpc>
            </a:pPr>
            <a:r>
              <a:rPr lang="en-US" dirty="0" smtClean="0">
                <a:solidFill>
                  <a:schemeClr val="bg1"/>
                </a:solidFill>
                <a:latin typeface="Helvetica Neue Regular"/>
                <a:cs typeface="Helvetica Neue Regular"/>
              </a:rPr>
              <a:t>wearable</a:t>
            </a:r>
          </a:p>
          <a:p>
            <a:pPr algn="l">
              <a:lnSpc>
                <a:spcPct val="90000"/>
              </a:lnSpc>
            </a:pPr>
            <a:r>
              <a:rPr lang="en-US" dirty="0" smtClean="0">
                <a:solidFill>
                  <a:schemeClr val="bg1"/>
                </a:solidFill>
                <a:latin typeface="Helvetica Neue Regular"/>
                <a:cs typeface="Helvetica Neue Regular"/>
              </a:rPr>
              <a:t>desktop</a:t>
            </a:r>
          </a:p>
          <a:p>
            <a:pPr algn="l">
              <a:lnSpc>
                <a:spcPct val="90000"/>
              </a:lnSpc>
            </a:pPr>
            <a:r>
              <a:rPr lang="en-US" dirty="0" smtClean="0">
                <a:solidFill>
                  <a:schemeClr val="bg1"/>
                </a:solidFill>
                <a:latin typeface="Helvetica Neue Regular"/>
                <a:cs typeface="Helvetica Neue Regular"/>
              </a:rPr>
              <a:t>laptop</a:t>
            </a:r>
          </a:p>
          <a:p>
            <a:pPr algn="l">
              <a:lnSpc>
                <a:spcPct val="90000"/>
              </a:lnSpc>
            </a:pPr>
            <a:r>
              <a:rPr lang="en-US" dirty="0" err="1" smtClean="0">
                <a:solidFill>
                  <a:schemeClr val="bg1"/>
                </a:solidFill>
                <a:latin typeface="Helvetica Neue Regular"/>
                <a:cs typeface="Helvetica Neue Regular"/>
              </a:rPr>
              <a:t>IoT</a:t>
            </a:r>
            <a:endParaRPr lang="en-US" dirty="0" smtClean="0">
              <a:solidFill>
                <a:schemeClr val="bg1"/>
              </a:solidFill>
              <a:latin typeface="Helvetica Neue Regular"/>
              <a:cs typeface="Helvetica Neue Regular"/>
            </a:endParaRPr>
          </a:p>
          <a:p>
            <a:pPr algn="l">
              <a:lnSpc>
                <a:spcPct val="90000"/>
              </a:lnSpc>
            </a:pPr>
            <a:r>
              <a:rPr lang="en-US" dirty="0" smtClean="0">
                <a:solidFill>
                  <a:schemeClr val="bg1"/>
                </a:solidFill>
                <a:latin typeface="Helvetica Neue Regular"/>
                <a:cs typeface="Helvetica Neue Regular"/>
              </a:rPr>
              <a:t>web</a:t>
            </a:r>
          </a:p>
          <a:p>
            <a:pPr algn="l">
              <a:lnSpc>
                <a:spcPct val="90000"/>
              </a:lnSpc>
            </a:pPr>
            <a:r>
              <a:rPr lang="en-US" dirty="0" smtClean="0">
                <a:solidFill>
                  <a:schemeClr val="bg1"/>
                </a:solidFill>
                <a:latin typeface="Helvetica Neue UltraLight"/>
                <a:cs typeface="Helvetica Neue UltraLight"/>
              </a:rPr>
              <a:t>apps</a:t>
            </a:r>
          </a:p>
          <a:p>
            <a:pPr algn="l">
              <a:lnSpc>
                <a:spcPct val="90000"/>
              </a:lnSpc>
            </a:pPr>
            <a:r>
              <a:rPr lang="en-US" dirty="0" smtClean="0">
                <a:solidFill>
                  <a:schemeClr val="bg1"/>
                </a:solidFill>
                <a:latin typeface="Helvetica Neue UltraLight"/>
                <a:cs typeface="Helvetica Neue UltraLight"/>
              </a:rPr>
              <a:t>games</a:t>
            </a:r>
          </a:p>
          <a:p>
            <a:pPr algn="l">
              <a:lnSpc>
                <a:spcPct val="90000"/>
              </a:lnSpc>
            </a:pPr>
            <a:endParaRPr lang="en-US" dirty="0">
              <a:solidFill>
                <a:schemeClr val="bg1"/>
              </a:solidFill>
              <a:latin typeface="Helvetica Neue Regular"/>
              <a:cs typeface="Helvetica Neue Regular"/>
            </a:endParaRPr>
          </a:p>
        </p:txBody>
      </p:sp>
      <p:sp>
        <p:nvSpPr>
          <p:cNvPr id="16" name="Rectangle 15"/>
          <p:cNvSpPr/>
          <p:nvPr/>
        </p:nvSpPr>
        <p:spPr>
          <a:xfrm>
            <a:off x="4232" y="2981358"/>
            <a:ext cx="9143999" cy="2169583"/>
          </a:xfrm>
          <a:prstGeom prst="rect">
            <a:avLst/>
          </a:prstGeom>
          <a:solidFill>
            <a:schemeClr val="tx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89848"/>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05556E-6 -3.95062E-6 L -3.05556E-6 -0.11728 " pathEditMode="relative" rAng="0" ptsTypes="AA">
                                      <p:cBhvr>
                                        <p:cTn id="6" dur="500" fill="hold"/>
                                        <p:tgtEl>
                                          <p:spTgt spid="5"/>
                                        </p:tgtEl>
                                        <p:attrNameLst>
                                          <p:attrName>ppt_x</p:attrName>
                                          <p:attrName>ppt_y</p:attrName>
                                        </p:attrNameLst>
                                      </p:cBhvr>
                                      <p:rCtr x="0" y="-586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05556E-6 -0.11729 L -3.05556E-6 -0.23488 " pathEditMode="relative" rAng="0" ptsTypes="AA">
                                      <p:cBhvr>
                                        <p:cTn id="10" dur="500" fill="hold"/>
                                        <p:tgtEl>
                                          <p:spTgt spid="5"/>
                                        </p:tgtEl>
                                        <p:attrNameLst>
                                          <p:attrName>ppt_x</p:attrName>
                                          <p:attrName>ppt_y</p:attrName>
                                        </p:attrNameLst>
                                      </p:cBhvr>
                                      <p:rCtr x="0" y="-5895"/>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3" nodeType="clickEffect">
                                  <p:stCondLst>
                                    <p:cond delay="0"/>
                                  </p:stCondLst>
                                  <p:childTnLst>
                                    <p:animMotion origin="layout" path="M 5.55556E-7 -0.23487 L 5.55556E-7 -0.35216 " pathEditMode="relative" rAng="0" ptsTypes="AA">
                                      <p:cBhvr>
                                        <p:cTn id="14" dur="500" fill="hold"/>
                                        <p:tgtEl>
                                          <p:spTgt spid="5"/>
                                        </p:tgtEl>
                                        <p:attrNameLst>
                                          <p:attrName>ppt_x</p:attrName>
                                          <p:attrName>ppt_y</p:attrName>
                                        </p:attrNameLst>
                                      </p:cBhvr>
                                      <p:rCtr x="0" y="-5864"/>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4" nodeType="clickEffect">
                                  <p:stCondLst>
                                    <p:cond delay="0"/>
                                  </p:stCondLst>
                                  <p:childTnLst>
                                    <p:animMotion origin="layout" path="M -3.05556E-6 -0.35216 L -3.05556E-6 -0.46976 " pathEditMode="relative" rAng="0" ptsTypes="AA">
                                      <p:cBhvr>
                                        <p:cTn id="18" dur="500" fill="hold"/>
                                        <p:tgtEl>
                                          <p:spTgt spid="5"/>
                                        </p:tgtEl>
                                        <p:attrNameLst>
                                          <p:attrName>ppt_x</p:attrName>
                                          <p:attrName>ppt_y</p:attrName>
                                        </p:attrNameLst>
                                      </p:cBhvr>
                                      <p:rCtr x="0" y="-5895"/>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5" nodeType="clickEffect">
                                  <p:stCondLst>
                                    <p:cond delay="0"/>
                                  </p:stCondLst>
                                  <p:childTnLst>
                                    <p:animMotion origin="layout" path="M -3.05556E-6 -0.46976 L -3.05556E-6 -0.58704 " pathEditMode="relative" rAng="0" ptsTypes="AA">
                                      <p:cBhvr>
                                        <p:cTn id="22" dur="500" fill="hold"/>
                                        <p:tgtEl>
                                          <p:spTgt spid="5"/>
                                        </p:tgtEl>
                                        <p:attrNameLst>
                                          <p:attrName>ppt_x</p:attrName>
                                          <p:attrName>ppt_y</p:attrName>
                                        </p:attrNameLst>
                                      </p:cBhvr>
                                      <p:rCtr x="0" y="-5864"/>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6" nodeType="clickEffect">
                                  <p:stCondLst>
                                    <p:cond delay="0"/>
                                  </p:stCondLst>
                                  <p:childTnLst>
                                    <p:animMotion origin="layout" path="M -3.05556E-6 -0.58704 L -3.05556E-6 -0.70432 " pathEditMode="relative" rAng="0" ptsTypes="AA">
                                      <p:cBhvr>
                                        <p:cTn id="26" dur="500" fill="hold"/>
                                        <p:tgtEl>
                                          <p:spTgt spid="5"/>
                                        </p:tgtEl>
                                        <p:attrNameLst>
                                          <p:attrName>ppt_x</p:attrName>
                                          <p:attrName>ppt_y</p:attrName>
                                        </p:attrNameLst>
                                      </p:cBhvr>
                                      <p:rCtr x="0" y="-5864"/>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7" nodeType="clickEffect">
                                  <p:stCondLst>
                                    <p:cond delay="0"/>
                                  </p:stCondLst>
                                  <p:childTnLst>
                                    <p:animMotion origin="layout" path="M -3.05556E-6 -0.70432 L -3.05556E-6 -0.82192 " pathEditMode="relative" rAng="0" ptsTypes="AA">
                                      <p:cBhvr>
                                        <p:cTn id="30" dur="500" fill="hold"/>
                                        <p:tgtEl>
                                          <p:spTgt spid="5"/>
                                        </p:tgtEl>
                                        <p:attrNameLst>
                                          <p:attrName>ppt_x</p:attrName>
                                          <p:attrName>ppt_y</p:attrName>
                                        </p:attrNameLst>
                                      </p:cBhvr>
                                      <p:rCtr x="0" y="-5895"/>
                                    </p:animMotion>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8" nodeType="clickEffect">
                                  <p:stCondLst>
                                    <p:cond delay="0"/>
                                  </p:stCondLst>
                                  <p:childTnLst>
                                    <p:animMotion origin="layout" path="M -3.05556E-6 -0.82192 L -3.05556E-6 -0.93951 " pathEditMode="relative" rAng="0" ptsTypes="AA">
                                      <p:cBhvr>
                                        <p:cTn id="34" dur="500" fill="hold"/>
                                        <p:tgtEl>
                                          <p:spTgt spid="5"/>
                                        </p:tgtEl>
                                        <p:attrNameLst>
                                          <p:attrName>ppt_x</p:attrName>
                                          <p:attrName>ppt_y</p:attrName>
                                        </p:attrNameLst>
                                      </p:cBhvr>
                                      <p:rCtr x="0" y="-58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5" grpId="3"/>
      <p:bldP spid="5" grpId="4"/>
      <p:bldP spid="5" grpId="5"/>
      <p:bldP spid="5" grpId="6"/>
      <p:bldP spid="5" grpId="7"/>
      <p:bldP spid="5" grpId="8"/>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4" name="Group 3"/>
          <p:cNvGrpSpPr/>
          <p:nvPr/>
        </p:nvGrpSpPr>
        <p:grpSpPr>
          <a:xfrm>
            <a:off x="2101523" y="2138816"/>
            <a:ext cx="4938945" cy="865869"/>
            <a:chOff x="1774393" y="1462356"/>
            <a:chExt cx="4938945" cy="865869"/>
          </a:xfrm>
          <a:solidFill>
            <a:srgbClr val="FFFFFF"/>
          </a:solidFill>
        </p:grpSpPr>
        <p:sp>
          <p:nvSpPr>
            <p:cNvPr id="5" name="5-Point Star 4"/>
            <p:cNvSpPr/>
            <p:nvPr/>
          </p:nvSpPr>
          <p:spPr>
            <a:xfrm>
              <a:off x="1774393"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6" name="5-Point Star 5"/>
            <p:cNvSpPr/>
            <p:nvPr/>
          </p:nvSpPr>
          <p:spPr>
            <a:xfrm>
              <a:off x="2792662"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8" name="5-Point Star 7"/>
            <p:cNvSpPr/>
            <p:nvPr/>
          </p:nvSpPr>
          <p:spPr>
            <a:xfrm>
              <a:off x="3810931"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9" name="5-Point Star 8"/>
            <p:cNvSpPr/>
            <p:nvPr/>
          </p:nvSpPr>
          <p:spPr>
            <a:xfrm>
              <a:off x="4829200"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10" name="5-Point Star 9"/>
            <p:cNvSpPr/>
            <p:nvPr/>
          </p:nvSpPr>
          <p:spPr>
            <a:xfrm>
              <a:off x="5847469" y="1462356"/>
              <a:ext cx="865869" cy="865869"/>
            </a:xfrm>
            <a:prstGeom prst="star5">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grpSp>
    </p:spTree>
    <p:extLst>
      <p:ext uri="{BB962C8B-B14F-4D97-AF65-F5344CB8AC3E}">
        <p14:creationId xmlns:p14="http://schemas.microsoft.com/office/powerpoint/2010/main" val="81322489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685800" y="1883664"/>
            <a:ext cx="7772400" cy="1102520"/>
          </a:xfrm>
          <a:prstGeom prst="rect">
            <a:avLst/>
          </a:prstGeom>
        </p:spPr>
        <p:txBody>
          <a:bodyPr lIns="0" tIns="0" rIns="0" bIns="0">
            <a:normAutofit/>
          </a:bodyPr>
          <a:lstStyle/>
          <a:p>
            <a:pPr lvl="0">
              <a:defRPr sz="1800" b="0">
                <a:solidFill>
                  <a:srgbClr val="000000"/>
                </a:solidFill>
              </a:defRPr>
            </a:pPr>
            <a:r>
              <a:rPr lang="en-GB" sz="2900" b="1" dirty="0" smtClean="0">
                <a:solidFill>
                  <a:srgbClr val="FFFFFF"/>
                </a:solidFill>
              </a:rPr>
              <a:t>WORKSHOP SETUP</a:t>
            </a:r>
            <a:endParaRPr sz="2900" b="1" dirty="0">
              <a:solidFill>
                <a:srgbClr val="FFFFFF"/>
              </a:solidFill>
            </a:endParaRPr>
          </a:p>
        </p:txBody>
      </p:sp>
    </p:spTree>
    <p:extLst>
      <p:ext uri="{BB962C8B-B14F-4D97-AF65-F5344CB8AC3E}">
        <p14:creationId xmlns:p14="http://schemas.microsoft.com/office/powerpoint/2010/main" val="26586740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1"/>
            <a:ext cx="7772400" cy="1102519"/>
          </a:xfrm>
        </p:spPr>
        <p:txBody>
          <a:bodyPr/>
          <a:lstStyle/>
          <a:p>
            <a:pPr>
              <a:tabLst>
                <a:tab pos="2346325" algn="l"/>
              </a:tabLst>
            </a:pPr>
            <a:r>
              <a:rPr lang="en-US" dirty="0" err="1" smtClean="0">
                <a:solidFill>
                  <a:schemeClr val="tx1">
                    <a:lumMod val="85000"/>
                    <a:lumOff val="15000"/>
                  </a:schemeClr>
                </a:solidFill>
                <a:latin typeface="Helvetica Neue"/>
                <a:cs typeface="Helvetica Neue"/>
              </a:rPr>
              <a:t>Market</a:t>
            </a:r>
            <a:r>
              <a:rPr lang="en-US" dirty="0" err="1" smtClean="0">
                <a:solidFill>
                  <a:schemeClr val="tx1">
                    <a:lumMod val="85000"/>
                    <a:lumOff val="15000"/>
                  </a:schemeClr>
                </a:solidFill>
                <a:latin typeface="Helvetica Neue Thin"/>
                <a:cs typeface="Helvetica Neue Thin"/>
              </a:rPr>
              <a:t>Landscape</a:t>
            </a:r>
            <a:endParaRPr lang="en-US" dirty="0">
              <a:solidFill>
                <a:schemeClr val="tx1">
                  <a:lumMod val="85000"/>
                  <a:lumOff val="15000"/>
                </a:schemeClr>
              </a:solidFill>
              <a:latin typeface="Helvetica Neue Thin"/>
              <a:cs typeface="Helvetica Neue Thin"/>
            </a:endParaRPr>
          </a:p>
        </p:txBody>
      </p:sp>
    </p:spTree>
    <p:extLst>
      <p:ext uri="{BB962C8B-B14F-4D97-AF65-F5344CB8AC3E}">
        <p14:creationId xmlns:p14="http://schemas.microsoft.com/office/powerpoint/2010/main" val="27369895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cxnSp>
        <p:nvCxnSpPr>
          <p:cNvPr id="3" name="Straight Connector 2"/>
          <p:cNvCxnSpPr/>
          <p:nvPr/>
        </p:nvCxnSpPr>
        <p:spPr>
          <a:xfrm>
            <a:off x="1322087" y="4372702"/>
            <a:ext cx="7122143" cy="0"/>
          </a:xfrm>
          <a:prstGeom prst="line">
            <a:avLst/>
          </a:prstGeom>
          <a:ln w="25400" cmpd="sng">
            <a:solidFill>
              <a:schemeClr val="tx1">
                <a:lumMod val="50000"/>
                <a:lumOff val="50000"/>
              </a:schemeClr>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4232634" y="4446163"/>
            <a:ext cx="530915" cy="276999"/>
          </a:xfrm>
          <a:prstGeom prst="rect">
            <a:avLst/>
          </a:prstGeom>
          <a:noFill/>
        </p:spPr>
        <p:txBody>
          <a:bodyPr wrap="none" rtlCol="0">
            <a:spAutoFit/>
          </a:bodyPr>
          <a:lstStyle/>
          <a:p>
            <a:pPr algn="ctr"/>
            <a:r>
              <a:rPr lang="en-US" sz="1200" dirty="0" smtClean="0">
                <a:solidFill>
                  <a:prstClr val="black">
                    <a:lumMod val="50000"/>
                    <a:lumOff val="50000"/>
                  </a:prstClr>
                </a:solidFill>
                <a:latin typeface="Helvetica Neue Thin"/>
                <a:cs typeface="Helvetica Neue Thin"/>
              </a:rPr>
              <a:t>2007</a:t>
            </a:r>
            <a:endParaRPr lang="en-US" sz="1200" dirty="0">
              <a:solidFill>
                <a:prstClr val="black">
                  <a:lumMod val="50000"/>
                  <a:lumOff val="50000"/>
                </a:prstClr>
              </a:solidFill>
              <a:latin typeface="Helvetica Neue Thin"/>
              <a:cs typeface="Helvetica Neue Thin"/>
            </a:endParaRPr>
          </a:p>
        </p:txBody>
      </p:sp>
      <p:sp>
        <p:nvSpPr>
          <p:cNvPr id="11" name="TextBox 10"/>
          <p:cNvSpPr txBox="1"/>
          <p:nvPr/>
        </p:nvSpPr>
        <p:spPr>
          <a:xfrm>
            <a:off x="6047327" y="4450019"/>
            <a:ext cx="543739" cy="276999"/>
          </a:xfrm>
          <a:prstGeom prst="rect">
            <a:avLst/>
          </a:prstGeom>
          <a:noFill/>
        </p:spPr>
        <p:txBody>
          <a:bodyPr wrap="none" rtlCol="0">
            <a:spAutoFit/>
          </a:bodyPr>
          <a:lstStyle/>
          <a:p>
            <a:pPr algn="ctr"/>
            <a:r>
              <a:rPr lang="en-US" sz="1200" dirty="0" smtClean="0">
                <a:solidFill>
                  <a:prstClr val="black">
                    <a:lumMod val="50000"/>
                    <a:lumOff val="50000"/>
                  </a:prstClr>
                </a:solidFill>
                <a:latin typeface="Helvetica Neue Thin"/>
                <a:cs typeface="Helvetica Neue Thin"/>
              </a:rPr>
              <a:t>2010</a:t>
            </a:r>
            <a:endParaRPr lang="en-US" sz="1200" dirty="0">
              <a:solidFill>
                <a:prstClr val="black">
                  <a:lumMod val="50000"/>
                  <a:lumOff val="50000"/>
                </a:prstClr>
              </a:solidFill>
              <a:latin typeface="Helvetica Neue Thin"/>
              <a:cs typeface="Helvetica Neue Thin"/>
            </a:endParaRPr>
          </a:p>
        </p:txBody>
      </p:sp>
      <p:sp>
        <p:nvSpPr>
          <p:cNvPr id="17" name="TextBox 16"/>
          <p:cNvSpPr txBox="1"/>
          <p:nvPr/>
        </p:nvSpPr>
        <p:spPr>
          <a:xfrm>
            <a:off x="7874843" y="4453147"/>
            <a:ext cx="569387" cy="276999"/>
          </a:xfrm>
          <a:prstGeom prst="rect">
            <a:avLst/>
          </a:prstGeom>
          <a:noFill/>
        </p:spPr>
        <p:txBody>
          <a:bodyPr wrap="none" rtlCol="0">
            <a:spAutoFit/>
          </a:bodyPr>
          <a:lstStyle/>
          <a:p>
            <a:pPr algn="ctr"/>
            <a:r>
              <a:rPr lang="en-US" sz="1200" dirty="0" smtClean="0">
                <a:solidFill>
                  <a:prstClr val="black">
                    <a:lumMod val="50000"/>
                    <a:lumOff val="50000"/>
                  </a:prstClr>
                </a:solidFill>
                <a:latin typeface="Helvetica Neue Thin"/>
                <a:cs typeface="Helvetica Neue Thin"/>
              </a:rPr>
              <a:t>Today</a:t>
            </a:r>
            <a:endParaRPr lang="en-US" sz="1200" dirty="0">
              <a:solidFill>
                <a:prstClr val="black">
                  <a:lumMod val="50000"/>
                  <a:lumOff val="50000"/>
                </a:prstClr>
              </a:solidFill>
              <a:latin typeface="Helvetica Neue Thin"/>
              <a:cs typeface="Helvetica Neue Thin"/>
            </a:endParaRPr>
          </a:p>
        </p:txBody>
      </p:sp>
      <p:sp>
        <p:nvSpPr>
          <p:cNvPr id="52" name="TextBox 51"/>
          <p:cNvSpPr txBox="1"/>
          <p:nvPr/>
        </p:nvSpPr>
        <p:spPr>
          <a:xfrm>
            <a:off x="3498861" y="3210990"/>
            <a:ext cx="864339" cy="464743"/>
          </a:xfrm>
          <a:prstGeom prst="rect">
            <a:avLst/>
          </a:prstGeom>
          <a:noFill/>
        </p:spPr>
        <p:txBody>
          <a:bodyPr wrap="none" bIns="246888" rtlCol="0" anchor="b" anchorCtr="0">
            <a:spAutoFit/>
          </a:bodyPr>
          <a:lstStyle/>
          <a:p>
            <a:r>
              <a:rPr lang="en-US" sz="1100" dirty="0" smtClean="0">
                <a:solidFill>
                  <a:prstClr val="white">
                    <a:lumMod val="65000"/>
                  </a:prstClr>
                </a:solidFill>
                <a:latin typeface="Helvetica Neue Thin"/>
                <a:cs typeface="Helvetica Neue Thin"/>
              </a:rPr>
              <a:t>The iPhone</a:t>
            </a:r>
          </a:p>
        </p:txBody>
      </p:sp>
      <p:sp>
        <p:nvSpPr>
          <p:cNvPr id="2" name="Title 1"/>
          <p:cNvSpPr>
            <a:spLocks noGrp="1"/>
          </p:cNvSpPr>
          <p:nvPr>
            <p:ph type="ctrTitle"/>
          </p:nvPr>
        </p:nvSpPr>
        <p:spPr>
          <a:xfrm>
            <a:off x="543920" y="202628"/>
            <a:ext cx="7772400" cy="1102519"/>
          </a:xfrm>
        </p:spPr>
        <p:txBody>
          <a:bodyPr>
            <a:normAutofit/>
          </a:bodyPr>
          <a:lstStyle/>
          <a:p>
            <a:pPr algn="l"/>
            <a:r>
              <a:rPr lang="en-US" sz="3200" dirty="0" smtClean="0">
                <a:solidFill>
                  <a:schemeClr val="bg1">
                    <a:lumMod val="85000"/>
                  </a:schemeClr>
                </a:solidFill>
                <a:latin typeface="Helvetica Neue Thin"/>
                <a:cs typeface="Helvetica Neue Thin"/>
              </a:rPr>
              <a:t>Online-First to Offline-First</a:t>
            </a:r>
            <a:endParaRPr lang="en-US" sz="3200" dirty="0">
              <a:solidFill>
                <a:schemeClr val="bg1">
                  <a:lumMod val="85000"/>
                </a:schemeClr>
              </a:solidFill>
              <a:latin typeface="Helvetica Neue Thin"/>
              <a:cs typeface="Helvetica Neue Thin"/>
            </a:endParaRPr>
          </a:p>
        </p:txBody>
      </p:sp>
      <p:sp>
        <p:nvSpPr>
          <p:cNvPr id="6" name="Oval 5"/>
          <p:cNvSpPr/>
          <p:nvPr/>
        </p:nvSpPr>
        <p:spPr>
          <a:xfrm>
            <a:off x="4389120" y="4250783"/>
            <a:ext cx="203197" cy="203197"/>
          </a:xfrm>
          <a:prstGeom prst="ellipse">
            <a:avLst/>
          </a:prstGeom>
          <a:solidFill>
            <a:srgbClr val="401EA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36" name="Straight Connector 35"/>
          <p:cNvCxnSpPr/>
          <p:nvPr/>
        </p:nvCxnSpPr>
        <p:spPr>
          <a:xfrm flipV="1">
            <a:off x="4487932" y="3481614"/>
            <a:ext cx="0" cy="781202"/>
          </a:xfrm>
          <a:prstGeom prst="line">
            <a:avLst/>
          </a:prstGeom>
          <a:ln w="12700" cmpd="sng">
            <a:solidFill>
              <a:srgbClr val="5052F9"/>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422395" y="4451340"/>
            <a:ext cx="543739" cy="276999"/>
          </a:xfrm>
          <a:prstGeom prst="rect">
            <a:avLst/>
          </a:prstGeom>
          <a:noFill/>
        </p:spPr>
        <p:txBody>
          <a:bodyPr wrap="none" rtlCol="0">
            <a:spAutoFit/>
          </a:bodyPr>
          <a:lstStyle/>
          <a:p>
            <a:pPr algn="ctr"/>
            <a:r>
              <a:rPr lang="en-US" sz="1200" dirty="0" smtClean="0">
                <a:solidFill>
                  <a:prstClr val="black">
                    <a:lumMod val="50000"/>
                    <a:lumOff val="50000"/>
                  </a:prstClr>
                </a:solidFill>
                <a:latin typeface="Helvetica Neue Thin"/>
                <a:cs typeface="Helvetica Neue Thin"/>
              </a:rPr>
              <a:t>1998</a:t>
            </a:r>
            <a:endParaRPr lang="en-US" sz="1200" dirty="0">
              <a:solidFill>
                <a:prstClr val="black">
                  <a:lumMod val="50000"/>
                  <a:lumOff val="50000"/>
                </a:prstClr>
              </a:solidFill>
              <a:latin typeface="Helvetica Neue Thin"/>
              <a:cs typeface="Helvetica Neue Thin"/>
            </a:endParaRPr>
          </a:p>
        </p:txBody>
      </p:sp>
      <p:sp>
        <p:nvSpPr>
          <p:cNvPr id="39" name="TextBox 38"/>
          <p:cNvSpPr txBox="1"/>
          <p:nvPr/>
        </p:nvSpPr>
        <p:spPr>
          <a:xfrm>
            <a:off x="695576" y="3489402"/>
            <a:ext cx="1107996" cy="464743"/>
          </a:xfrm>
          <a:prstGeom prst="rect">
            <a:avLst/>
          </a:prstGeom>
          <a:noFill/>
        </p:spPr>
        <p:txBody>
          <a:bodyPr wrap="none" bIns="246888" rtlCol="0" anchor="b" anchorCtr="0">
            <a:spAutoFit/>
          </a:bodyPr>
          <a:lstStyle/>
          <a:p>
            <a:r>
              <a:rPr lang="en-US" sz="1100" dirty="0" smtClean="0">
                <a:solidFill>
                  <a:prstClr val="white">
                    <a:lumMod val="65000"/>
                  </a:prstClr>
                </a:solidFill>
                <a:latin typeface="Helvetica Neue Thin"/>
                <a:cs typeface="Helvetica Neue Thin"/>
              </a:rPr>
              <a:t>Enterprise Sync</a:t>
            </a:r>
          </a:p>
        </p:txBody>
      </p:sp>
      <p:grpSp>
        <p:nvGrpSpPr>
          <p:cNvPr id="58" name="Group 57"/>
          <p:cNvGrpSpPr/>
          <p:nvPr/>
        </p:nvGrpSpPr>
        <p:grpSpPr>
          <a:xfrm>
            <a:off x="1600375" y="3751446"/>
            <a:ext cx="203197" cy="710052"/>
            <a:chOff x="917058" y="3642328"/>
            <a:chExt cx="203197" cy="710052"/>
          </a:xfrm>
        </p:grpSpPr>
        <p:sp>
          <p:nvSpPr>
            <p:cNvPr id="41" name="Oval 40"/>
            <p:cNvSpPr/>
            <p:nvPr/>
          </p:nvSpPr>
          <p:spPr>
            <a:xfrm>
              <a:off x="917058" y="4149183"/>
              <a:ext cx="203197" cy="203197"/>
            </a:xfrm>
            <a:prstGeom prst="ellipse">
              <a:avLst/>
            </a:prstGeom>
            <a:solidFill>
              <a:srgbClr val="4790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2" name="Straight Connector 41"/>
            <p:cNvCxnSpPr/>
            <p:nvPr/>
          </p:nvCxnSpPr>
          <p:spPr>
            <a:xfrm flipV="1">
              <a:off x="1015870" y="3642328"/>
              <a:ext cx="0" cy="508728"/>
            </a:xfrm>
            <a:prstGeom prst="line">
              <a:avLst/>
            </a:prstGeom>
            <a:ln w="12700" cmpd="sng">
              <a:solidFill>
                <a:srgbClr val="4790EA"/>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sp>
        <p:nvSpPr>
          <p:cNvPr id="44" name="TextBox 43"/>
          <p:cNvSpPr txBox="1"/>
          <p:nvPr/>
        </p:nvSpPr>
        <p:spPr>
          <a:xfrm>
            <a:off x="5329373" y="2520820"/>
            <a:ext cx="825867" cy="634020"/>
          </a:xfrm>
          <a:prstGeom prst="rect">
            <a:avLst/>
          </a:prstGeom>
          <a:noFill/>
        </p:spPr>
        <p:txBody>
          <a:bodyPr wrap="none" bIns="246888" rtlCol="0" anchor="b" anchorCtr="0">
            <a:spAutoFit/>
          </a:bodyPr>
          <a:lstStyle/>
          <a:p>
            <a:r>
              <a:rPr lang="en-US" sz="1100" dirty="0" smtClean="0">
                <a:solidFill>
                  <a:prstClr val="white">
                    <a:lumMod val="65000"/>
                  </a:prstClr>
                </a:solidFill>
                <a:latin typeface="Helvetica Neue Thin"/>
                <a:cs typeface="Helvetica Neue Thin"/>
              </a:rPr>
              <a:t>Shift to </a:t>
            </a:r>
          </a:p>
          <a:p>
            <a:r>
              <a:rPr lang="en-US" sz="1100" dirty="0" smtClean="0">
                <a:solidFill>
                  <a:prstClr val="white">
                    <a:lumMod val="65000"/>
                  </a:prstClr>
                </a:solidFill>
                <a:latin typeface="Helvetica Neue Thin"/>
                <a:cs typeface="Helvetica Neue Thin"/>
              </a:rPr>
              <a:t>Local Data </a:t>
            </a:r>
          </a:p>
        </p:txBody>
      </p:sp>
      <p:grpSp>
        <p:nvGrpSpPr>
          <p:cNvPr id="63" name="Group 62"/>
          <p:cNvGrpSpPr/>
          <p:nvPr/>
        </p:nvGrpSpPr>
        <p:grpSpPr>
          <a:xfrm>
            <a:off x="6202945" y="2925276"/>
            <a:ext cx="203197" cy="1533562"/>
            <a:chOff x="6202945" y="2823676"/>
            <a:chExt cx="203197" cy="1533562"/>
          </a:xfrm>
        </p:grpSpPr>
        <p:sp>
          <p:nvSpPr>
            <p:cNvPr id="45" name="Oval 44"/>
            <p:cNvSpPr/>
            <p:nvPr/>
          </p:nvSpPr>
          <p:spPr>
            <a:xfrm>
              <a:off x="6202945" y="4154041"/>
              <a:ext cx="203197" cy="203197"/>
            </a:xfrm>
            <a:prstGeom prst="ellipse">
              <a:avLst/>
            </a:prstGeom>
            <a:solidFill>
              <a:srgbClr val="2C86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46" name="Straight Connector 45"/>
            <p:cNvCxnSpPr/>
            <p:nvPr/>
          </p:nvCxnSpPr>
          <p:spPr>
            <a:xfrm flipV="1">
              <a:off x="6301757" y="2823676"/>
              <a:ext cx="0" cy="1342398"/>
            </a:xfrm>
            <a:prstGeom prst="line">
              <a:avLst/>
            </a:prstGeom>
            <a:ln w="12700" cmpd="sng">
              <a:solidFill>
                <a:srgbClr val="2C8678"/>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sp>
        <p:nvSpPr>
          <p:cNvPr id="47" name="TextBox 46"/>
          <p:cNvSpPr txBox="1"/>
          <p:nvPr/>
        </p:nvSpPr>
        <p:spPr>
          <a:xfrm>
            <a:off x="7157088" y="2027909"/>
            <a:ext cx="1056700" cy="634020"/>
          </a:xfrm>
          <a:prstGeom prst="rect">
            <a:avLst/>
          </a:prstGeom>
          <a:noFill/>
        </p:spPr>
        <p:txBody>
          <a:bodyPr wrap="none" bIns="246888" rtlCol="0" anchor="b" anchorCtr="0">
            <a:spAutoFit/>
          </a:bodyPr>
          <a:lstStyle/>
          <a:p>
            <a:r>
              <a:rPr lang="en-US" sz="1100" dirty="0" smtClean="0">
                <a:solidFill>
                  <a:prstClr val="white">
                    <a:lumMod val="65000"/>
                  </a:prstClr>
                </a:solidFill>
                <a:latin typeface="Helvetica Neue Thin"/>
                <a:cs typeface="Helvetica Neue Thin"/>
              </a:rPr>
              <a:t>Offline-first and</a:t>
            </a:r>
          </a:p>
          <a:p>
            <a:r>
              <a:rPr lang="en-US" sz="1100" dirty="0" smtClean="0">
                <a:solidFill>
                  <a:prstClr val="white">
                    <a:lumMod val="65000"/>
                  </a:prstClr>
                </a:solidFill>
                <a:latin typeface="Helvetica Neue Thin"/>
                <a:cs typeface="Helvetica Neue Thin"/>
              </a:rPr>
              <a:t>need for sync</a:t>
            </a:r>
          </a:p>
        </p:txBody>
      </p:sp>
      <p:grpSp>
        <p:nvGrpSpPr>
          <p:cNvPr id="64" name="Group 63"/>
          <p:cNvGrpSpPr/>
          <p:nvPr/>
        </p:nvGrpSpPr>
        <p:grpSpPr>
          <a:xfrm>
            <a:off x="8048579" y="2448907"/>
            <a:ext cx="203197" cy="1999771"/>
            <a:chOff x="8048579" y="2347307"/>
            <a:chExt cx="203197" cy="1999771"/>
          </a:xfrm>
        </p:grpSpPr>
        <p:sp>
          <p:nvSpPr>
            <p:cNvPr id="48" name="Oval 47"/>
            <p:cNvSpPr/>
            <p:nvPr/>
          </p:nvSpPr>
          <p:spPr>
            <a:xfrm>
              <a:off x="8048579" y="4143881"/>
              <a:ext cx="203197" cy="203197"/>
            </a:xfrm>
            <a:prstGeom prst="ellipse">
              <a:avLst/>
            </a:prstGeom>
            <a:solidFill>
              <a:srgbClr val="5905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alibri"/>
              </a:endParaRPr>
            </a:p>
          </p:txBody>
        </p:sp>
        <p:cxnSp>
          <p:nvCxnSpPr>
            <p:cNvPr id="51" name="Straight Connector 50"/>
            <p:cNvCxnSpPr/>
            <p:nvPr/>
          </p:nvCxnSpPr>
          <p:spPr>
            <a:xfrm flipV="1">
              <a:off x="8147391" y="2347307"/>
              <a:ext cx="0" cy="1808607"/>
            </a:xfrm>
            <a:prstGeom prst="line">
              <a:avLst/>
            </a:prstGeom>
            <a:ln w="12700" cmpd="sng">
              <a:solidFill>
                <a:srgbClr val="5F02AA"/>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cxnSp>
        <p:nvCxnSpPr>
          <p:cNvPr id="56" name="Straight Connector 55"/>
          <p:cNvCxnSpPr/>
          <p:nvPr/>
        </p:nvCxnSpPr>
        <p:spPr>
          <a:xfrm>
            <a:off x="4487932" y="1676108"/>
            <a:ext cx="3659459" cy="0"/>
          </a:xfrm>
          <a:prstGeom prst="line">
            <a:avLst/>
          </a:prstGeom>
          <a:ln w="28575" cmpd="sng">
            <a:solidFill>
              <a:srgbClr val="4790EA"/>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5941798" y="1389876"/>
            <a:ext cx="607859" cy="510909"/>
          </a:xfrm>
          <a:prstGeom prst="rect">
            <a:avLst/>
          </a:prstGeom>
          <a:noFill/>
        </p:spPr>
        <p:txBody>
          <a:bodyPr wrap="none" bIns="246888" rtlCol="0" anchor="b" anchorCtr="0">
            <a:spAutoFit/>
          </a:bodyPr>
          <a:lstStyle/>
          <a:p>
            <a:pPr algn="r"/>
            <a:r>
              <a:rPr lang="en-US" sz="1400" dirty="0" smtClean="0">
                <a:solidFill>
                  <a:prstClr val="white">
                    <a:lumMod val="65000"/>
                  </a:prstClr>
                </a:solidFill>
                <a:latin typeface="Helvetica Neue Thin"/>
                <a:cs typeface="Helvetica Neue Thin"/>
              </a:rPr>
              <a:t>REST</a:t>
            </a:r>
          </a:p>
        </p:txBody>
      </p:sp>
      <p:grpSp>
        <p:nvGrpSpPr>
          <p:cNvPr id="53" name="Group 52"/>
          <p:cNvGrpSpPr/>
          <p:nvPr/>
        </p:nvGrpSpPr>
        <p:grpSpPr>
          <a:xfrm>
            <a:off x="5066590" y="2557880"/>
            <a:ext cx="228223" cy="482643"/>
            <a:chOff x="1760747" y="1659660"/>
            <a:chExt cx="360684" cy="762769"/>
          </a:xfrm>
        </p:grpSpPr>
        <p:sp>
          <p:nvSpPr>
            <p:cNvPr id="54" name="Rounded Rectangle 8"/>
            <p:cNvSpPr/>
            <p:nvPr/>
          </p:nvSpPr>
          <p:spPr>
            <a:xfrm>
              <a:off x="1760747"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6350" cmpd="sng">
              <a:solidFill>
                <a:srgbClr val="BFBFB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prstClr val="white"/>
                </a:solidFill>
                <a:latin typeface="Helvetica Neue Thin"/>
                <a:cs typeface="Helvetica Neue Thin"/>
              </a:endParaRPr>
            </a:p>
          </p:txBody>
        </p:sp>
        <p:sp>
          <p:nvSpPr>
            <p:cNvPr id="55" name="Can 54"/>
            <p:cNvSpPr/>
            <p:nvPr/>
          </p:nvSpPr>
          <p:spPr>
            <a:xfrm>
              <a:off x="1851178" y="1921932"/>
              <a:ext cx="180316" cy="239990"/>
            </a:xfrm>
            <a:prstGeom prst="can">
              <a:avLst/>
            </a:prstGeom>
            <a:noFill/>
            <a:ln w="6350" cmpd="sng">
              <a:solidFill>
                <a:srgbClr val="BFBFB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prstClr val="white"/>
                </a:solidFill>
                <a:latin typeface="Calibri"/>
              </a:endParaRPr>
            </a:p>
          </p:txBody>
        </p:sp>
      </p:grpSp>
      <p:grpSp>
        <p:nvGrpSpPr>
          <p:cNvPr id="7" name="Group 6"/>
          <p:cNvGrpSpPr/>
          <p:nvPr/>
        </p:nvGrpSpPr>
        <p:grpSpPr>
          <a:xfrm>
            <a:off x="6909042" y="2071385"/>
            <a:ext cx="228223" cy="482643"/>
            <a:chOff x="6406142" y="2306808"/>
            <a:chExt cx="228223" cy="482643"/>
          </a:xfrm>
        </p:grpSpPr>
        <p:grpSp>
          <p:nvGrpSpPr>
            <p:cNvPr id="100" name="Group 99"/>
            <p:cNvGrpSpPr/>
            <p:nvPr/>
          </p:nvGrpSpPr>
          <p:grpSpPr>
            <a:xfrm>
              <a:off x="6470564" y="2515665"/>
              <a:ext cx="100543" cy="87377"/>
              <a:chOff x="4093547" y="2415522"/>
              <a:chExt cx="287313" cy="249687"/>
            </a:xfrm>
            <a:solidFill>
              <a:schemeClr val="bg1">
                <a:lumMod val="75000"/>
              </a:schemeClr>
            </a:solidFill>
          </p:grpSpPr>
          <p:sp>
            <p:nvSpPr>
              <p:cNvPr id="96" name="Block Arc 95"/>
              <p:cNvSpPr/>
              <p:nvPr/>
            </p:nvSpPr>
            <p:spPr bwMode="auto">
              <a:xfrm>
                <a:off x="4111571" y="2423854"/>
                <a:ext cx="241355" cy="241355"/>
              </a:xfrm>
              <a:prstGeom prst="blockArc">
                <a:avLst>
                  <a:gd name="adj1" fmla="val 13752892"/>
                  <a:gd name="adj2" fmla="val 108020"/>
                  <a:gd name="adj3" fmla="val 13258"/>
                </a:avLst>
              </a:prstGeom>
              <a:grpFill/>
              <a:ln w="28575">
                <a:noFill/>
              </a:ln>
            </p:spPr>
            <p:txBody>
              <a:bodyPr anchor="ctr"/>
              <a:lstStyle/>
              <a:p>
                <a:pPr>
                  <a:lnSpc>
                    <a:spcPct val="80000"/>
                  </a:lnSpc>
                  <a:defRPr/>
                </a:pPr>
                <a:endParaRPr lang="en-US" sz="1400" b="1" dirty="0">
                  <a:solidFill>
                    <a:prstClr val="white"/>
                  </a:solidFill>
                  <a:latin typeface="Calibri"/>
                </a:endParaRPr>
              </a:p>
            </p:txBody>
          </p:sp>
          <p:sp>
            <p:nvSpPr>
              <p:cNvPr id="97" name="Isosceles Triangle 50"/>
              <p:cNvSpPr>
                <a:spLocks noChangeArrowheads="1"/>
              </p:cNvSpPr>
              <p:nvPr/>
            </p:nvSpPr>
            <p:spPr bwMode="auto">
              <a:xfrm rot="10800000">
                <a:off x="4294708" y="2544532"/>
                <a:ext cx="86152" cy="51719"/>
              </a:xfrm>
              <a:prstGeom prst="triangle">
                <a:avLst>
                  <a:gd name="adj" fmla="val 50000"/>
                </a:avLst>
              </a:prstGeom>
              <a:grpFill/>
              <a:ln>
                <a:noFill/>
              </a:ln>
            </p:spPr>
            <p:txBody>
              <a:bodyPr anchor="ctr"/>
              <a:lstStyle/>
              <a:p>
                <a:pPr>
                  <a:lnSpc>
                    <a:spcPct val="80000"/>
                  </a:lnSpc>
                </a:pPr>
                <a:endParaRPr lang="en-US" sz="1400" b="1">
                  <a:solidFill>
                    <a:prstClr val="white"/>
                  </a:solidFill>
                  <a:latin typeface="Calibri"/>
                </a:endParaRPr>
              </a:p>
            </p:txBody>
          </p:sp>
          <p:sp>
            <p:nvSpPr>
              <p:cNvPr id="98" name="Block Arc 97"/>
              <p:cNvSpPr/>
              <p:nvPr/>
            </p:nvSpPr>
            <p:spPr bwMode="auto">
              <a:xfrm rot="10800000">
                <a:off x="4121481" y="2415522"/>
                <a:ext cx="241355" cy="241355"/>
              </a:xfrm>
              <a:prstGeom prst="blockArc">
                <a:avLst>
                  <a:gd name="adj1" fmla="val 13752892"/>
                  <a:gd name="adj2" fmla="val 108020"/>
                  <a:gd name="adj3" fmla="val 13258"/>
                </a:avLst>
              </a:prstGeom>
              <a:grpFill/>
              <a:ln w="28575">
                <a:noFill/>
              </a:ln>
            </p:spPr>
            <p:txBody>
              <a:bodyPr anchor="ctr"/>
              <a:lstStyle/>
              <a:p>
                <a:pPr>
                  <a:lnSpc>
                    <a:spcPct val="80000"/>
                  </a:lnSpc>
                  <a:defRPr/>
                </a:pPr>
                <a:endParaRPr lang="en-US" sz="1400" b="1" dirty="0">
                  <a:solidFill>
                    <a:prstClr val="white"/>
                  </a:solidFill>
                  <a:latin typeface="Calibri"/>
                </a:endParaRPr>
              </a:p>
            </p:txBody>
          </p:sp>
          <p:sp>
            <p:nvSpPr>
              <p:cNvPr id="99" name="Isosceles Triangle 50"/>
              <p:cNvSpPr>
                <a:spLocks noChangeArrowheads="1"/>
              </p:cNvSpPr>
              <p:nvPr/>
            </p:nvSpPr>
            <p:spPr bwMode="auto">
              <a:xfrm>
                <a:off x="4093547" y="2484480"/>
                <a:ext cx="86152" cy="51719"/>
              </a:xfrm>
              <a:prstGeom prst="triangle">
                <a:avLst>
                  <a:gd name="adj" fmla="val 50000"/>
                </a:avLst>
              </a:prstGeom>
              <a:grpFill/>
              <a:ln>
                <a:noFill/>
              </a:ln>
            </p:spPr>
            <p:txBody>
              <a:bodyPr anchor="ctr"/>
              <a:lstStyle/>
              <a:p>
                <a:pPr>
                  <a:lnSpc>
                    <a:spcPct val="80000"/>
                  </a:lnSpc>
                </a:pPr>
                <a:endParaRPr lang="en-US" sz="1400" b="1">
                  <a:solidFill>
                    <a:prstClr val="white"/>
                  </a:solidFill>
                  <a:latin typeface="Calibri"/>
                </a:endParaRPr>
              </a:p>
            </p:txBody>
          </p:sp>
        </p:grpSp>
        <p:grpSp>
          <p:nvGrpSpPr>
            <p:cNvPr id="59" name="Group 58"/>
            <p:cNvGrpSpPr/>
            <p:nvPr/>
          </p:nvGrpSpPr>
          <p:grpSpPr>
            <a:xfrm>
              <a:off x="6406142" y="2306808"/>
              <a:ext cx="228223" cy="482643"/>
              <a:chOff x="1760747" y="1659660"/>
              <a:chExt cx="360684" cy="762769"/>
            </a:xfrm>
          </p:grpSpPr>
          <p:sp>
            <p:nvSpPr>
              <p:cNvPr id="60" name="Rounded Rectangle 8"/>
              <p:cNvSpPr/>
              <p:nvPr/>
            </p:nvSpPr>
            <p:spPr>
              <a:xfrm>
                <a:off x="1760747"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6350" cmpd="sng">
                <a:solidFill>
                  <a:srgbClr val="BFBFB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prstClr val="white"/>
                  </a:solidFill>
                  <a:latin typeface="Helvetica Neue Thin"/>
                  <a:cs typeface="Helvetica Neue Thin"/>
                </a:endParaRPr>
              </a:p>
            </p:txBody>
          </p:sp>
          <p:sp>
            <p:nvSpPr>
              <p:cNvPr id="61" name="Can 60"/>
              <p:cNvSpPr/>
              <p:nvPr/>
            </p:nvSpPr>
            <p:spPr>
              <a:xfrm>
                <a:off x="1851178" y="1921932"/>
                <a:ext cx="180316" cy="239990"/>
              </a:xfrm>
              <a:prstGeom prst="can">
                <a:avLst/>
              </a:prstGeom>
              <a:noFill/>
              <a:ln w="6350" cmpd="sng">
                <a:solidFill>
                  <a:srgbClr val="BFBFB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prstClr val="white"/>
                  </a:solidFill>
                  <a:latin typeface="Calibri"/>
                </a:endParaRPr>
              </a:p>
            </p:txBody>
          </p:sp>
        </p:grpSp>
      </p:grpSp>
      <p:sp>
        <p:nvSpPr>
          <p:cNvPr id="71" name="Rounded Rectangle 8"/>
          <p:cNvSpPr/>
          <p:nvPr/>
        </p:nvSpPr>
        <p:spPr>
          <a:xfrm>
            <a:off x="3266292" y="3136344"/>
            <a:ext cx="228223" cy="482643"/>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6350" cmpd="sng">
            <a:solidFill>
              <a:srgbClr val="BFBFB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prstClr val="white"/>
              </a:solidFill>
              <a:latin typeface="Helvetica Neue Thin"/>
              <a:cs typeface="Helvetica Neue Thin"/>
            </a:endParaRPr>
          </a:p>
        </p:txBody>
      </p:sp>
      <p:cxnSp>
        <p:nvCxnSpPr>
          <p:cNvPr id="75" name="Straight Connector 74"/>
          <p:cNvCxnSpPr/>
          <p:nvPr/>
        </p:nvCxnSpPr>
        <p:spPr>
          <a:xfrm>
            <a:off x="774989" y="3752567"/>
            <a:ext cx="924130" cy="0"/>
          </a:xfrm>
          <a:prstGeom prst="line">
            <a:avLst/>
          </a:prstGeom>
          <a:ln w="12700" cmpd="sng">
            <a:solidFill>
              <a:srgbClr val="4790EA"/>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563802" y="3481614"/>
            <a:ext cx="924130" cy="0"/>
          </a:xfrm>
          <a:prstGeom prst="line">
            <a:avLst/>
          </a:prstGeom>
          <a:ln w="12700" cmpd="sng">
            <a:solidFill>
              <a:srgbClr val="401EA9"/>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5377627" y="2930871"/>
            <a:ext cx="924130" cy="0"/>
          </a:xfrm>
          <a:prstGeom prst="line">
            <a:avLst/>
          </a:prstGeom>
          <a:ln w="12700" cmpd="sng">
            <a:solidFill>
              <a:srgbClr val="2B8476"/>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7231901" y="2448907"/>
            <a:ext cx="924130" cy="0"/>
          </a:xfrm>
          <a:prstGeom prst="line">
            <a:avLst/>
          </a:prstGeom>
          <a:ln w="12700" cmpd="sng">
            <a:solidFill>
              <a:srgbClr val="5905A1"/>
            </a:solidFill>
            <a:headEnd type="none"/>
            <a:tailEnd type="non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3" name="Block Arc 18"/>
          <p:cNvSpPr/>
          <p:nvPr/>
        </p:nvSpPr>
        <p:spPr bwMode="auto">
          <a:xfrm rot="10800000">
            <a:off x="333374" y="3511379"/>
            <a:ext cx="383022" cy="311838"/>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chemeClr val="bg1">
                <a:lumMod val="65000"/>
              </a:schemeClr>
            </a:solidFill>
          </a:ln>
        </p:spPr>
        <p:txBody>
          <a:bodyPr anchor="ctr"/>
          <a:lstStyle/>
          <a:p>
            <a:pPr>
              <a:lnSpc>
                <a:spcPct val="80000"/>
              </a:lnSpc>
              <a:defRPr/>
            </a:pPr>
            <a:endParaRPr lang="en-US" sz="1400" b="1" dirty="0">
              <a:solidFill>
                <a:prstClr val="white"/>
              </a:solidFill>
              <a:latin typeface="Calibri"/>
            </a:endParaRPr>
          </a:p>
        </p:txBody>
      </p:sp>
    </p:spTree>
    <p:extLst>
      <p:ext uri="{BB962C8B-B14F-4D97-AF65-F5344CB8AC3E}">
        <p14:creationId xmlns:p14="http://schemas.microsoft.com/office/powerpoint/2010/main" val="40635144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6"/>
                                        </p:tgtEl>
                                        <p:attrNameLst>
                                          <p:attrName>style.visibility</p:attrName>
                                        </p:attrNameLst>
                                      </p:cBhvr>
                                      <p:to>
                                        <p:strVal val="visible"/>
                                      </p:to>
                                    </p:set>
                                    <p:animEffect transition="in" filter="wipe(right)">
                                      <p:cBhvr>
                                        <p:cTn id="11" dur="500"/>
                                        <p:tgtEl>
                                          <p:spTgt spid="7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left)">
                                      <p:cBhvr>
                                        <p:cTn id="23" dur="1000"/>
                                        <p:tgtEl>
                                          <p:spTgt spid="5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wipe(down)">
                                      <p:cBhvr>
                                        <p:cTn id="31" dur="500"/>
                                        <p:tgtEl>
                                          <p:spTgt spid="63"/>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77"/>
                                        </p:tgtEl>
                                        <p:attrNameLst>
                                          <p:attrName>style.visibility</p:attrName>
                                        </p:attrNameLst>
                                      </p:cBhvr>
                                      <p:to>
                                        <p:strVal val="visible"/>
                                      </p:to>
                                    </p:set>
                                    <p:animEffect transition="in" filter="wipe(right)">
                                      <p:cBhvr>
                                        <p:cTn id="35" dur="500"/>
                                        <p:tgtEl>
                                          <p:spTgt spid="77"/>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fade">
                                      <p:cBhvr>
                                        <p:cTn id="39" dur="500"/>
                                        <p:tgtEl>
                                          <p:spTgt spid="44"/>
                                        </p:tgtEl>
                                      </p:cBhvr>
                                    </p:animEffect>
                                  </p:childTnLst>
                                </p:cTn>
                              </p:par>
                              <p:par>
                                <p:cTn id="40" presetID="10" presetClass="entr" presetSubtype="0" fill="hold" nodeType="with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fade">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down)">
                                      <p:cBhvr>
                                        <p:cTn id="47" dur="500"/>
                                        <p:tgtEl>
                                          <p:spTgt spid="58"/>
                                        </p:tgtEl>
                                      </p:cBhvr>
                                    </p:animEffect>
                                  </p:childTnLst>
                                </p:cTn>
                              </p:par>
                            </p:childTnLst>
                          </p:cTn>
                        </p:par>
                        <p:par>
                          <p:cTn id="48" fill="hold">
                            <p:stCondLst>
                              <p:cond delay="500"/>
                            </p:stCondLst>
                            <p:childTnLst>
                              <p:par>
                                <p:cTn id="49" presetID="22" presetClass="entr" presetSubtype="2" fill="hold" nodeType="after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wipe(right)">
                                      <p:cBhvr>
                                        <p:cTn id="51" dur="500"/>
                                        <p:tgtEl>
                                          <p:spTgt spid="75"/>
                                        </p:tgtEl>
                                      </p:cBhvr>
                                    </p:animEffect>
                                  </p:childTnLst>
                                </p:cTn>
                              </p:par>
                            </p:childTnLst>
                          </p:cTn>
                        </p:par>
                        <p:par>
                          <p:cTn id="52" fill="hold">
                            <p:stCondLst>
                              <p:cond delay="1000"/>
                            </p:stCondLst>
                            <p:childTnLst>
                              <p:par>
                                <p:cTn id="53" presetID="10" presetClass="entr" presetSubtype="0"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3"/>
                                        </p:tgtEl>
                                        <p:attrNameLst>
                                          <p:attrName>style.visibility</p:attrName>
                                        </p:attrNameLst>
                                      </p:cBhvr>
                                      <p:to>
                                        <p:strVal val="visible"/>
                                      </p:to>
                                    </p:set>
                                    <p:animEffect transition="in" filter="fade">
                                      <p:cBhvr>
                                        <p:cTn id="58" dur="500"/>
                                        <p:tgtEl>
                                          <p:spTgt spid="8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wipe(down)">
                                      <p:cBhvr>
                                        <p:cTn id="63" dur="500"/>
                                        <p:tgtEl>
                                          <p:spTgt spid="64"/>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wipe(right)">
                                      <p:cBhvr>
                                        <p:cTn id="67" dur="500"/>
                                        <p:tgtEl>
                                          <p:spTgt spid="78"/>
                                        </p:tgtEl>
                                      </p:cBhvr>
                                    </p:animEffect>
                                  </p:childTnLst>
                                </p:cTn>
                              </p:par>
                            </p:childTnLst>
                          </p:cTn>
                        </p:par>
                        <p:par>
                          <p:cTn id="68" fill="hold">
                            <p:stCondLst>
                              <p:cond delay="1000"/>
                            </p:stCondLst>
                            <p:childTnLst>
                              <p:par>
                                <p:cTn id="69" presetID="10" presetClass="entr" presetSubtype="0" fill="hold" grpId="0" nodeType="after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nodeType="withEffect">
                                  <p:stCondLst>
                                    <p:cond delay="0"/>
                                  </p:stCondLst>
                                  <p:childTnLst>
                                    <p:set>
                                      <p:cBhvr>
                                        <p:cTn id="73" dur="1" fill="hold">
                                          <p:stCondLst>
                                            <p:cond delay="0"/>
                                          </p:stCondLst>
                                        </p:cTn>
                                        <p:tgtEl>
                                          <p:spTgt spid="7"/>
                                        </p:tgtEl>
                                        <p:attrNameLst>
                                          <p:attrName>style.visibility</p:attrName>
                                        </p:attrNameLst>
                                      </p:cBhvr>
                                      <p:to>
                                        <p:strVal val="visible"/>
                                      </p:to>
                                    </p:set>
                                    <p:animEffect transition="in" filter="fade">
                                      <p:cBhvr>
                                        <p:cTn id="7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39" grpId="0"/>
      <p:bldP spid="44" grpId="0"/>
      <p:bldP spid="47" grpId="0"/>
      <p:bldP spid="62" grpId="0"/>
      <p:bldP spid="71" grpId="0" animBg="1"/>
      <p:bldP spid="8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2" name="Rectangle 11"/>
          <p:cNvSpPr/>
          <p:nvPr/>
        </p:nvSpPr>
        <p:spPr>
          <a:xfrm>
            <a:off x="4570421" y="1"/>
            <a:ext cx="3825320" cy="51434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endParaRPr lang="en-US" dirty="0">
              <a:solidFill>
                <a:prstClr val="white"/>
              </a:solidFill>
              <a:latin typeface="Helvetica Neue Thin"/>
              <a:cs typeface="Helvetica Neue Thin"/>
            </a:endParaRPr>
          </a:p>
        </p:txBody>
      </p:sp>
      <p:sp>
        <p:nvSpPr>
          <p:cNvPr id="3" name="Title 1"/>
          <p:cNvSpPr txBox="1">
            <a:spLocks/>
          </p:cNvSpPr>
          <p:nvPr/>
        </p:nvSpPr>
        <p:spPr>
          <a:xfrm>
            <a:off x="249090" y="202628"/>
            <a:ext cx="7772400" cy="110251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smtClean="0">
                <a:solidFill>
                  <a:prstClr val="white">
                    <a:lumMod val="85000"/>
                  </a:prstClr>
                </a:solidFill>
                <a:latin typeface="Helvetica Neue Thin"/>
                <a:cs typeface="Helvetica Neue Thin"/>
              </a:rPr>
              <a:t>Mobile Sync Offerings</a:t>
            </a:r>
            <a:endParaRPr lang="en-US" sz="3200" dirty="0">
              <a:solidFill>
                <a:prstClr val="white">
                  <a:lumMod val="85000"/>
                </a:prstClr>
              </a:solidFill>
              <a:latin typeface="Helvetica Neue Thin"/>
              <a:cs typeface="Helvetica Neue Thin"/>
            </a:endParaRPr>
          </a:p>
        </p:txBody>
      </p:sp>
      <p:pic>
        <p:nvPicPr>
          <p:cNvPr id="7" name="Picture 6"/>
          <p:cNvPicPr>
            <a:picLocks noChangeAspect="1"/>
          </p:cNvPicPr>
          <p:nvPr/>
        </p:nvPicPr>
        <p:blipFill>
          <a:blip r:embed="rId3"/>
          <a:stretch>
            <a:fillRect/>
          </a:stretch>
        </p:blipFill>
        <p:spPr>
          <a:xfrm>
            <a:off x="5443176" y="3097519"/>
            <a:ext cx="2132162" cy="420470"/>
          </a:xfrm>
          <a:prstGeom prst="rect">
            <a:avLst/>
          </a:prstGeom>
        </p:spPr>
      </p:pic>
      <p:pic>
        <p:nvPicPr>
          <p:cNvPr id="10" name="Picture 9"/>
          <p:cNvPicPr>
            <a:picLocks noChangeAspect="1"/>
          </p:cNvPicPr>
          <p:nvPr/>
        </p:nvPicPr>
        <p:blipFill>
          <a:blip r:embed="rId4"/>
          <a:stretch>
            <a:fillRect/>
          </a:stretch>
        </p:blipFill>
        <p:spPr>
          <a:xfrm>
            <a:off x="5562397" y="1836260"/>
            <a:ext cx="1893720" cy="690457"/>
          </a:xfrm>
          <a:prstGeom prst="rect">
            <a:avLst/>
          </a:prstGeom>
        </p:spPr>
      </p:pic>
      <p:pic>
        <p:nvPicPr>
          <p:cNvPr id="11" name="Picture 10"/>
          <p:cNvPicPr>
            <a:picLocks noChangeAspect="1"/>
          </p:cNvPicPr>
          <p:nvPr/>
        </p:nvPicPr>
        <p:blipFill rotWithShape="1">
          <a:blip r:embed="rId5"/>
          <a:srcRect t="32586" b="29963"/>
          <a:stretch/>
        </p:blipFill>
        <p:spPr>
          <a:xfrm>
            <a:off x="5070926" y="4066118"/>
            <a:ext cx="2876663" cy="680320"/>
          </a:xfrm>
          <a:prstGeom prst="rect">
            <a:avLst/>
          </a:prstGeom>
        </p:spPr>
      </p:pic>
      <p:pic>
        <p:nvPicPr>
          <p:cNvPr id="14" name="Picture 13" descr="couchbase_gradient.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07202" y="426395"/>
            <a:ext cx="2004110" cy="1145206"/>
          </a:xfrm>
          <a:prstGeom prst="rect">
            <a:avLst/>
          </a:prstGeom>
        </p:spPr>
      </p:pic>
    </p:spTree>
    <p:extLst>
      <p:ext uri="{BB962C8B-B14F-4D97-AF65-F5344CB8AC3E}">
        <p14:creationId xmlns:p14="http://schemas.microsoft.com/office/powerpoint/2010/main" val="136767285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1"/>
            <a:ext cx="7772400" cy="1102519"/>
          </a:xfrm>
        </p:spPr>
        <p:txBody>
          <a:bodyPr/>
          <a:lstStyle/>
          <a:p>
            <a:r>
              <a:rPr lang="en-US" dirty="0" err="1" smtClean="0">
                <a:solidFill>
                  <a:schemeClr val="tx1">
                    <a:lumMod val="85000"/>
                    <a:lumOff val="15000"/>
                  </a:schemeClr>
                </a:solidFill>
                <a:latin typeface="Helvetica Neue"/>
                <a:cs typeface="Helvetica Neue"/>
              </a:rPr>
              <a:t>Couchbase</a:t>
            </a:r>
            <a:r>
              <a:rPr lang="en-US" dirty="0" err="1" smtClean="0">
                <a:solidFill>
                  <a:schemeClr val="tx1">
                    <a:lumMod val="85000"/>
                    <a:lumOff val="15000"/>
                  </a:schemeClr>
                </a:solidFill>
                <a:latin typeface="Helvetica Neue Thin"/>
                <a:cs typeface="Helvetica Neue Thin"/>
              </a:rPr>
              <a:t>Mobile</a:t>
            </a:r>
            <a:endParaRPr lang="en-US" dirty="0">
              <a:solidFill>
                <a:schemeClr val="tx1">
                  <a:lumMod val="85000"/>
                  <a:lumOff val="15000"/>
                </a:schemeClr>
              </a:solidFill>
              <a:latin typeface="Helvetica Neue Thin"/>
              <a:cs typeface="Helvetica Neue Thin"/>
            </a:endParaRPr>
          </a:p>
        </p:txBody>
      </p:sp>
    </p:spTree>
    <p:extLst>
      <p:ext uri="{BB962C8B-B14F-4D97-AF65-F5344CB8AC3E}">
        <p14:creationId xmlns:p14="http://schemas.microsoft.com/office/powerpoint/2010/main" val="51333303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165022" y="3681379"/>
            <a:ext cx="3065931" cy="8981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30000"/>
              </a:lnSpc>
            </a:pPr>
            <a:r>
              <a:rPr lang="en-US" sz="2800" dirty="0" smtClean="0">
                <a:solidFill>
                  <a:schemeClr val="bg1"/>
                </a:solidFill>
                <a:latin typeface="Helvetica Neue Thin"/>
                <a:cs typeface="Helvetica Neue Thin"/>
              </a:rPr>
              <a:t>Couchbase Lite</a:t>
            </a:r>
          </a:p>
          <a:p>
            <a:pPr>
              <a:lnSpc>
                <a:spcPct val="130000"/>
              </a:lnSpc>
            </a:pPr>
            <a:r>
              <a:rPr lang="en-US" sz="1600" dirty="0">
                <a:solidFill>
                  <a:schemeClr val="bg1"/>
                </a:solidFill>
                <a:latin typeface="Helvetica Neue Thin"/>
                <a:cs typeface="Helvetica Neue Thin"/>
              </a:rPr>
              <a:t>Embedded </a:t>
            </a:r>
            <a:r>
              <a:rPr lang="en-US" sz="1600" dirty="0" err="1">
                <a:solidFill>
                  <a:schemeClr val="bg1"/>
                </a:solidFill>
                <a:latin typeface="Helvetica Neue Thin"/>
                <a:cs typeface="Helvetica Neue Thin"/>
              </a:rPr>
              <a:t>NoSQL</a:t>
            </a:r>
            <a:r>
              <a:rPr lang="en-US" sz="1600" dirty="0">
                <a:solidFill>
                  <a:schemeClr val="bg1"/>
                </a:solidFill>
                <a:latin typeface="Helvetica Neue Thin"/>
                <a:cs typeface="Helvetica Neue Thin"/>
              </a:rPr>
              <a:t> </a:t>
            </a:r>
            <a:r>
              <a:rPr lang="en-US" sz="1600" dirty="0" smtClean="0">
                <a:solidFill>
                  <a:schemeClr val="bg1"/>
                </a:solidFill>
                <a:latin typeface="Helvetica Neue Thin"/>
                <a:cs typeface="Helvetica Neue Thin"/>
              </a:rPr>
              <a:t>Database</a:t>
            </a:r>
            <a:endParaRPr lang="en-US" sz="1600" dirty="0">
              <a:solidFill>
                <a:schemeClr val="bg1"/>
              </a:solidFill>
              <a:latin typeface="Helvetica Neue Thin"/>
              <a:cs typeface="Helvetica Neue Thin"/>
            </a:endParaRPr>
          </a:p>
        </p:txBody>
      </p:sp>
      <p:grpSp>
        <p:nvGrpSpPr>
          <p:cNvPr id="2" name="Group 1"/>
          <p:cNvGrpSpPr/>
          <p:nvPr/>
        </p:nvGrpSpPr>
        <p:grpSpPr>
          <a:xfrm>
            <a:off x="1236082" y="1450315"/>
            <a:ext cx="923811" cy="1953666"/>
            <a:chOff x="6138500" y="839293"/>
            <a:chExt cx="1638420" cy="3464915"/>
          </a:xfrm>
        </p:grpSpPr>
        <p:sp>
          <p:nvSpPr>
            <p:cNvPr id="9" name="Rounded Rectangle 8"/>
            <p:cNvSpPr/>
            <p:nvPr/>
          </p:nvSpPr>
          <p:spPr>
            <a:xfrm>
              <a:off x="6138500" y="839293"/>
              <a:ext cx="1638420" cy="3464915"/>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solidFill>
              <a:schemeClr val="bg1"/>
            </a:solidFill>
            <a:ln w="28575">
              <a:no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6" name="Can 25"/>
            <p:cNvSpPr/>
            <p:nvPr/>
          </p:nvSpPr>
          <p:spPr>
            <a:xfrm>
              <a:off x="6673122" y="2218449"/>
              <a:ext cx="557468" cy="741955"/>
            </a:xfrm>
            <a:prstGeom prst="can">
              <a:avLst/>
            </a:prstGeom>
            <a:solidFill>
              <a:srgbClr val="15AEFF"/>
            </a:solidFill>
            <a:ln w="38100" cmpd="sng">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8" name="Group 7"/>
          <p:cNvGrpSpPr/>
          <p:nvPr/>
        </p:nvGrpSpPr>
        <p:grpSpPr>
          <a:xfrm>
            <a:off x="3628886" y="1836185"/>
            <a:ext cx="1889104" cy="1185188"/>
            <a:chOff x="5025481" y="1144817"/>
            <a:chExt cx="3678699" cy="2307945"/>
          </a:xfrm>
        </p:grpSpPr>
        <p:sp>
          <p:nvSpPr>
            <p:cNvPr id="10" name="Oval 62"/>
            <p:cNvSpPr/>
            <p:nvPr/>
          </p:nvSpPr>
          <p:spPr>
            <a:xfrm>
              <a:off x="5025481" y="1144817"/>
              <a:ext cx="3678699" cy="2307945"/>
            </a:xfrm>
            <a:custGeom>
              <a:avLst/>
              <a:gdLst/>
              <a:ahLst/>
              <a:cxnLst/>
              <a:rect l="l" t="t" r="r" b="b"/>
              <a:pathLst>
                <a:path w="2378538" h="1492249">
                  <a:moveTo>
                    <a:pt x="1401926" y="0"/>
                  </a:moveTo>
                  <a:cubicBezTo>
                    <a:pt x="1728534" y="0"/>
                    <a:pt x="1993302" y="264769"/>
                    <a:pt x="1993302" y="591377"/>
                  </a:cubicBezTo>
                  <a:lnTo>
                    <a:pt x="1992494" y="599399"/>
                  </a:lnTo>
                  <a:lnTo>
                    <a:pt x="2019524" y="602124"/>
                  </a:lnTo>
                  <a:cubicBezTo>
                    <a:pt x="2224413" y="644050"/>
                    <a:pt x="2378538" y="825336"/>
                    <a:pt x="2378538" y="1042619"/>
                  </a:cubicBezTo>
                  <a:cubicBezTo>
                    <a:pt x="2378538" y="1290943"/>
                    <a:pt x="2177232" y="1492249"/>
                    <a:pt x="1928908" y="1492249"/>
                  </a:cubicBezTo>
                  <a:lnTo>
                    <a:pt x="449630" y="1492249"/>
                  </a:lnTo>
                  <a:cubicBezTo>
                    <a:pt x="201306" y="1492249"/>
                    <a:pt x="0" y="1290943"/>
                    <a:pt x="0" y="1042619"/>
                  </a:cubicBezTo>
                  <a:cubicBezTo>
                    <a:pt x="0" y="825336"/>
                    <a:pt x="154125" y="644050"/>
                    <a:pt x="359014" y="602124"/>
                  </a:cubicBezTo>
                  <a:lnTo>
                    <a:pt x="407794" y="597206"/>
                  </a:lnTo>
                  <a:lnTo>
                    <a:pt x="415891" y="571124"/>
                  </a:lnTo>
                  <a:cubicBezTo>
                    <a:pt x="482726" y="413108"/>
                    <a:pt x="639191" y="302233"/>
                    <a:pt x="821553" y="302233"/>
                  </a:cubicBezTo>
                  <a:lnTo>
                    <a:pt x="885522" y="308682"/>
                  </a:lnTo>
                  <a:lnTo>
                    <a:pt x="911548" y="260733"/>
                  </a:lnTo>
                  <a:cubicBezTo>
                    <a:pt x="1017822" y="103425"/>
                    <a:pt x="1197796" y="0"/>
                    <a:pt x="1401926" y="0"/>
                  </a:cubicBezTo>
                  <a:close/>
                </a:path>
              </a:pathLst>
            </a:custGeom>
            <a:solidFill>
              <a:srgbClr val="FFFFFF"/>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endParaRPr>
            </a:p>
          </p:txBody>
        </p:sp>
        <p:sp>
          <p:nvSpPr>
            <p:cNvPr id="11" name="Block Arc 18"/>
            <p:cNvSpPr/>
            <p:nvPr/>
          </p:nvSpPr>
          <p:spPr bwMode="auto">
            <a:xfrm rot="10800000">
              <a:off x="6132978" y="1864442"/>
              <a:ext cx="1463704" cy="1191678"/>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solidFill>
              <a:srgbClr val="15AEFF"/>
            </a:solidFill>
            <a:ln w="28575">
              <a:noFill/>
            </a:ln>
          </p:spPr>
          <p:txBody>
            <a:bodyPr anchor="ctr"/>
            <a:lstStyle/>
            <a:p>
              <a:pPr>
                <a:lnSpc>
                  <a:spcPct val="80000"/>
                </a:lnSpc>
                <a:defRPr/>
              </a:pPr>
              <a:endParaRPr lang="en-US" sz="1400" b="1" dirty="0">
                <a:solidFill>
                  <a:schemeClr val="bg1"/>
                </a:solidFill>
              </a:endParaRPr>
            </a:p>
          </p:txBody>
        </p:sp>
      </p:grpSp>
      <p:sp>
        <p:nvSpPr>
          <p:cNvPr id="14" name="Title 1"/>
          <p:cNvSpPr txBox="1">
            <a:spLocks/>
          </p:cNvSpPr>
          <p:nvPr/>
        </p:nvSpPr>
        <p:spPr>
          <a:xfrm>
            <a:off x="3040473" y="3681379"/>
            <a:ext cx="3065931" cy="8981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30000"/>
              </a:lnSpc>
            </a:pPr>
            <a:r>
              <a:rPr lang="en-US" sz="2800" dirty="0" smtClean="0">
                <a:solidFill>
                  <a:schemeClr val="bg1"/>
                </a:solidFill>
                <a:latin typeface="Helvetica Neue Thin"/>
                <a:cs typeface="Helvetica Neue Thin"/>
              </a:rPr>
              <a:t>Sync Gateway</a:t>
            </a:r>
          </a:p>
          <a:p>
            <a:pPr>
              <a:lnSpc>
                <a:spcPct val="130000"/>
              </a:lnSpc>
            </a:pPr>
            <a:r>
              <a:rPr lang="en-US" sz="1600" dirty="0" smtClean="0">
                <a:solidFill>
                  <a:schemeClr val="bg1"/>
                </a:solidFill>
                <a:latin typeface="Helvetica Neue Thin"/>
                <a:cs typeface="Helvetica Neue Thin"/>
              </a:rPr>
              <a:t>Secure Synchronization</a:t>
            </a:r>
            <a:endParaRPr lang="en-US" sz="1600" dirty="0">
              <a:solidFill>
                <a:schemeClr val="bg1"/>
              </a:solidFill>
              <a:latin typeface="Helvetica Neue Thin"/>
              <a:cs typeface="Helvetica Neue Thin"/>
            </a:endParaRPr>
          </a:p>
        </p:txBody>
      </p:sp>
      <p:grpSp>
        <p:nvGrpSpPr>
          <p:cNvPr id="15" name="Group 14"/>
          <p:cNvGrpSpPr/>
          <p:nvPr/>
        </p:nvGrpSpPr>
        <p:grpSpPr>
          <a:xfrm>
            <a:off x="6624179" y="1473983"/>
            <a:ext cx="1649423" cy="1952169"/>
            <a:chOff x="4101368" y="474153"/>
            <a:chExt cx="1604962" cy="1899550"/>
          </a:xfrm>
          <a:effectLst/>
        </p:grpSpPr>
        <p:grpSp>
          <p:nvGrpSpPr>
            <p:cNvPr id="16" name="Group 86"/>
            <p:cNvGrpSpPr>
              <a:grpSpLocks/>
            </p:cNvGrpSpPr>
            <p:nvPr/>
          </p:nvGrpSpPr>
          <p:grpSpPr bwMode="auto">
            <a:xfrm>
              <a:off x="4101368" y="679725"/>
              <a:ext cx="1604962" cy="1604963"/>
              <a:chOff x="3380534" y="3228134"/>
              <a:chExt cx="1605616" cy="1605616"/>
            </a:xfrm>
          </p:grpSpPr>
          <p:cxnSp>
            <p:nvCxnSpPr>
              <p:cNvPr id="23" name="Straight Connector 22"/>
              <p:cNvCxnSpPr/>
              <p:nvPr/>
            </p:nvCxnSpPr>
            <p:spPr>
              <a:xfrm rot="2700000">
                <a:off x="3918916" y="3761751"/>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2700000">
                <a:off x="3810922" y="3869745"/>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2700000">
                <a:off x="3703721" y="3976946"/>
                <a:ext cx="1065646"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2700000">
                <a:off x="3597315" y="4084939"/>
                <a:ext cx="1065646"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2700000">
                <a:off x="3488528" y="4192139"/>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2700000" flipV="1">
                <a:off x="3914151" y="3228134"/>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2700000" flipV="1">
                <a:off x="4022145" y="3336128"/>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rot="2700000" flipV="1">
                <a:off x="4130139" y="3444122"/>
                <a:ext cx="0" cy="1065646"/>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rot="2700000" flipV="1">
                <a:off x="4236545" y="3552116"/>
                <a:ext cx="0" cy="1065646"/>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rot="2700000" flipV="1">
                <a:off x="4344539" y="3658522"/>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2700000" flipV="1">
                <a:off x="4452533" y="3766516"/>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rot="2700000">
                <a:off x="3380534" y="4300133"/>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grpSp>
        <p:sp>
          <p:nvSpPr>
            <p:cNvPr id="17" name="Can 16"/>
            <p:cNvSpPr/>
            <p:nvPr/>
          </p:nvSpPr>
          <p:spPr>
            <a:xfrm>
              <a:off x="4366362" y="1786328"/>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8" name="Can 17"/>
            <p:cNvSpPr/>
            <p:nvPr/>
          </p:nvSpPr>
          <p:spPr>
            <a:xfrm>
              <a:off x="4101368" y="1136925"/>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9" name="Can 18"/>
            <p:cNvSpPr/>
            <p:nvPr/>
          </p:nvSpPr>
          <p:spPr>
            <a:xfrm>
              <a:off x="4366361" y="474153"/>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20" name="Can 19"/>
            <p:cNvSpPr/>
            <p:nvPr/>
          </p:nvSpPr>
          <p:spPr>
            <a:xfrm>
              <a:off x="4997198" y="1786328"/>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21" name="Can 20"/>
            <p:cNvSpPr/>
            <p:nvPr/>
          </p:nvSpPr>
          <p:spPr>
            <a:xfrm>
              <a:off x="5244367" y="1136925"/>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22" name="Can 21"/>
            <p:cNvSpPr/>
            <p:nvPr/>
          </p:nvSpPr>
          <p:spPr>
            <a:xfrm>
              <a:off x="4997200" y="474153"/>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sp>
        <p:nvSpPr>
          <p:cNvPr id="38" name="Title 1"/>
          <p:cNvSpPr txBox="1">
            <a:spLocks/>
          </p:cNvSpPr>
          <p:nvPr/>
        </p:nvSpPr>
        <p:spPr>
          <a:xfrm>
            <a:off x="5915925" y="3681379"/>
            <a:ext cx="3065931" cy="89812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30000"/>
              </a:lnSpc>
            </a:pPr>
            <a:r>
              <a:rPr lang="en-US" sz="2800" dirty="0" smtClean="0">
                <a:solidFill>
                  <a:schemeClr val="bg1"/>
                </a:solidFill>
                <a:latin typeface="Helvetica Neue Thin"/>
                <a:cs typeface="Helvetica Neue Thin"/>
              </a:rPr>
              <a:t>Couchbase Server</a:t>
            </a:r>
          </a:p>
          <a:p>
            <a:pPr>
              <a:lnSpc>
                <a:spcPct val="130000"/>
              </a:lnSpc>
            </a:pPr>
            <a:r>
              <a:rPr lang="en-US" sz="1600" dirty="0" smtClean="0">
                <a:solidFill>
                  <a:schemeClr val="bg1"/>
                </a:solidFill>
                <a:latin typeface="Helvetica Neue Thin"/>
                <a:cs typeface="Helvetica Neue Thin"/>
              </a:rPr>
              <a:t>Cloud </a:t>
            </a:r>
            <a:r>
              <a:rPr lang="en-US" sz="1600" dirty="0" err="1" smtClean="0">
                <a:solidFill>
                  <a:schemeClr val="bg1"/>
                </a:solidFill>
                <a:latin typeface="Helvetica Neue Thin"/>
                <a:cs typeface="Helvetica Neue Thin"/>
              </a:rPr>
              <a:t>NoSQL</a:t>
            </a:r>
            <a:r>
              <a:rPr lang="en-US" sz="1600" dirty="0" smtClean="0">
                <a:solidFill>
                  <a:schemeClr val="bg1"/>
                </a:solidFill>
                <a:latin typeface="Helvetica Neue Thin"/>
                <a:cs typeface="Helvetica Neue Thin"/>
              </a:rPr>
              <a:t> Database</a:t>
            </a:r>
            <a:endParaRPr lang="en-US" sz="1600" dirty="0">
              <a:solidFill>
                <a:schemeClr val="bg1"/>
              </a:solidFill>
              <a:latin typeface="Helvetica Neue Thin"/>
              <a:cs typeface="Helvetica Neue Thin"/>
            </a:endParaRPr>
          </a:p>
        </p:txBody>
      </p:sp>
    </p:spTree>
    <p:extLst>
      <p:ext uri="{BB962C8B-B14F-4D97-AF65-F5344CB8AC3E}">
        <p14:creationId xmlns:p14="http://schemas.microsoft.com/office/powerpoint/2010/main" val="2507920081"/>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itle 1"/>
          <p:cNvSpPr txBox="1">
            <a:spLocks/>
          </p:cNvSpPr>
          <p:nvPr/>
        </p:nvSpPr>
        <p:spPr>
          <a:xfrm>
            <a:off x="352511" y="2171804"/>
            <a:ext cx="5330739" cy="799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tx1">
                    <a:lumMod val="85000"/>
                    <a:lumOff val="15000"/>
                  </a:schemeClr>
                </a:solidFill>
                <a:latin typeface="Helvetica Neue Thin"/>
                <a:cs typeface="Helvetica Neue Thin"/>
              </a:rPr>
              <a:t>Couchbase Lite</a:t>
            </a:r>
            <a:endParaRPr lang="en-US" sz="4800" dirty="0">
              <a:solidFill>
                <a:schemeClr val="tx1">
                  <a:lumMod val="85000"/>
                  <a:lumOff val="15000"/>
                </a:schemeClr>
              </a:solidFill>
              <a:latin typeface="Helvetica Neue Thin"/>
              <a:cs typeface="Helvetica Neue Thin"/>
            </a:endParaRPr>
          </a:p>
        </p:txBody>
      </p:sp>
      <p:sp>
        <p:nvSpPr>
          <p:cNvPr id="29" name="Title 1"/>
          <p:cNvSpPr txBox="1">
            <a:spLocks/>
          </p:cNvSpPr>
          <p:nvPr/>
        </p:nvSpPr>
        <p:spPr>
          <a:xfrm>
            <a:off x="352511" y="3504315"/>
            <a:ext cx="5330739" cy="799893"/>
          </a:xfrm>
          <a:prstGeom prst="rect">
            <a:avLst/>
          </a:prstGeom>
        </p:spPr>
        <p:txBody>
          <a:bodyPr vert="horz" lIns="91440" tIns="45720" rIns="91440" bIns="45720" rtlCol="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1">
                    <a:lumMod val="85000"/>
                    <a:lumOff val="15000"/>
                  </a:schemeClr>
                </a:solidFill>
                <a:latin typeface="Helvetica Neue Thin"/>
                <a:cs typeface="Helvetica Neue Thin"/>
              </a:rPr>
              <a:t>Embedded </a:t>
            </a:r>
            <a:r>
              <a:rPr lang="en-US" sz="2400" dirty="0" err="1" smtClean="0">
                <a:solidFill>
                  <a:schemeClr val="tx1">
                    <a:lumMod val="85000"/>
                    <a:lumOff val="15000"/>
                  </a:schemeClr>
                </a:solidFill>
                <a:latin typeface="Helvetica Neue Thin"/>
                <a:cs typeface="Helvetica Neue Thin"/>
              </a:rPr>
              <a:t>NoSQL</a:t>
            </a:r>
            <a:r>
              <a:rPr lang="en-US" sz="2400" dirty="0" smtClean="0">
                <a:solidFill>
                  <a:schemeClr val="tx1">
                    <a:lumMod val="85000"/>
                    <a:lumOff val="15000"/>
                  </a:schemeClr>
                </a:solidFill>
                <a:latin typeface="Helvetica Neue Thin"/>
                <a:cs typeface="Helvetica Neue Thin"/>
              </a:rPr>
              <a:t> Database</a:t>
            </a:r>
            <a:endParaRPr lang="en-US" sz="2400" dirty="0">
              <a:solidFill>
                <a:schemeClr val="tx1">
                  <a:lumMod val="85000"/>
                  <a:lumOff val="15000"/>
                </a:schemeClr>
              </a:solidFill>
              <a:latin typeface="Helvetica Neue Thin"/>
              <a:cs typeface="Helvetica Neue Thin"/>
            </a:endParaRPr>
          </a:p>
        </p:txBody>
      </p:sp>
      <p:sp>
        <p:nvSpPr>
          <p:cNvPr id="9" name="Rounded Rectangle 8"/>
          <p:cNvSpPr/>
          <p:nvPr/>
        </p:nvSpPr>
        <p:spPr>
          <a:xfrm>
            <a:off x="6138500" y="839293"/>
            <a:ext cx="1638420" cy="3464915"/>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solidFill>
            <a:schemeClr val="tx1">
              <a:lumMod val="85000"/>
              <a:lumOff val="15000"/>
            </a:schemeClr>
          </a:solidFill>
          <a:ln w="28575">
            <a:no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6" name="Can 25"/>
          <p:cNvSpPr/>
          <p:nvPr/>
        </p:nvSpPr>
        <p:spPr>
          <a:xfrm>
            <a:off x="6673122" y="2218449"/>
            <a:ext cx="557468" cy="741955"/>
          </a:xfrm>
          <a:prstGeom prst="can">
            <a:avLst/>
          </a:prstGeom>
          <a:solidFill>
            <a:srgbClr val="15AEFF"/>
          </a:solidFill>
          <a:ln w="38100" cmpd="sng">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Tree>
    <p:extLst>
      <p:ext uri="{BB962C8B-B14F-4D97-AF65-F5344CB8AC3E}">
        <p14:creationId xmlns:p14="http://schemas.microsoft.com/office/powerpoint/2010/main" val="67764121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Full-Featured</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417501374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Lightweight</a:t>
            </a:r>
            <a:endParaRPr lang="en-US" sz="6000" dirty="0">
              <a:solidFill>
                <a:schemeClr val="bg1"/>
              </a:solidFill>
              <a:latin typeface="Helvetica Neue Thin"/>
              <a:cs typeface="Helvetica Neue Thin"/>
            </a:endParaRPr>
          </a:p>
        </p:txBody>
      </p:sp>
      <p:sp>
        <p:nvSpPr>
          <p:cNvPr id="5" name="Title 1"/>
          <p:cNvSpPr txBox="1">
            <a:spLocks/>
          </p:cNvSpPr>
          <p:nvPr/>
        </p:nvSpPr>
        <p:spPr>
          <a:xfrm>
            <a:off x="358690" y="3113525"/>
            <a:ext cx="8426620" cy="799893"/>
          </a:xfrm>
          <a:prstGeom prst="rect">
            <a:avLst/>
          </a:prstGeom>
        </p:spPr>
        <p:txBody>
          <a:bodyPr vert="horz" lIns="91440" tIns="45720" rIns="91440" bIns="45720" rtlCol="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chemeClr val="bg1"/>
                </a:solidFill>
                <a:latin typeface="Helvetica Neue UltraLight"/>
                <a:cs typeface="Helvetica Neue UltraLight"/>
              </a:rPr>
              <a:t>500kb</a:t>
            </a:r>
            <a:endParaRPr lang="en-US" sz="4800" dirty="0">
              <a:solidFill>
                <a:schemeClr val="bg1"/>
              </a:solidFill>
              <a:latin typeface="Helvetica Neue UltraLight"/>
              <a:cs typeface="Helvetica Neue UltraLight"/>
            </a:endParaRPr>
          </a:p>
        </p:txBody>
      </p:sp>
    </p:spTree>
    <p:extLst>
      <p:ext uri="{BB962C8B-B14F-4D97-AF65-F5344CB8AC3E}">
        <p14:creationId xmlns:p14="http://schemas.microsoft.com/office/powerpoint/2010/main" val="156821188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Cross Platform</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166784167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71" name="Group 70"/>
          <p:cNvGrpSpPr/>
          <p:nvPr/>
        </p:nvGrpSpPr>
        <p:grpSpPr>
          <a:xfrm>
            <a:off x="5456712" y="1893245"/>
            <a:ext cx="1355620" cy="1355620"/>
            <a:chOff x="2692079" y="2001554"/>
            <a:chExt cx="892753" cy="892753"/>
          </a:xfrm>
        </p:grpSpPr>
        <p:sp>
          <p:nvSpPr>
            <p:cNvPr id="50" name="Shape 443"/>
            <p:cNvSpPr/>
            <p:nvPr/>
          </p:nvSpPr>
          <p:spPr>
            <a:xfrm>
              <a:off x="2692079" y="2001554"/>
              <a:ext cx="892753" cy="8927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37" name="Picture 36"/>
            <p:cNvPicPr>
              <a:picLocks noChangeAspect="1"/>
            </p:cNvPicPr>
            <p:nvPr/>
          </p:nvPicPr>
          <p:blipFill>
            <a:blip r:embed="rId3"/>
            <a:stretch>
              <a:fillRect/>
            </a:stretch>
          </p:blipFill>
          <p:spPr>
            <a:xfrm>
              <a:off x="2889040" y="2165408"/>
              <a:ext cx="498830" cy="565045"/>
            </a:xfrm>
            <a:prstGeom prst="rect">
              <a:avLst/>
            </a:prstGeom>
            <a:ln>
              <a:noFill/>
            </a:ln>
          </p:spPr>
        </p:pic>
      </p:grpSp>
      <p:grpSp>
        <p:nvGrpSpPr>
          <p:cNvPr id="75" name="Group 74"/>
          <p:cNvGrpSpPr/>
          <p:nvPr/>
        </p:nvGrpSpPr>
        <p:grpSpPr>
          <a:xfrm>
            <a:off x="4660354" y="512910"/>
            <a:ext cx="1355620" cy="1355620"/>
            <a:chOff x="2167632" y="1092525"/>
            <a:chExt cx="892753" cy="892753"/>
          </a:xfrm>
        </p:grpSpPr>
        <p:sp>
          <p:nvSpPr>
            <p:cNvPr id="53" name="Shape 443"/>
            <p:cNvSpPr/>
            <p:nvPr/>
          </p:nvSpPr>
          <p:spPr>
            <a:xfrm>
              <a:off x="2167632" y="1092525"/>
              <a:ext cx="892753" cy="8927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38" name="Picture 37"/>
            <p:cNvPicPr>
              <a:picLocks noChangeAspect="1"/>
            </p:cNvPicPr>
            <p:nvPr/>
          </p:nvPicPr>
          <p:blipFill>
            <a:blip r:embed="rId4"/>
            <a:stretch>
              <a:fillRect/>
            </a:stretch>
          </p:blipFill>
          <p:spPr>
            <a:xfrm>
              <a:off x="2402146" y="1280630"/>
              <a:ext cx="423725" cy="516542"/>
            </a:xfrm>
            <a:prstGeom prst="rect">
              <a:avLst/>
            </a:prstGeom>
            <a:ln>
              <a:noFill/>
            </a:ln>
          </p:spPr>
        </p:pic>
      </p:grpSp>
      <p:grpSp>
        <p:nvGrpSpPr>
          <p:cNvPr id="72" name="Group 71"/>
          <p:cNvGrpSpPr/>
          <p:nvPr/>
        </p:nvGrpSpPr>
        <p:grpSpPr>
          <a:xfrm>
            <a:off x="3869679" y="1893245"/>
            <a:ext cx="1355620" cy="1355620"/>
            <a:chOff x="1646927" y="2001554"/>
            <a:chExt cx="892753" cy="892753"/>
          </a:xfrm>
        </p:grpSpPr>
        <p:sp>
          <p:nvSpPr>
            <p:cNvPr id="18" name="Shape 443"/>
            <p:cNvSpPr/>
            <p:nvPr/>
          </p:nvSpPr>
          <p:spPr>
            <a:xfrm>
              <a:off x="1646927" y="2001554"/>
              <a:ext cx="892753" cy="8927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39" name="Picture 38"/>
            <p:cNvPicPr>
              <a:picLocks noChangeAspect="1"/>
            </p:cNvPicPr>
            <p:nvPr/>
          </p:nvPicPr>
          <p:blipFill>
            <a:blip r:embed="rId5"/>
            <a:stretch>
              <a:fillRect/>
            </a:stretch>
          </p:blipFill>
          <p:spPr>
            <a:xfrm>
              <a:off x="1892426" y="2200697"/>
              <a:ext cx="401755" cy="494466"/>
            </a:xfrm>
            <a:prstGeom prst="rect">
              <a:avLst/>
            </a:prstGeom>
            <a:ln>
              <a:noFill/>
            </a:ln>
          </p:spPr>
        </p:pic>
      </p:grpSp>
      <p:grpSp>
        <p:nvGrpSpPr>
          <p:cNvPr id="74" name="Group 73"/>
          <p:cNvGrpSpPr/>
          <p:nvPr/>
        </p:nvGrpSpPr>
        <p:grpSpPr>
          <a:xfrm>
            <a:off x="3073321" y="521606"/>
            <a:ext cx="1355620" cy="1355620"/>
            <a:chOff x="1122480" y="1098252"/>
            <a:chExt cx="892753" cy="892753"/>
          </a:xfrm>
        </p:grpSpPr>
        <p:sp>
          <p:nvSpPr>
            <p:cNvPr id="61" name="Shape 443"/>
            <p:cNvSpPr/>
            <p:nvPr/>
          </p:nvSpPr>
          <p:spPr>
            <a:xfrm>
              <a:off x="1122480" y="1098252"/>
              <a:ext cx="892753" cy="8927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40" name="Picture 39"/>
            <p:cNvPicPr>
              <a:picLocks noChangeAspect="1"/>
            </p:cNvPicPr>
            <p:nvPr/>
          </p:nvPicPr>
          <p:blipFill>
            <a:blip r:embed="rId6"/>
            <a:stretch>
              <a:fillRect/>
            </a:stretch>
          </p:blipFill>
          <p:spPr>
            <a:xfrm>
              <a:off x="1299241" y="1275013"/>
              <a:ext cx="539230" cy="539230"/>
            </a:xfrm>
            <a:prstGeom prst="rect">
              <a:avLst/>
            </a:prstGeom>
            <a:ln>
              <a:noFill/>
            </a:ln>
          </p:spPr>
        </p:pic>
      </p:grpSp>
      <p:grpSp>
        <p:nvGrpSpPr>
          <p:cNvPr id="76" name="Group 75"/>
          <p:cNvGrpSpPr/>
          <p:nvPr/>
        </p:nvGrpSpPr>
        <p:grpSpPr>
          <a:xfrm>
            <a:off x="6285529" y="848419"/>
            <a:ext cx="873941" cy="873941"/>
            <a:chOff x="3237902" y="1313477"/>
            <a:chExt cx="575540" cy="575540"/>
          </a:xfrm>
        </p:grpSpPr>
        <p:sp>
          <p:nvSpPr>
            <p:cNvPr id="65" name="Shape 443"/>
            <p:cNvSpPr/>
            <p:nvPr/>
          </p:nvSpPr>
          <p:spPr>
            <a:xfrm>
              <a:off x="3237902" y="1313477"/>
              <a:ext cx="575540" cy="5755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41" name="Picture 40"/>
            <p:cNvPicPr>
              <a:picLocks noChangeAspect="1"/>
            </p:cNvPicPr>
            <p:nvPr/>
          </p:nvPicPr>
          <p:blipFill>
            <a:blip r:embed="rId7"/>
            <a:stretch>
              <a:fillRect/>
            </a:stretch>
          </p:blipFill>
          <p:spPr>
            <a:xfrm>
              <a:off x="3398583" y="1474158"/>
              <a:ext cx="254179" cy="254179"/>
            </a:xfrm>
            <a:prstGeom prst="rect">
              <a:avLst/>
            </a:prstGeom>
          </p:spPr>
        </p:pic>
      </p:grpSp>
      <p:grpSp>
        <p:nvGrpSpPr>
          <p:cNvPr id="70" name="Group 69"/>
          <p:cNvGrpSpPr/>
          <p:nvPr/>
        </p:nvGrpSpPr>
        <p:grpSpPr>
          <a:xfrm>
            <a:off x="3067039" y="3274970"/>
            <a:ext cx="1355620" cy="1355620"/>
            <a:chOff x="1118343" y="2911499"/>
            <a:chExt cx="892753" cy="892753"/>
          </a:xfrm>
        </p:grpSpPr>
        <p:sp>
          <p:nvSpPr>
            <p:cNvPr id="62" name="Shape 443"/>
            <p:cNvSpPr/>
            <p:nvPr/>
          </p:nvSpPr>
          <p:spPr>
            <a:xfrm>
              <a:off x="1118343" y="2911499"/>
              <a:ext cx="892753" cy="8927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42" name="Picture 41"/>
            <p:cNvPicPr>
              <a:picLocks noChangeAspect="1"/>
            </p:cNvPicPr>
            <p:nvPr/>
          </p:nvPicPr>
          <p:blipFill>
            <a:blip r:embed="rId8"/>
            <a:stretch>
              <a:fillRect/>
            </a:stretch>
          </p:blipFill>
          <p:spPr>
            <a:xfrm>
              <a:off x="1294087" y="3087243"/>
              <a:ext cx="541264" cy="541264"/>
            </a:xfrm>
            <a:prstGeom prst="rect">
              <a:avLst/>
            </a:prstGeom>
            <a:ln>
              <a:noFill/>
            </a:ln>
          </p:spPr>
        </p:pic>
      </p:grpSp>
      <p:grpSp>
        <p:nvGrpSpPr>
          <p:cNvPr id="8" name="Group 7"/>
          <p:cNvGrpSpPr/>
          <p:nvPr/>
        </p:nvGrpSpPr>
        <p:grpSpPr>
          <a:xfrm>
            <a:off x="1984531" y="3355921"/>
            <a:ext cx="873941" cy="873941"/>
            <a:chOff x="405450" y="2964810"/>
            <a:chExt cx="575540" cy="575540"/>
          </a:xfrm>
        </p:grpSpPr>
        <p:sp>
          <p:nvSpPr>
            <p:cNvPr id="66" name="Shape 443"/>
            <p:cNvSpPr/>
            <p:nvPr/>
          </p:nvSpPr>
          <p:spPr>
            <a:xfrm>
              <a:off x="405450" y="2964810"/>
              <a:ext cx="575540" cy="57554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43" name="Picture 42"/>
            <p:cNvPicPr>
              <a:picLocks noChangeAspect="1"/>
            </p:cNvPicPr>
            <p:nvPr/>
          </p:nvPicPr>
          <p:blipFill>
            <a:blip r:embed="rId9"/>
            <a:stretch>
              <a:fillRect/>
            </a:stretch>
          </p:blipFill>
          <p:spPr>
            <a:xfrm>
              <a:off x="508280" y="3087243"/>
              <a:ext cx="369880" cy="330674"/>
            </a:xfrm>
            <a:prstGeom prst="rect">
              <a:avLst/>
            </a:prstGeom>
          </p:spPr>
        </p:pic>
      </p:grpSp>
      <p:grpSp>
        <p:nvGrpSpPr>
          <p:cNvPr id="73" name="Group 72"/>
          <p:cNvGrpSpPr/>
          <p:nvPr/>
        </p:nvGrpSpPr>
        <p:grpSpPr>
          <a:xfrm>
            <a:off x="2282645" y="1901941"/>
            <a:ext cx="1355620" cy="1355620"/>
            <a:chOff x="601775" y="2007281"/>
            <a:chExt cx="892753" cy="892753"/>
          </a:xfrm>
        </p:grpSpPr>
        <p:sp>
          <p:nvSpPr>
            <p:cNvPr id="63" name="Shape 443"/>
            <p:cNvSpPr/>
            <p:nvPr/>
          </p:nvSpPr>
          <p:spPr>
            <a:xfrm>
              <a:off x="601775" y="2007281"/>
              <a:ext cx="892753" cy="8927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44" name="Picture 43"/>
            <p:cNvPicPr>
              <a:picLocks noChangeAspect="1"/>
            </p:cNvPicPr>
            <p:nvPr/>
          </p:nvPicPr>
          <p:blipFill>
            <a:blip r:embed="rId10"/>
            <a:stretch>
              <a:fillRect/>
            </a:stretch>
          </p:blipFill>
          <p:spPr>
            <a:xfrm>
              <a:off x="775330" y="2180836"/>
              <a:ext cx="545643" cy="545643"/>
            </a:xfrm>
            <a:prstGeom prst="rect">
              <a:avLst/>
            </a:prstGeom>
            <a:ln>
              <a:noFill/>
            </a:ln>
          </p:spPr>
        </p:pic>
      </p:grpSp>
      <p:grpSp>
        <p:nvGrpSpPr>
          <p:cNvPr id="69" name="Group 68"/>
          <p:cNvGrpSpPr/>
          <p:nvPr/>
        </p:nvGrpSpPr>
        <p:grpSpPr>
          <a:xfrm>
            <a:off x="4654072" y="3266274"/>
            <a:ext cx="1355620" cy="1355620"/>
            <a:chOff x="2163495" y="2905772"/>
            <a:chExt cx="892753" cy="892753"/>
          </a:xfrm>
        </p:grpSpPr>
        <p:sp>
          <p:nvSpPr>
            <p:cNvPr id="58" name="Shape 443"/>
            <p:cNvSpPr/>
            <p:nvPr/>
          </p:nvSpPr>
          <p:spPr>
            <a:xfrm>
              <a:off x="2163495" y="2905772"/>
              <a:ext cx="892753" cy="8927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noFill/>
              <a:miter lim="400000"/>
            </a:ln>
          </p:spPr>
          <p:txBody>
            <a:bodyPr lIns="0" tIns="0" rIns="0" bIns="0" anchor="ctr"/>
            <a:lstStyle/>
            <a:p>
              <a:pPr lvl="0">
                <a:lnSpc>
                  <a:spcPct val="90000"/>
                </a:lnSpc>
                <a:spcBef>
                  <a:spcPts val="3500"/>
                </a:spcBef>
                <a:defRPr b="0">
                  <a:solidFill>
                    <a:srgbClr val="FFFFFF"/>
                  </a:solidFill>
                </a:defRPr>
              </a:pPr>
              <a:endParaRPr/>
            </a:p>
          </p:txBody>
        </p:sp>
        <p:pic>
          <p:nvPicPr>
            <p:cNvPr id="45" name="Picture 44"/>
            <p:cNvPicPr>
              <a:picLocks noChangeAspect="1"/>
            </p:cNvPicPr>
            <p:nvPr/>
          </p:nvPicPr>
          <p:blipFill rotWithShape="1">
            <a:blip r:embed="rId11"/>
            <a:srcRect l="11490" t="11773" r="7066" b="5599"/>
            <a:stretch/>
          </p:blipFill>
          <p:spPr>
            <a:xfrm>
              <a:off x="2289628" y="3073268"/>
              <a:ext cx="549777" cy="557760"/>
            </a:xfrm>
            <a:prstGeom prst="rect">
              <a:avLst/>
            </a:prstGeom>
            <a:ln>
              <a:noFill/>
            </a:ln>
          </p:spPr>
        </p:pic>
      </p:grpSp>
    </p:spTree>
    <p:extLst>
      <p:ext uri="{BB962C8B-B14F-4D97-AF65-F5344CB8AC3E}">
        <p14:creationId xmlns:p14="http://schemas.microsoft.com/office/powerpoint/2010/main" val="359523805"/>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ppt_w</p:attrName>
                                        </p:attrNameLst>
                                      </p:cBhvr>
                                      <p:tavLst>
                                        <p:tav tm="0">
                                          <p:val>
                                            <p:fltVal val="0"/>
                                          </p:val>
                                        </p:tav>
                                        <p:tav tm="100000">
                                          <p:val>
                                            <p:strVal val="#ppt_w"/>
                                          </p:val>
                                        </p:tav>
                                      </p:tavLst>
                                    </p:anim>
                                    <p:anim calcmode="lin" valueType="num">
                                      <p:cBhvr>
                                        <p:cTn id="8" dur="500" fill="hold"/>
                                        <p:tgtEl>
                                          <p:spTgt spid="7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p:cTn id="22" dur="500" fill="hold"/>
                                        <p:tgtEl>
                                          <p:spTgt spid="70"/>
                                        </p:tgtEl>
                                        <p:attrNameLst>
                                          <p:attrName>ppt_w</p:attrName>
                                        </p:attrNameLst>
                                      </p:cBhvr>
                                      <p:tavLst>
                                        <p:tav tm="0">
                                          <p:val>
                                            <p:fltVal val="0"/>
                                          </p:val>
                                        </p:tav>
                                        <p:tav tm="100000">
                                          <p:val>
                                            <p:strVal val="#ppt_w"/>
                                          </p:val>
                                        </p:tav>
                                      </p:tavLst>
                                    </p:anim>
                                    <p:anim calcmode="lin" valueType="num">
                                      <p:cBhvr>
                                        <p:cTn id="23" dur="500" fill="hold"/>
                                        <p:tgtEl>
                                          <p:spTgt spid="70"/>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p:cTn id="27" dur="500" fill="hold"/>
                                        <p:tgtEl>
                                          <p:spTgt spid="74"/>
                                        </p:tgtEl>
                                        <p:attrNameLst>
                                          <p:attrName>ppt_w</p:attrName>
                                        </p:attrNameLst>
                                      </p:cBhvr>
                                      <p:tavLst>
                                        <p:tav tm="0">
                                          <p:val>
                                            <p:fltVal val="0"/>
                                          </p:val>
                                        </p:tav>
                                        <p:tav tm="100000">
                                          <p:val>
                                            <p:strVal val="#ppt_w"/>
                                          </p:val>
                                        </p:tav>
                                      </p:tavLst>
                                    </p:anim>
                                    <p:anim calcmode="lin" valueType="num">
                                      <p:cBhvr>
                                        <p:cTn id="28" dur="500" fill="hold"/>
                                        <p:tgtEl>
                                          <p:spTgt spid="74"/>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nodeType="afterEffect">
                                  <p:stCondLst>
                                    <p:cond delay="0"/>
                                  </p:stCondLst>
                                  <p:childTnLst>
                                    <p:set>
                                      <p:cBhvr>
                                        <p:cTn id="31" dur="1" fill="hold">
                                          <p:stCondLst>
                                            <p:cond delay="0"/>
                                          </p:stCondLst>
                                        </p:cTn>
                                        <p:tgtEl>
                                          <p:spTgt spid="69"/>
                                        </p:tgtEl>
                                        <p:attrNameLst>
                                          <p:attrName>style.visibility</p:attrName>
                                        </p:attrNameLst>
                                      </p:cBhvr>
                                      <p:to>
                                        <p:strVal val="visible"/>
                                      </p:to>
                                    </p:set>
                                    <p:anim calcmode="lin" valueType="num">
                                      <p:cBhvr>
                                        <p:cTn id="32" dur="500" fill="hold"/>
                                        <p:tgtEl>
                                          <p:spTgt spid="69"/>
                                        </p:tgtEl>
                                        <p:attrNameLst>
                                          <p:attrName>ppt_w</p:attrName>
                                        </p:attrNameLst>
                                      </p:cBhvr>
                                      <p:tavLst>
                                        <p:tav tm="0">
                                          <p:val>
                                            <p:fltVal val="0"/>
                                          </p:val>
                                        </p:tav>
                                        <p:tav tm="100000">
                                          <p:val>
                                            <p:strVal val="#ppt_w"/>
                                          </p:val>
                                        </p:tav>
                                      </p:tavLst>
                                    </p:anim>
                                    <p:anim calcmode="lin" valueType="num">
                                      <p:cBhvr>
                                        <p:cTn id="33" dur="500" fill="hold"/>
                                        <p:tgtEl>
                                          <p:spTgt spid="69"/>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nodeType="after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p:cTn id="37" dur="500" fill="hold"/>
                                        <p:tgtEl>
                                          <p:spTgt spid="73"/>
                                        </p:tgtEl>
                                        <p:attrNameLst>
                                          <p:attrName>ppt_w</p:attrName>
                                        </p:attrNameLst>
                                      </p:cBhvr>
                                      <p:tavLst>
                                        <p:tav tm="0">
                                          <p:val>
                                            <p:fltVal val="0"/>
                                          </p:val>
                                        </p:tav>
                                        <p:tav tm="100000">
                                          <p:val>
                                            <p:strVal val="#ppt_w"/>
                                          </p:val>
                                        </p:tav>
                                      </p:tavLst>
                                    </p:anim>
                                    <p:anim calcmode="lin" valueType="num">
                                      <p:cBhvr>
                                        <p:cTn id="38" dur="500" fill="hold"/>
                                        <p:tgtEl>
                                          <p:spTgt spid="73"/>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nodeType="after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500" fill="hold"/>
                                        <p:tgtEl>
                                          <p:spTgt spid="8"/>
                                        </p:tgtEl>
                                        <p:attrNameLst>
                                          <p:attrName>ppt_w</p:attrName>
                                        </p:attrNameLst>
                                      </p:cBhvr>
                                      <p:tavLst>
                                        <p:tav tm="0">
                                          <p:val>
                                            <p:fltVal val="0"/>
                                          </p:val>
                                        </p:tav>
                                        <p:tav tm="100000">
                                          <p:val>
                                            <p:strVal val="#ppt_w"/>
                                          </p:val>
                                        </p:tav>
                                      </p:tavLst>
                                    </p:anim>
                                    <p:anim calcmode="lin" valueType="num">
                                      <p:cBhvr>
                                        <p:cTn id="43" dur="500" fill="hold"/>
                                        <p:tgtEl>
                                          <p:spTgt spid="8"/>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23" presetClass="entr" presetSubtype="16" fill="hold" nodeType="afterEffect">
                                  <p:stCondLst>
                                    <p:cond delay="0"/>
                                  </p:stCondLst>
                                  <p:childTnLst>
                                    <p:set>
                                      <p:cBhvr>
                                        <p:cTn id="46" dur="1" fill="hold">
                                          <p:stCondLst>
                                            <p:cond delay="0"/>
                                          </p:stCondLst>
                                        </p:cTn>
                                        <p:tgtEl>
                                          <p:spTgt spid="76"/>
                                        </p:tgtEl>
                                        <p:attrNameLst>
                                          <p:attrName>style.visibility</p:attrName>
                                        </p:attrNameLst>
                                      </p:cBhvr>
                                      <p:to>
                                        <p:strVal val="visible"/>
                                      </p:to>
                                    </p:set>
                                    <p:anim calcmode="lin" valueType="num">
                                      <p:cBhvr>
                                        <p:cTn id="47" dur="500" fill="hold"/>
                                        <p:tgtEl>
                                          <p:spTgt spid="76"/>
                                        </p:tgtEl>
                                        <p:attrNameLst>
                                          <p:attrName>ppt_w</p:attrName>
                                        </p:attrNameLst>
                                      </p:cBhvr>
                                      <p:tavLst>
                                        <p:tav tm="0">
                                          <p:val>
                                            <p:fltVal val="0"/>
                                          </p:val>
                                        </p:tav>
                                        <p:tav tm="100000">
                                          <p:val>
                                            <p:strVal val="#ppt_w"/>
                                          </p:val>
                                        </p:tav>
                                      </p:tavLst>
                                    </p:anim>
                                    <p:anim calcmode="lin" valueType="num">
                                      <p:cBhvr>
                                        <p:cTn id="48" dur="500" fill="hold"/>
                                        <p:tgtEl>
                                          <p:spTgt spid="7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What we are going to do?</a:t>
            </a:r>
            <a:endParaRPr sz="2800" b="1" dirty="0">
              <a:solidFill>
                <a:srgbClr val="000000"/>
              </a:solidFill>
            </a:endParaRPr>
          </a:p>
        </p:txBody>
      </p:sp>
      <p:sp>
        <p:nvSpPr>
          <p:cNvPr id="84" name="Shape 84"/>
          <p:cNvSpPr>
            <a:spLocks noGrp="1"/>
          </p:cNvSpPr>
          <p:nvPr>
            <p:ph idx="1"/>
          </p:nvPr>
        </p:nvSpPr>
        <p:spPr>
          <a:prstGeom prst="rect">
            <a:avLst/>
          </a:prstGeom>
        </p:spPr>
        <p:txBody>
          <a:bodyPr lIns="0" tIns="0" rIns="0" bIns="0">
            <a:normAutofit fontScale="92500" lnSpcReduction="20000"/>
          </a:bodyPr>
          <a:lstStyle/>
          <a:p>
            <a:pPr marL="342900" lvl="0" indent="-342900">
              <a:defRPr sz="1800">
                <a:solidFill>
                  <a:srgbClr val="000000"/>
                </a:solidFill>
              </a:defRPr>
            </a:pPr>
            <a:r>
              <a:rPr lang="en-GB" sz="3600" dirty="0" smtClean="0">
                <a:solidFill>
                  <a:srgbClr val="1E1C1C"/>
                </a:solidFill>
              </a:rPr>
              <a:t>Learn about Couchbase Mobile</a:t>
            </a:r>
          </a:p>
          <a:p>
            <a:pPr marL="342900" lvl="0" indent="-342900">
              <a:defRPr sz="1800">
                <a:solidFill>
                  <a:srgbClr val="000000"/>
                </a:solidFill>
              </a:defRPr>
            </a:pPr>
            <a:r>
              <a:rPr lang="en-GB" sz="3600" dirty="0" smtClean="0">
                <a:solidFill>
                  <a:srgbClr val="1E1C1C"/>
                </a:solidFill>
              </a:rPr>
              <a:t>A </a:t>
            </a:r>
            <a:r>
              <a:rPr lang="en-GB" sz="3600" dirty="0" smtClean="0">
                <a:solidFill>
                  <a:srgbClr val="1E1C1C"/>
                </a:solidFill>
              </a:rPr>
              <a:t>simple app</a:t>
            </a:r>
            <a:endParaRPr sz="3600" dirty="0">
              <a:solidFill>
                <a:srgbClr val="1E1C1C"/>
              </a:solidFill>
            </a:endParaRPr>
          </a:p>
          <a:p>
            <a:pPr marL="342900" lvl="0" indent="-342900">
              <a:defRPr sz="1800">
                <a:solidFill>
                  <a:srgbClr val="000000"/>
                </a:solidFill>
              </a:defRPr>
            </a:pPr>
            <a:r>
              <a:rPr lang="en-GB" sz="3600" dirty="0" smtClean="0">
                <a:solidFill>
                  <a:srgbClr val="1E1C1C"/>
                </a:solidFill>
              </a:rPr>
              <a:t>Showing a list of items</a:t>
            </a:r>
          </a:p>
          <a:p>
            <a:pPr marL="342900" lvl="0" indent="-342900">
              <a:defRPr sz="1800">
                <a:solidFill>
                  <a:srgbClr val="000000"/>
                </a:solidFill>
              </a:defRPr>
            </a:pPr>
            <a:r>
              <a:rPr lang="en-GB" sz="3600" dirty="0" smtClean="0"/>
              <a:t>And the details of said items</a:t>
            </a:r>
          </a:p>
          <a:p>
            <a:pPr marL="342900" lvl="0" indent="-342900">
              <a:defRPr sz="1800">
                <a:solidFill>
                  <a:srgbClr val="000000"/>
                </a:solidFill>
              </a:defRPr>
            </a:pPr>
            <a:r>
              <a:rPr lang="en-GB" sz="3600" dirty="0" smtClean="0"/>
              <a:t>These items will be stored in a local database</a:t>
            </a:r>
          </a:p>
          <a:p>
            <a:pPr marL="342900" lvl="0" indent="-342900">
              <a:defRPr sz="1800">
                <a:solidFill>
                  <a:srgbClr val="000000"/>
                </a:solidFill>
              </a:defRPr>
            </a:pPr>
            <a:r>
              <a:rPr lang="en-GB" sz="3600" dirty="0" smtClean="0"/>
              <a:t>The local database will be synchronized to a remote Database</a:t>
            </a:r>
          </a:p>
          <a:p>
            <a:pPr marL="342900" lvl="0" indent="-342900">
              <a:defRPr sz="1800">
                <a:solidFill>
                  <a:srgbClr val="000000"/>
                </a:solidFill>
              </a:defRPr>
            </a:pPr>
            <a:endParaRPr lang="en-GB" sz="3600" dirty="0" smtClean="0"/>
          </a:p>
        </p:txBody>
      </p:sp>
      <p:sp>
        <p:nvSpPr>
          <p:cNvPr id="85" name="Shape 8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3</a:t>
            </a:fld>
            <a:endParaRPr sz="800">
              <a:solidFill>
                <a:srgbClr val="CCCCCC"/>
              </a:solidFill>
            </a:endParaRPr>
          </a:p>
        </p:txBody>
      </p:sp>
    </p:spTree>
    <p:extLst>
      <p:ext uri="{BB962C8B-B14F-4D97-AF65-F5344CB8AC3E}">
        <p14:creationId xmlns:p14="http://schemas.microsoft.com/office/powerpoint/2010/main" val="22584961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Secure</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428317347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JSON</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1095029630"/>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itle 1"/>
          <p:cNvSpPr txBox="1">
            <a:spLocks/>
          </p:cNvSpPr>
          <p:nvPr/>
        </p:nvSpPr>
        <p:spPr>
          <a:xfrm>
            <a:off x="352511" y="2171804"/>
            <a:ext cx="5330739" cy="799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rgbClr val="262626"/>
                </a:solidFill>
                <a:latin typeface="Helvetica Neue Thin"/>
                <a:cs typeface="Helvetica Neue Thin"/>
              </a:rPr>
              <a:t>Sync Gateway</a:t>
            </a:r>
            <a:endParaRPr lang="en-US" sz="4800" dirty="0">
              <a:solidFill>
                <a:srgbClr val="262626"/>
              </a:solidFill>
              <a:latin typeface="Helvetica Neue Thin"/>
              <a:cs typeface="Helvetica Neue Thin"/>
            </a:endParaRPr>
          </a:p>
        </p:txBody>
      </p:sp>
      <p:sp>
        <p:nvSpPr>
          <p:cNvPr id="29" name="Title 1"/>
          <p:cNvSpPr txBox="1">
            <a:spLocks/>
          </p:cNvSpPr>
          <p:nvPr/>
        </p:nvSpPr>
        <p:spPr>
          <a:xfrm>
            <a:off x="352511" y="3504315"/>
            <a:ext cx="5330739" cy="799893"/>
          </a:xfrm>
          <a:prstGeom prst="rect">
            <a:avLst/>
          </a:prstGeom>
        </p:spPr>
        <p:txBody>
          <a:bodyPr vert="horz" lIns="91440" tIns="45720" rIns="91440" bIns="45720" rtlCol="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262626"/>
                </a:solidFill>
                <a:latin typeface="Helvetica Neue Thin"/>
                <a:cs typeface="Helvetica Neue Thin"/>
              </a:rPr>
              <a:t>Secure Synchronization</a:t>
            </a:r>
            <a:endParaRPr lang="en-US" sz="2400" dirty="0">
              <a:solidFill>
                <a:srgbClr val="262626"/>
              </a:solidFill>
              <a:latin typeface="Helvetica Neue Thin"/>
              <a:cs typeface="Helvetica Neue Thin"/>
            </a:endParaRPr>
          </a:p>
        </p:txBody>
      </p:sp>
      <p:grpSp>
        <p:nvGrpSpPr>
          <p:cNvPr id="2" name="Group 1"/>
          <p:cNvGrpSpPr/>
          <p:nvPr/>
        </p:nvGrpSpPr>
        <p:grpSpPr>
          <a:xfrm>
            <a:off x="5739319" y="1723908"/>
            <a:ext cx="2702800" cy="1695685"/>
            <a:chOff x="5025481" y="1144817"/>
            <a:chExt cx="3678699" cy="2307945"/>
          </a:xfrm>
        </p:grpSpPr>
        <p:sp>
          <p:nvSpPr>
            <p:cNvPr id="6" name="Oval 62"/>
            <p:cNvSpPr/>
            <p:nvPr/>
          </p:nvSpPr>
          <p:spPr>
            <a:xfrm>
              <a:off x="5025481" y="1144817"/>
              <a:ext cx="3678699" cy="2307945"/>
            </a:xfrm>
            <a:custGeom>
              <a:avLst/>
              <a:gdLst/>
              <a:ahLst/>
              <a:cxnLst/>
              <a:rect l="l" t="t" r="r" b="b"/>
              <a:pathLst>
                <a:path w="2378538" h="1492249">
                  <a:moveTo>
                    <a:pt x="1401926" y="0"/>
                  </a:moveTo>
                  <a:cubicBezTo>
                    <a:pt x="1728534" y="0"/>
                    <a:pt x="1993302" y="264769"/>
                    <a:pt x="1993302" y="591377"/>
                  </a:cubicBezTo>
                  <a:lnTo>
                    <a:pt x="1992494" y="599399"/>
                  </a:lnTo>
                  <a:lnTo>
                    <a:pt x="2019524" y="602124"/>
                  </a:lnTo>
                  <a:cubicBezTo>
                    <a:pt x="2224413" y="644050"/>
                    <a:pt x="2378538" y="825336"/>
                    <a:pt x="2378538" y="1042619"/>
                  </a:cubicBezTo>
                  <a:cubicBezTo>
                    <a:pt x="2378538" y="1290943"/>
                    <a:pt x="2177232" y="1492249"/>
                    <a:pt x="1928908" y="1492249"/>
                  </a:cubicBezTo>
                  <a:lnTo>
                    <a:pt x="449630" y="1492249"/>
                  </a:lnTo>
                  <a:cubicBezTo>
                    <a:pt x="201306" y="1492249"/>
                    <a:pt x="0" y="1290943"/>
                    <a:pt x="0" y="1042619"/>
                  </a:cubicBezTo>
                  <a:cubicBezTo>
                    <a:pt x="0" y="825336"/>
                    <a:pt x="154125" y="644050"/>
                    <a:pt x="359014" y="602124"/>
                  </a:cubicBezTo>
                  <a:lnTo>
                    <a:pt x="407794" y="597206"/>
                  </a:lnTo>
                  <a:lnTo>
                    <a:pt x="415891" y="571124"/>
                  </a:lnTo>
                  <a:cubicBezTo>
                    <a:pt x="482726" y="413108"/>
                    <a:pt x="639191" y="302233"/>
                    <a:pt x="821553" y="302233"/>
                  </a:cubicBezTo>
                  <a:lnTo>
                    <a:pt x="885522" y="308682"/>
                  </a:lnTo>
                  <a:lnTo>
                    <a:pt x="911548" y="260733"/>
                  </a:lnTo>
                  <a:cubicBezTo>
                    <a:pt x="1017822" y="103425"/>
                    <a:pt x="1197796" y="0"/>
                    <a:pt x="1401926" y="0"/>
                  </a:cubicBezTo>
                  <a:close/>
                </a:path>
              </a:pathLst>
            </a:custGeom>
            <a:solidFill>
              <a:srgbClr val="1A9CFF"/>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endParaRPr>
            </a:p>
          </p:txBody>
        </p:sp>
        <p:sp>
          <p:nvSpPr>
            <p:cNvPr id="21" name="Block Arc 18"/>
            <p:cNvSpPr/>
            <p:nvPr/>
          </p:nvSpPr>
          <p:spPr bwMode="auto">
            <a:xfrm rot="10800000">
              <a:off x="6132978" y="1864442"/>
              <a:ext cx="1463704" cy="1191678"/>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solidFill>
              <a:schemeClr val="bg1"/>
            </a:solidFill>
            <a:ln w="28575">
              <a:noFill/>
            </a:ln>
          </p:spPr>
          <p:txBody>
            <a:bodyPr anchor="ctr"/>
            <a:lstStyle/>
            <a:p>
              <a:pPr>
                <a:lnSpc>
                  <a:spcPct val="80000"/>
                </a:lnSpc>
                <a:defRPr/>
              </a:pPr>
              <a:endParaRPr lang="en-US" sz="1400" b="1" dirty="0">
                <a:solidFill>
                  <a:schemeClr val="bg1"/>
                </a:solidFill>
              </a:endParaRPr>
            </a:p>
          </p:txBody>
        </p:sp>
      </p:grpSp>
    </p:spTree>
    <p:extLst>
      <p:ext uri="{BB962C8B-B14F-4D97-AF65-F5344CB8AC3E}">
        <p14:creationId xmlns:p14="http://schemas.microsoft.com/office/powerpoint/2010/main" val="3697849383"/>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Authentication</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1323543402"/>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Data Read Access</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326387942"/>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Data Write Access</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329355597"/>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Title 1"/>
          <p:cNvSpPr txBox="1">
            <a:spLocks/>
          </p:cNvSpPr>
          <p:nvPr/>
        </p:nvSpPr>
        <p:spPr>
          <a:xfrm>
            <a:off x="352511" y="2171804"/>
            <a:ext cx="5330739" cy="79989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800" dirty="0" smtClean="0">
                <a:solidFill>
                  <a:srgbClr val="262626"/>
                </a:solidFill>
                <a:latin typeface="Helvetica Neue Thin"/>
                <a:cs typeface="Helvetica Neue Thin"/>
              </a:rPr>
              <a:t>Couchbase Server</a:t>
            </a:r>
            <a:endParaRPr lang="en-US" sz="4800" dirty="0">
              <a:solidFill>
                <a:srgbClr val="262626"/>
              </a:solidFill>
              <a:latin typeface="Helvetica Neue Thin"/>
              <a:cs typeface="Helvetica Neue Thin"/>
            </a:endParaRPr>
          </a:p>
        </p:txBody>
      </p:sp>
      <p:sp>
        <p:nvSpPr>
          <p:cNvPr id="29" name="Title 1"/>
          <p:cNvSpPr txBox="1">
            <a:spLocks/>
          </p:cNvSpPr>
          <p:nvPr/>
        </p:nvSpPr>
        <p:spPr>
          <a:xfrm>
            <a:off x="352511" y="3504315"/>
            <a:ext cx="5330739" cy="799893"/>
          </a:xfrm>
          <a:prstGeom prst="rect">
            <a:avLst/>
          </a:prstGeom>
        </p:spPr>
        <p:txBody>
          <a:bodyPr vert="horz" lIns="91440" tIns="45720" rIns="91440" bIns="45720" rtlCol="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rgbClr val="262626"/>
                </a:solidFill>
                <a:latin typeface="Helvetica Neue Thin"/>
                <a:cs typeface="Helvetica Neue Thin"/>
              </a:rPr>
              <a:t>Cloud </a:t>
            </a:r>
            <a:r>
              <a:rPr lang="en-US" sz="2400" dirty="0" err="1" smtClean="0">
                <a:solidFill>
                  <a:srgbClr val="262626"/>
                </a:solidFill>
                <a:latin typeface="Helvetica Neue Thin"/>
                <a:cs typeface="Helvetica Neue Thin"/>
              </a:rPr>
              <a:t>NoSQL</a:t>
            </a:r>
            <a:r>
              <a:rPr lang="en-US" sz="2400" dirty="0" smtClean="0">
                <a:solidFill>
                  <a:srgbClr val="262626"/>
                </a:solidFill>
                <a:latin typeface="Helvetica Neue Thin"/>
                <a:cs typeface="Helvetica Neue Thin"/>
              </a:rPr>
              <a:t> Database</a:t>
            </a:r>
            <a:endParaRPr lang="en-US" sz="2400" dirty="0">
              <a:solidFill>
                <a:srgbClr val="262626"/>
              </a:solidFill>
              <a:latin typeface="Helvetica Neue Thin"/>
              <a:cs typeface="Helvetica Neue Thin"/>
            </a:endParaRPr>
          </a:p>
        </p:txBody>
      </p:sp>
      <p:grpSp>
        <p:nvGrpSpPr>
          <p:cNvPr id="4" name="Group 3"/>
          <p:cNvGrpSpPr/>
          <p:nvPr/>
        </p:nvGrpSpPr>
        <p:grpSpPr>
          <a:xfrm>
            <a:off x="6184250" y="1294052"/>
            <a:ext cx="2044834" cy="2440163"/>
            <a:chOff x="4101368" y="466302"/>
            <a:chExt cx="1604962" cy="1915253"/>
          </a:xfrm>
          <a:effectLst/>
        </p:grpSpPr>
        <p:grpSp>
          <p:nvGrpSpPr>
            <p:cNvPr id="8" name="Group 86"/>
            <p:cNvGrpSpPr>
              <a:grpSpLocks/>
            </p:cNvGrpSpPr>
            <p:nvPr/>
          </p:nvGrpSpPr>
          <p:grpSpPr bwMode="auto">
            <a:xfrm>
              <a:off x="4101368" y="679725"/>
              <a:ext cx="1604962" cy="1604963"/>
              <a:chOff x="3380534" y="3228134"/>
              <a:chExt cx="1605616" cy="1605616"/>
            </a:xfrm>
          </p:grpSpPr>
          <p:cxnSp>
            <p:nvCxnSpPr>
              <p:cNvPr id="15" name="Straight Connector 14"/>
              <p:cNvCxnSpPr/>
              <p:nvPr/>
            </p:nvCxnSpPr>
            <p:spPr>
              <a:xfrm rot="2700000">
                <a:off x="3918916" y="3761751"/>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810922" y="3869745"/>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a:off x="3703721" y="3976946"/>
                <a:ext cx="1065646"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a:off x="3597315" y="4084939"/>
                <a:ext cx="1065646"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a:off x="3488528" y="4192139"/>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3914151" y="3228134"/>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022145" y="3336128"/>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flipV="1">
                <a:off x="4130139" y="3444122"/>
                <a:ext cx="0" cy="1065646"/>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2700000" flipV="1">
                <a:off x="4236545" y="3552116"/>
                <a:ext cx="0" cy="1065646"/>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2700000" flipV="1">
                <a:off x="4344539" y="3658522"/>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2700000" flipV="1">
                <a:off x="4452533" y="3766516"/>
                <a:ext cx="0" cy="1067234"/>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rot="2700000">
                <a:off x="3380534" y="4300133"/>
                <a:ext cx="1067234" cy="0"/>
              </a:xfrm>
              <a:prstGeom prst="line">
                <a:avLst/>
              </a:prstGeom>
              <a:ln>
                <a:solidFill>
                  <a:srgbClr val="15AEFF">
                    <a:alpha val="50000"/>
                  </a:srgbClr>
                </a:solidFill>
              </a:ln>
              <a:effectLst/>
            </p:spPr>
            <p:style>
              <a:lnRef idx="2">
                <a:schemeClr val="accent1"/>
              </a:lnRef>
              <a:fillRef idx="0">
                <a:schemeClr val="accent1"/>
              </a:fillRef>
              <a:effectRef idx="1">
                <a:schemeClr val="accent1"/>
              </a:effectRef>
              <a:fontRef idx="minor">
                <a:schemeClr val="tx1"/>
              </a:fontRef>
            </p:style>
          </p:cxnSp>
        </p:grpSp>
        <p:sp>
          <p:nvSpPr>
            <p:cNvPr id="9" name="Can 8"/>
            <p:cNvSpPr/>
            <p:nvPr/>
          </p:nvSpPr>
          <p:spPr>
            <a:xfrm>
              <a:off x="4358516" y="1794180"/>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4101368" y="1136925"/>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4358515" y="466303"/>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 name="Can 11"/>
            <p:cNvSpPr/>
            <p:nvPr/>
          </p:nvSpPr>
          <p:spPr>
            <a:xfrm>
              <a:off x="5005044" y="1794178"/>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3" name="Can 12"/>
            <p:cNvSpPr/>
            <p:nvPr/>
          </p:nvSpPr>
          <p:spPr>
            <a:xfrm>
              <a:off x="5244367" y="1136925"/>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4" name="Can 13"/>
            <p:cNvSpPr/>
            <p:nvPr/>
          </p:nvSpPr>
          <p:spPr>
            <a:xfrm>
              <a:off x="5005047" y="466302"/>
              <a:ext cx="441325" cy="587375"/>
            </a:xfrm>
            <a:prstGeom prst="can">
              <a:avLst/>
            </a:prstGeom>
            <a:solidFill>
              <a:srgbClr val="15AEFF"/>
            </a:solidFill>
            <a:ln>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spTree>
    <p:extLst>
      <p:ext uri="{BB962C8B-B14F-4D97-AF65-F5344CB8AC3E}">
        <p14:creationId xmlns:p14="http://schemas.microsoft.com/office/powerpoint/2010/main" val="413918282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Highly Scalable</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649064110"/>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High Performance</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168108582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Always On</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3250323567"/>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t>Where to Start</a:t>
            </a:r>
            <a:endParaRPr sz="2800" b="1" dirty="0"/>
          </a:p>
        </p:txBody>
      </p:sp>
      <p:sp>
        <p:nvSpPr>
          <p:cNvPr id="84" name="Shape 84"/>
          <p:cNvSpPr>
            <a:spLocks noGrp="1"/>
          </p:cNvSpPr>
          <p:nvPr>
            <p:ph idx="1"/>
          </p:nvPr>
        </p:nvSpPr>
        <p:spPr>
          <a:prstGeom prst="rect">
            <a:avLst/>
          </a:prstGeom>
        </p:spPr>
        <p:txBody>
          <a:bodyPr lIns="0" tIns="0" rIns="0" bIns="0">
            <a:normAutofit/>
          </a:bodyPr>
          <a:lstStyle/>
          <a:p>
            <a:pPr marL="342900" lvl="0" indent="-342900">
              <a:defRPr sz="1800">
                <a:solidFill>
                  <a:srgbClr val="000000"/>
                </a:solidFill>
              </a:defRPr>
            </a:pPr>
            <a:r>
              <a:rPr lang="en-GB" sz="3600" dirty="0" smtClean="0">
                <a:solidFill>
                  <a:srgbClr val="1E1C1C"/>
                </a:solidFill>
              </a:rPr>
              <a:t>Make sure you have Android Studio</a:t>
            </a:r>
            <a:endParaRPr sz="3600" dirty="0">
              <a:solidFill>
                <a:srgbClr val="1E1C1C"/>
              </a:solidFill>
            </a:endParaRPr>
          </a:p>
          <a:p>
            <a:pPr marL="342900" lvl="0" indent="-342900">
              <a:defRPr sz="1800">
                <a:solidFill>
                  <a:srgbClr val="000000"/>
                </a:solidFill>
              </a:defRPr>
            </a:pPr>
            <a:r>
              <a:rPr lang="en-GB" sz="3600" dirty="0" smtClean="0">
                <a:solidFill>
                  <a:srgbClr val="1E1C1C"/>
                </a:solidFill>
              </a:rPr>
              <a:t>Make sure you have an image </a:t>
            </a:r>
            <a:r>
              <a:rPr lang="en-GB" sz="3600" dirty="0" err="1" smtClean="0">
                <a:solidFill>
                  <a:srgbClr val="1E1C1C"/>
                </a:solidFill>
              </a:rPr>
              <a:t>lvl</a:t>
            </a:r>
            <a:r>
              <a:rPr lang="en-GB" sz="3600" dirty="0" smtClean="0">
                <a:solidFill>
                  <a:srgbClr val="1E1C1C"/>
                </a:solidFill>
              </a:rPr>
              <a:t> 19+</a:t>
            </a:r>
          </a:p>
          <a:p>
            <a:pPr marL="342900" lvl="0" indent="-342900">
              <a:defRPr sz="1800">
                <a:solidFill>
                  <a:srgbClr val="000000"/>
                </a:solidFill>
              </a:defRPr>
            </a:pPr>
            <a:r>
              <a:rPr lang="en-GB" sz="3600" dirty="0" smtClean="0"/>
              <a:t>You can clone the final version and follow the steps using git</a:t>
            </a:r>
          </a:p>
          <a:p>
            <a:pPr marL="590550" lvl="1" indent="-342900">
              <a:defRPr sz="1800">
                <a:solidFill>
                  <a:srgbClr val="000000"/>
                </a:solidFill>
              </a:defRPr>
            </a:pPr>
            <a:r>
              <a:rPr lang="en-GB" sz="2600" dirty="0">
                <a:hlinkClick r:id="rId3"/>
              </a:rPr>
              <a:t>https://github.com/ldoguin/couchbase-mobile-android-</a:t>
            </a:r>
            <a:r>
              <a:rPr lang="en-GB" sz="2600" dirty="0" smtClean="0">
                <a:hlinkClick r:id="rId3"/>
              </a:rPr>
              <a:t>workshop</a:t>
            </a:r>
            <a:endParaRPr lang="en-GB" sz="2600" dirty="0" smtClean="0"/>
          </a:p>
          <a:p>
            <a:pPr marL="247650" lvl="1" indent="0">
              <a:buNone/>
              <a:defRPr sz="1800">
                <a:solidFill>
                  <a:srgbClr val="000000"/>
                </a:solidFill>
              </a:defRPr>
            </a:pPr>
            <a:endParaRPr sz="2600" dirty="0">
              <a:solidFill>
                <a:srgbClr val="1E1C1C"/>
              </a:solidFill>
            </a:endParaRPr>
          </a:p>
        </p:txBody>
      </p:sp>
      <p:sp>
        <p:nvSpPr>
          <p:cNvPr id="85" name="Shape 8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4</a:t>
            </a:fld>
            <a:endParaRPr sz="800">
              <a:solidFill>
                <a:srgbClr val="CCCCCC"/>
              </a:solidFill>
            </a:endParaRPr>
          </a:p>
        </p:txBody>
      </p:sp>
    </p:spTree>
    <p:extLst>
      <p:ext uri="{BB962C8B-B14F-4D97-AF65-F5344CB8AC3E}">
        <p14:creationId xmlns:p14="http://schemas.microsoft.com/office/powerpoint/2010/main" val="133204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smtClean="0">
                <a:solidFill>
                  <a:schemeClr val="bg1"/>
                </a:solidFill>
                <a:latin typeface="Helvetica Neue Thin"/>
                <a:cs typeface="Helvetica Neue Thin"/>
              </a:rPr>
              <a:t>JSON</a:t>
            </a:r>
            <a:endParaRPr lang="en-US" sz="6000" dirty="0">
              <a:solidFill>
                <a:schemeClr val="bg1"/>
              </a:solidFill>
              <a:latin typeface="Helvetica Neue Thin"/>
              <a:cs typeface="Helvetica Neue Thin"/>
            </a:endParaRPr>
          </a:p>
        </p:txBody>
      </p:sp>
    </p:spTree>
    <p:extLst>
      <p:ext uri="{BB962C8B-B14F-4D97-AF65-F5344CB8AC3E}">
        <p14:creationId xmlns:p14="http://schemas.microsoft.com/office/powerpoint/2010/main" val="1452056467"/>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1"/>
            <a:ext cx="7772400" cy="1102519"/>
          </a:xfrm>
        </p:spPr>
        <p:txBody>
          <a:bodyPr/>
          <a:lstStyle/>
          <a:p>
            <a:r>
              <a:rPr lang="en-US" dirty="0" err="1" smtClean="0">
                <a:solidFill>
                  <a:schemeClr val="tx1">
                    <a:lumMod val="85000"/>
                    <a:lumOff val="15000"/>
                  </a:schemeClr>
                </a:solidFill>
                <a:latin typeface="Helvetica Neue"/>
                <a:cs typeface="Helvetica Neue"/>
              </a:rPr>
              <a:t>Change</a:t>
            </a:r>
            <a:r>
              <a:rPr lang="en-US" dirty="0" err="1" smtClean="0">
                <a:solidFill>
                  <a:schemeClr val="tx1">
                    <a:lumMod val="85000"/>
                    <a:lumOff val="15000"/>
                  </a:schemeClr>
                </a:solidFill>
                <a:latin typeface="Helvetica Neue Thin"/>
                <a:cs typeface="Helvetica Neue Thin"/>
              </a:rPr>
              <a:t>Events</a:t>
            </a:r>
            <a:endParaRPr lang="en-US" dirty="0">
              <a:solidFill>
                <a:schemeClr val="tx1">
                  <a:lumMod val="85000"/>
                  <a:lumOff val="15000"/>
                </a:schemeClr>
              </a:solidFill>
              <a:latin typeface="Helvetica Neue Thin"/>
              <a:cs typeface="Helvetica Neue Thin"/>
            </a:endParaRPr>
          </a:p>
        </p:txBody>
      </p:sp>
    </p:spTree>
    <p:extLst>
      <p:ext uri="{BB962C8B-B14F-4D97-AF65-F5344CB8AC3E}">
        <p14:creationId xmlns:p14="http://schemas.microsoft.com/office/powerpoint/2010/main" val="2460031945"/>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437947" y="1760740"/>
            <a:ext cx="1338030" cy="1622020"/>
            <a:chOff x="7356263" y="2256255"/>
            <a:chExt cx="507273" cy="614939"/>
          </a:xfrm>
          <a:solidFill>
            <a:schemeClr val="tx1">
              <a:lumMod val="85000"/>
              <a:lumOff val="15000"/>
            </a:schemeClr>
          </a:solidFill>
        </p:grpSpPr>
        <p:grpSp>
          <p:nvGrpSpPr>
            <p:cNvPr id="4" name="Group 86"/>
            <p:cNvGrpSpPr>
              <a:grpSpLocks/>
            </p:cNvGrpSpPr>
            <p:nvPr/>
          </p:nvGrpSpPr>
          <p:grpSpPr bwMode="auto">
            <a:xfrm>
              <a:off x="7356263" y="2328508"/>
              <a:ext cx="507273" cy="507273"/>
              <a:chOff x="3380534" y="3228134"/>
              <a:chExt cx="1605616" cy="1605616"/>
            </a:xfrm>
            <a:grpFill/>
          </p:grpSpPr>
          <p:cxnSp>
            <p:nvCxnSpPr>
              <p:cNvPr id="12" name="Straight Connector 11"/>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5" name="Can 4"/>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6" name="Can 5"/>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8" name="Can 7"/>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9" name="Can 8"/>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24" name="Group 23"/>
          <p:cNvGrpSpPr/>
          <p:nvPr/>
        </p:nvGrpSpPr>
        <p:grpSpPr>
          <a:xfrm>
            <a:off x="4555197" y="2021085"/>
            <a:ext cx="1109477" cy="1101331"/>
            <a:chOff x="6168394" y="1533623"/>
            <a:chExt cx="420624" cy="417536"/>
          </a:xfrm>
        </p:grpSpPr>
        <p:sp>
          <p:nvSpPr>
            <p:cNvPr id="25"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26" name="Rectangle 25"/>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27" name="Group 26"/>
          <p:cNvGrpSpPr/>
          <p:nvPr/>
        </p:nvGrpSpPr>
        <p:grpSpPr>
          <a:xfrm>
            <a:off x="1368024" y="1565775"/>
            <a:ext cx="951373" cy="2011950"/>
            <a:chOff x="4924780" y="1659660"/>
            <a:chExt cx="360684" cy="762769"/>
          </a:xfrm>
        </p:grpSpPr>
        <p:sp>
          <p:nvSpPr>
            <p:cNvPr id="28" name="Rounded Rectangle 8"/>
            <p:cNvSpPr/>
            <p:nvPr/>
          </p:nvSpPr>
          <p:spPr>
            <a:xfrm>
              <a:off x="4924780"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9" name="Can 28"/>
            <p:cNvSpPr/>
            <p:nvPr/>
          </p:nvSpPr>
          <p:spPr>
            <a:xfrm>
              <a:off x="5026123" y="1930758"/>
              <a:ext cx="165728" cy="220573"/>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30" name="Elbow Connector 285"/>
          <p:cNvCxnSpPr>
            <a:stCxn id="26" idx="3"/>
            <a:endCxn id="6" idx="2"/>
          </p:cNvCxnSpPr>
          <p:nvPr/>
        </p:nvCxnSpPr>
        <p:spPr>
          <a:xfrm>
            <a:off x="5664674" y="2571751"/>
            <a:ext cx="773273"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285"/>
          <p:cNvCxnSpPr>
            <a:endCxn id="26" idx="1"/>
          </p:cNvCxnSpPr>
          <p:nvPr/>
        </p:nvCxnSpPr>
        <p:spPr>
          <a:xfrm flipV="1">
            <a:off x="2319397" y="2571751"/>
            <a:ext cx="2235800"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4228357" y="0"/>
            <a:ext cx="3867574"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Data Center</a:t>
            </a:r>
            <a:endParaRPr lang="en-US" dirty="0">
              <a:latin typeface="Helvetica Neue Thin"/>
              <a:cs typeface="Helvetica Neue Thin"/>
            </a:endParaRPr>
          </a:p>
        </p:txBody>
      </p:sp>
    </p:spTree>
    <p:extLst>
      <p:ext uri="{BB962C8B-B14F-4D97-AF65-F5344CB8AC3E}">
        <p14:creationId xmlns:p14="http://schemas.microsoft.com/office/powerpoint/2010/main" val="171341025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437947" y="1760740"/>
            <a:ext cx="1338030" cy="1622020"/>
            <a:chOff x="7356263" y="2256255"/>
            <a:chExt cx="507273" cy="614939"/>
          </a:xfrm>
          <a:solidFill>
            <a:schemeClr val="tx1">
              <a:lumMod val="85000"/>
              <a:lumOff val="15000"/>
            </a:schemeClr>
          </a:solidFill>
        </p:grpSpPr>
        <p:grpSp>
          <p:nvGrpSpPr>
            <p:cNvPr id="4" name="Group 86"/>
            <p:cNvGrpSpPr>
              <a:grpSpLocks/>
            </p:cNvGrpSpPr>
            <p:nvPr/>
          </p:nvGrpSpPr>
          <p:grpSpPr bwMode="auto">
            <a:xfrm>
              <a:off x="7356263" y="2328508"/>
              <a:ext cx="507273" cy="507273"/>
              <a:chOff x="3380534" y="3228134"/>
              <a:chExt cx="1605616" cy="1605616"/>
            </a:xfrm>
            <a:grpFill/>
          </p:grpSpPr>
          <p:cxnSp>
            <p:nvCxnSpPr>
              <p:cNvPr id="12" name="Straight Connector 11"/>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5" name="Can 4"/>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6" name="Can 5"/>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8" name="Can 7"/>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9" name="Can 8"/>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24" name="Group 23"/>
          <p:cNvGrpSpPr/>
          <p:nvPr/>
        </p:nvGrpSpPr>
        <p:grpSpPr>
          <a:xfrm>
            <a:off x="4555197" y="2021085"/>
            <a:ext cx="1109477" cy="1101331"/>
            <a:chOff x="6168394" y="1533623"/>
            <a:chExt cx="420624" cy="417536"/>
          </a:xfrm>
        </p:grpSpPr>
        <p:sp>
          <p:nvSpPr>
            <p:cNvPr id="25"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26" name="Rectangle 25"/>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27" name="Group 26"/>
          <p:cNvGrpSpPr/>
          <p:nvPr/>
        </p:nvGrpSpPr>
        <p:grpSpPr>
          <a:xfrm>
            <a:off x="1368024" y="1565775"/>
            <a:ext cx="951373" cy="2011950"/>
            <a:chOff x="4924780" y="1659660"/>
            <a:chExt cx="360684" cy="762769"/>
          </a:xfrm>
        </p:grpSpPr>
        <p:sp>
          <p:nvSpPr>
            <p:cNvPr id="28" name="Rounded Rectangle 8"/>
            <p:cNvSpPr/>
            <p:nvPr/>
          </p:nvSpPr>
          <p:spPr>
            <a:xfrm>
              <a:off x="4924780"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9" name="Can 28"/>
            <p:cNvSpPr/>
            <p:nvPr/>
          </p:nvSpPr>
          <p:spPr>
            <a:xfrm>
              <a:off x="5026123" y="1930758"/>
              <a:ext cx="165728" cy="220573"/>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30" name="Elbow Connector 285"/>
          <p:cNvCxnSpPr>
            <a:stCxn id="26" idx="3"/>
            <a:endCxn id="6" idx="2"/>
          </p:cNvCxnSpPr>
          <p:nvPr/>
        </p:nvCxnSpPr>
        <p:spPr>
          <a:xfrm>
            <a:off x="5664674" y="2571751"/>
            <a:ext cx="773273"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285"/>
          <p:cNvCxnSpPr>
            <a:endCxn id="26" idx="1"/>
          </p:cNvCxnSpPr>
          <p:nvPr/>
        </p:nvCxnSpPr>
        <p:spPr>
          <a:xfrm flipV="1">
            <a:off x="2319397" y="2571751"/>
            <a:ext cx="2235800"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33" name="Group 32"/>
          <p:cNvGrpSpPr/>
          <p:nvPr/>
        </p:nvGrpSpPr>
        <p:grpSpPr>
          <a:xfrm>
            <a:off x="789072" y="0"/>
            <a:ext cx="2197515" cy="5143500"/>
            <a:chOff x="789072" y="0"/>
            <a:chExt cx="2197515" cy="5143500"/>
          </a:xfrm>
        </p:grpSpPr>
        <p:sp>
          <p:nvSpPr>
            <p:cNvPr id="41" name="Rectangle 40"/>
            <p:cNvSpPr/>
            <p:nvPr/>
          </p:nvSpPr>
          <p:spPr>
            <a:xfrm>
              <a:off x="789072" y="0"/>
              <a:ext cx="2197515" cy="5143500"/>
            </a:xfrm>
            <a:prstGeom prst="rect">
              <a:avLst/>
            </a:prstGeom>
            <a:solidFill>
              <a:srgbClr val="FFFFFF">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lIns="91440" tIns="91440" bIns="182880" rtlCol="0" anchor="b" anchorCtr="0"/>
            <a:lstStyle/>
            <a:p>
              <a:pPr algn="ctr">
                <a:lnSpc>
                  <a:spcPct val="150000"/>
                </a:lnSpc>
              </a:pPr>
              <a:r>
                <a:rPr lang="en-US" sz="1400" dirty="0" err="1" smtClean="0">
                  <a:solidFill>
                    <a:srgbClr val="1A9CFF"/>
                  </a:solidFill>
                  <a:latin typeface="Helvetica Neue"/>
                  <a:cs typeface="Helvetica Neue"/>
                </a:rPr>
                <a:t>Database.Change</a:t>
              </a:r>
              <a:endParaRPr lang="en-US" sz="1400" dirty="0" smtClean="0">
                <a:solidFill>
                  <a:srgbClr val="1A9CFF"/>
                </a:solidFill>
                <a:latin typeface="Helvetica Neue"/>
                <a:cs typeface="Helvetica Neue"/>
              </a:endParaRPr>
            </a:p>
            <a:p>
              <a:pPr algn="ctr">
                <a:lnSpc>
                  <a:spcPct val="150000"/>
                </a:lnSpc>
              </a:pPr>
              <a:r>
                <a:rPr lang="en-US" sz="1400" dirty="0" err="1" smtClean="0">
                  <a:solidFill>
                    <a:srgbClr val="1A9CFF"/>
                  </a:solidFill>
                  <a:latin typeface="Helvetica Neue"/>
                  <a:cs typeface="Helvetica Neue"/>
                </a:rPr>
                <a:t>Document.Change</a:t>
              </a:r>
              <a:endParaRPr lang="en-US" sz="1400" dirty="0" smtClean="0">
                <a:solidFill>
                  <a:srgbClr val="1A9CFF"/>
                </a:solidFill>
                <a:latin typeface="Helvetica Neue"/>
                <a:cs typeface="Helvetica Neue"/>
              </a:endParaRPr>
            </a:p>
            <a:p>
              <a:pPr algn="ctr">
                <a:lnSpc>
                  <a:spcPct val="150000"/>
                </a:lnSpc>
              </a:pPr>
              <a:r>
                <a:rPr lang="en-US" sz="1400" dirty="0" err="1" smtClean="0">
                  <a:solidFill>
                    <a:srgbClr val="1A9CFF"/>
                  </a:solidFill>
                  <a:latin typeface="Helvetica Neue"/>
                  <a:cs typeface="Helvetica Neue"/>
                </a:rPr>
                <a:t>Query.Change</a:t>
              </a:r>
              <a:endParaRPr lang="en-US" sz="1400" dirty="0">
                <a:solidFill>
                  <a:srgbClr val="1A9CFF"/>
                </a:solidFill>
                <a:latin typeface="Helvetica Neue"/>
                <a:cs typeface="Helvetica Neue"/>
              </a:endParaRPr>
            </a:p>
          </p:txBody>
        </p:sp>
        <p:sp>
          <p:nvSpPr>
            <p:cNvPr id="2" name="Lightning Bolt 1"/>
            <p:cNvSpPr/>
            <p:nvPr/>
          </p:nvSpPr>
          <p:spPr>
            <a:xfrm>
              <a:off x="1776974" y="3724983"/>
              <a:ext cx="221711" cy="221711"/>
            </a:xfrm>
            <a:prstGeom prst="lightningBolt">
              <a:avLst/>
            </a:prstGeom>
            <a:solidFill>
              <a:srgbClr val="1A9C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Elbow Connector 285"/>
            <p:cNvCxnSpPr/>
            <p:nvPr/>
          </p:nvCxnSpPr>
          <p:spPr>
            <a:xfrm flipV="1">
              <a:off x="945104" y="4016929"/>
              <a:ext cx="1885451" cy="5574"/>
            </a:xfrm>
            <a:prstGeom prst="straightConnector1">
              <a:avLst/>
            </a:prstGeom>
            <a:ln w="12700" cmpd="sng">
              <a:solidFill>
                <a:srgbClr val="1A9CFF"/>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3990661" y="0"/>
            <a:ext cx="2197515" cy="5143500"/>
            <a:chOff x="789072" y="0"/>
            <a:chExt cx="2197515" cy="5143500"/>
          </a:xfrm>
        </p:grpSpPr>
        <p:sp>
          <p:nvSpPr>
            <p:cNvPr id="38" name="Rectangle 37"/>
            <p:cNvSpPr/>
            <p:nvPr/>
          </p:nvSpPr>
          <p:spPr>
            <a:xfrm>
              <a:off x="789072" y="0"/>
              <a:ext cx="2197515" cy="5143500"/>
            </a:xfrm>
            <a:prstGeom prst="rect">
              <a:avLst/>
            </a:prstGeom>
            <a:solidFill>
              <a:srgbClr val="FFFFFF">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lIns="91440" tIns="91440" bIns="182880" rtlCol="0" anchor="b" anchorCtr="0"/>
            <a:lstStyle/>
            <a:p>
              <a:pPr algn="ctr">
                <a:lnSpc>
                  <a:spcPct val="150000"/>
                </a:lnSpc>
              </a:pPr>
              <a:r>
                <a:rPr lang="en-US" sz="1400" dirty="0" err="1" smtClean="0">
                  <a:solidFill>
                    <a:srgbClr val="1A9CFF"/>
                  </a:solidFill>
                  <a:latin typeface="Helvetica Neue"/>
                  <a:cs typeface="Helvetica Neue"/>
                </a:rPr>
                <a:t>OnDocumentChanged</a:t>
              </a:r>
              <a:endParaRPr lang="en-US" sz="1400" dirty="0" smtClean="0">
                <a:solidFill>
                  <a:srgbClr val="1A9CFF"/>
                </a:solidFill>
                <a:latin typeface="Helvetica Neue"/>
                <a:cs typeface="Helvetica Neue"/>
              </a:endParaRPr>
            </a:p>
            <a:p>
              <a:pPr algn="ctr">
                <a:lnSpc>
                  <a:spcPct val="150000"/>
                </a:lnSpc>
              </a:pPr>
              <a:r>
                <a:rPr lang="en-US" sz="1400" dirty="0" err="1" smtClean="0">
                  <a:solidFill>
                    <a:srgbClr val="1A9CFF"/>
                  </a:solidFill>
                  <a:latin typeface="Helvetica Neue UltraLight"/>
                  <a:cs typeface="Helvetica Neue UltraLight"/>
                </a:rPr>
                <a:t>OnDatabaseChanged</a:t>
              </a:r>
              <a:endParaRPr lang="en-US" sz="1400" dirty="0">
                <a:solidFill>
                  <a:srgbClr val="1A9CFF"/>
                </a:solidFill>
                <a:latin typeface="Helvetica Neue UltraLight"/>
                <a:cs typeface="Helvetica Neue UltraLight"/>
              </a:endParaRPr>
            </a:p>
            <a:p>
              <a:pPr algn="ctr">
                <a:lnSpc>
                  <a:spcPct val="150000"/>
                </a:lnSpc>
              </a:pPr>
              <a:endParaRPr lang="en-US" sz="1400" dirty="0" smtClean="0">
                <a:solidFill>
                  <a:srgbClr val="1A9CFF"/>
                </a:solidFill>
                <a:latin typeface="Helvetica Neue UltraLight"/>
                <a:cs typeface="Helvetica Neue UltraLight"/>
              </a:endParaRPr>
            </a:p>
          </p:txBody>
        </p:sp>
        <p:sp>
          <p:nvSpPr>
            <p:cNvPr id="39" name="Lightning Bolt 38"/>
            <p:cNvSpPr/>
            <p:nvPr/>
          </p:nvSpPr>
          <p:spPr>
            <a:xfrm>
              <a:off x="1776974" y="3724983"/>
              <a:ext cx="221711" cy="221711"/>
            </a:xfrm>
            <a:prstGeom prst="lightningBolt">
              <a:avLst/>
            </a:prstGeom>
            <a:solidFill>
              <a:srgbClr val="1A9C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Elbow Connector 285"/>
            <p:cNvCxnSpPr/>
            <p:nvPr/>
          </p:nvCxnSpPr>
          <p:spPr>
            <a:xfrm flipV="1">
              <a:off x="945104" y="4016929"/>
              <a:ext cx="1885451" cy="5574"/>
            </a:xfrm>
            <a:prstGeom prst="straightConnector1">
              <a:avLst/>
            </a:prstGeom>
            <a:ln w="12700" cmpd="sng">
              <a:solidFill>
                <a:srgbClr val="1A9CFF"/>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649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5" name="Title 228"/>
          <p:cNvSpPr txBox="1">
            <a:spLocks/>
          </p:cNvSpPr>
          <p:nvPr/>
        </p:nvSpPr>
        <p:spPr>
          <a:xfrm>
            <a:off x="238606" y="81396"/>
            <a:ext cx="8492587"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FFFFFF"/>
                </a:solidFill>
                <a:latin typeface="Helvetica Neue Thin"/>
                <a:cs typeface="Helvetica Neue Thin"/>
              </a:rPr>
              <a:t>Sync Gateway: </a:t>
            </a:r>
            <a:r>
              <a:rPr lang="en-US" sz="3600" dirty="0" err="1" smtClean="0">
                <a:solidFill>
                  <a:srgbClr val="FFFFFF"/>
                </a:solidFill>
                <a:latin typeface="Helvetica Neue Thin"/>
                <a:cs typeface="Helvetica Neue Thin"/>
              </a:rPr>
              <a:t>OnDocumentChanged</a:t>
            </a:r>
            <a:endParaRPr lang="en-US" sz="3600" dirty="0">
              <a:solidFill>
                <a:srgbClr val="FFFFFF"/>
              </a:solidFill>
              <a:latin typeface="Helvetica Neue Thin"/>
              <a:cs typeface="Helvetica Neue Thin"/>
            </a:endParaRPr>
          </a:p>
        </p:txBody>
      </p:sp>
      <p:sp>
        <p:nvSpPr>
          <p:cNvPr id="7" name="TextBox 6"/>
          <p:cNvSpPr txBox="1"/>
          <p:nvPr/>
        </p:nvSpPr>
        <p:spPr>
          <a:xfrm>
            <a:off x="466405" y="1102258"/>
            <a:ext cx="8123413" cy="3477875"/>
          </a:xfrm>
          <a:prstGeom prst="rect">
            <a:avLst/>
          </a:prstGeom>
          <a:noFill/>
        </p:spPr>
        <p:txBody>
          <a:bodyPr wrap="square" rtlCol="0">
            <a:spAutoFit/>
          </a:bodyPr>
          <a:lstStyle/>
          <a:p>
            <a:r>
              <a:rPr lang="en-US" sz="2000" dirty="0">
                <a:solidFill>
                  <a:schemeClr val="bg1"/>
                </a:solidFill>
                <a:latin typeface="Helvetica Neue Thin"/>
                <a:cs typeface="Helvetica Neue Thin"/>
              </a:rPr>
              <a:t>"</a:t>
            </a:r>
            <a:r>
              <a:rPr lang="en-US" sz="2000" dirty="0" err="1">
                <a:solidFill>
                  <a:schemeClr val="bg1"/>
                </a:solidFill>
                <a:latin typeface="Helvetica Neue Thin"/>
                <a:cs typeface="Helvetica Neue Thin"/>
              </a:rPr>
              <a:t>event_handlers</a:t>
            </a:r>
            <a:r>
              <a:rPr lang="en-US" sz="2000" dirty="0">
                <a:solidFill>
                  <a:schemeClr val="bg1"/>
                </a:solidFill>
                <a:latin typeface="Helvetica Neue Thin"/>
                <a:cs typeface="Helvetica Neue Thin"/>
              </a:rPr>
              <a:t>": {</a:t>
            </a:r>
          </a:p>
          <a:p>
            <a:r>
              <a:rPr lang="en-US" sz="2000" dirty="0" smtClean="0">
                <a:solidFill>
                  <a:schemeClr val="bg1"/>
                </a:solidFill>
                <a:latin typeface="Helvetica Neue Thin"/>
                <a:cs typeface="Helvetica Neue Thin"/>
              </a:rPr>
              <a:t>  "</a:t>
            </a:r>
            <a:r>
              <a:rPr lang="en-US" sz="2000" dirty="0" err="1">
                <a:solidFill>
                  <a:schemeClr val="bg1"/>
                </a:solidFill>
                <a:latin typeface="Helvetica Neue Thin"/>
                <a:cs typeface="Helvetica Neue Thin"/>
              </a:rPr>
              <a:t>document_changed</a:t>
            </a:r>
            <a:r>
              <a:rPr lang="en-US" sz="2000" dirty="0">
                <a:solidFill>
                  <a:schemeClr val="bg1"/>
                </a:solidFill>
                <a:latin typeface="Helvetica Neue Thin"/>
                <a:cs typeface="Helvetica Neue Thin"/>
              </a:rPr>
              <a:t>": [</a:t>
            </a:r>
          </a:p>
          <a:p>
            <a:r>
              <a:rPr lang="nl-NL" sz="2000" dirty="0" smtClean="0">
                <a:solidFill>
                  <a:schemeClr val="bg1"/>
                </a:solidFill>
                <a:latin typeface="Helvetica Neue Thin"/>
                <a:cs typeface="Helvetica Neue Thin"/>
              </a:rPr>
              <a:t>    {</a:t>
            </a:r>
          </a:p>
          <a:p>
            <a:r>
              <a:rPr lang="nl-NL" sz="2000" dirty="0">
                <a:solidFill>
                  <a:schemeClr val="bg1"/>
                </a:solidFill>
                <a:latin typeface="Helvetica Neue Thin"/>
                <a:cs typeface="Helvetica Neue Thin"/>
              </a:rPr>
              <a:t> </a:t>
            </a:r>
            <a:r>
              <a:rPr lang="nl-NL" sz="2000" dirty="0" smtClean="0">
                <a:solidFill>
                  <a:schemeClr val="bg1"/>
                </a:solidFill>
                <a:latin typeface="Helvetica Neue Thin"/>
                <a:cs typeface="Helvetica Neue Thin"/>
              </a:rPr>
              <a:t>     "</a:t>
            </a:r>
            <a:r>
              <a:rPr lang="nl-NL" sz="2000" dirty="0" err="1">
                <a:solidFill>
                  <a:schemeClr val="bg1"/>
                </a:solidFill>
                <a:latin typeface="Helvetica Neue Thin"/>
                <a:cs typeface="Helvetica Neue Thin"/>
              </a:rPr>
              <a:t>handler</a:t>
            </a:r>
            <a:r>
              <a:rPr lang="nl-NL" sz="2000" dirty="0">
                <a:solidFill>
                  <a:schemeClr val="bg1"/>
                </a:solidFill>
                <a:latin typeface="Helvetica Neue Thin"/>
                <a:cs typeface="Helvetica Neue Thin"/>
              </a:rPr>
              <a:t>": "</a:t>
            </a:r>
            <a:r>
              <a:rPr lang="nl-NL" sz="2000" dirty="0" err="1">
                <a:solidFill>
                  <a:schemeClr val="bg1"/>
                </a:solidFill>
                <a:latin typeface="Helvetica Neue Thin"/>
                <a:cs typeface="Helvetica Neue Thin"/>
              </a:rPr>
              <a:t>webhook</a:t>
            </a:r>
            <a:r>
              <a:rPr lang="nl-NL" sz="2000" dirty="0">
                <a:solidFill>
                  <a:schemeClr val="bg1"/>
                </a:solidFill>
                <a:latin typeface="Helvetica Neue Thin"/>
                <a:cs typeface="Helvetica Neue Thin"/>
              </a:rPr>
              <a:t>",</a:t>
            </a:r>
          </a:p>
          <a:p>
            <a:r>
              <a:rPr lang="en-US" sz="2000" dirty="0" smtClean="0">
                <a:solidFill>
                  <a:schemeClr val="bg1"/>
                </a:solidFill>
                <a:latin typeface="Helvetica Neue Thin"/>
                <a:cs typeface="Helvetica Neue Thin"/>
              </a:rPr>
              <a:t>      "</a:t>
            </a:r>
            <a:r>
              <a:rPr lang="en-US" sz="2000" dirty="0" err="1" smtClean="0">
                <a:solidFill>
                  <a:schemeClr val="bg1"/>
                </a:solidFill>
                <a:latin typeface="Helvetica Neue Thin"/>
                <a:cs typeface="Helvetica Neue Thin"/>
              </a:rPr>
              <a:t>url</a:t>
            </a:r>
            <a:r>
              <a:rPr lang="en-US" sz="2000" dirty="0" smtClean="0">
                <a:solidFill>
                  <a:schemeClr val="bg1"/>
                </a:solidFill>
                <a:latin typeface="Helvetica Neue Thin"/>
                <a:cs typeface="Helvetica Neue Thin"/>
              </a:rPr>
              <a:t>"</a:t>
            </a:r>
            <a:r>
              <a:rPr lang="en-US" sz="2000" dirty="0">
                <a:solidFill>
                  <a:schemeClr val="bg1"/>
                </a:solidFill>
                <a:latin typeface="Helvetica Neue Thin"/>
                <a:cs typeface="Helvetica Neue Thin"/>
              </a:rPr>
              <a:t>: "</a:t>
            </a:r>
            <a:r>
              <a:rPr lang="en-US" sz="2000" dirty="0" smtClean="0">
                <a:solidFill>
                  <a:schemeClr val="bg1"/>
                </a:solidFill>
                <a:latin typeface="Helvetica Neue Thin"/>
                <a:cs typeface="Helvetica Neue Thin"/>
              </a:rPr>
              <a:t>http[s]:</a:t>
            </a:r>
            <a:r>
              <a:rPr lang="en-US" sz="2000" dirty="0">
                <a:solidFill>
                  <a:schemeClr val="bg1"/>
                </a:solidFill>
                <a:latin typeface="Helvetica Neue Thin"/>
                <a:cs typeface="Helvetica Neue Thin"/>
              </a:rPr>
              <a:t>/</a:t>
            </a:r>
            <a:r>
              <a:rPr lang="en-US" sz="2000" dirty="0" smtClean="0">
                <a:solidFill>
                  <a:schemeClr val="bg1"/>
                </a:solidFill>
                <a:latin typeface="Helvetica Neue Thin"/>
                <a:cs typeface="Helvetica Neue Thin"/>
              </a:rPr>
              <a:t>/[</a:t>
            </a:r>
            <a:r>
              <a:rPr lang="en-US" sz="2000" dirty="0" err="1" smtClean="0">
                <a:solidFill>
                  <a:schemeClr val="bg1"/>
                </a:solidFill>
                <a:latin typeface="Helvetica Neue Thin"/>
                <a:cs typeface="Helvetica Neue Thin"/>
              </a:rPr>
              <a:t>user:pass</a:t>
            </a:r>
            <a:r>
              <a:rPr lang="en-US" sz="2000" dirty="0" smtClean="0">
                <a:solidFill>
                  <a:schemeClr val="bg1"/>
                </a:solidFill>
                <a:latin typeface="Helvetica Neue Thin"/>
                <a:cs typeface="Helvetica Neue Thin"/>
              </a:rPr>
              <a:t>@]</a:t>
            </a:r>
            <a:r>
              <a:rPr lang="en-US" sz="2000" dirty="0" err="1" smtClean="0">
                <a:solidFill>
                  <a:schemeClr val="bg1"/>
                </a:solidFill>
                <a:latin typeface="Helvetica Neue Thin"/>
                <a:cs typeface="Helvetica Neue Thin"/>
              </a:rPr>
              <a:t>www.domain.com</a:t>
            </a:r>
            <a:r>
              <a:rPr lang="en-US" sz="2000" dirty="0">
                <a:solidFill>
                  <a:schemeClr val="bg1"/>
                </a:solidFill>
                <a:latin typeface="Helvetica Neue Thin"/>
                <a:cs typeface="Helvetica Neue Thin"/>
              </a:rPr>
              <a:t>/</a:t>
            </a:r>
            <a:r>
              <a:rPr lang="en-US" sz="2000" dirty="0" err="1">
                <a:solidFill>
                  <a:schemeClr val="bg1"/>
                </a:solidFill>
                <a:latin typeface="Helvetica Neue Thin"/>
                <a:cs typeface="Helvetica Neue Thin"/>
              </a:rPr>
              <a:t>changehandler</a:t>
            </a:r>
            <a:r>
              <a:rPr lang="en-US" sz="2000" dirty="0">
                <a:solidFill>
                  <a:schemeClr val="bg1"/>
                </a:solidFill>
                <a:latin typeface="Helvetica Neue Thin"/>
                <a:cs typeface="Helvetica Neue Thin"/>
              </a:rPr>
              <a:t>"</a:t>
            </a:r>
            <a:r>
              <a:rPr lang="en-US" sz="2000" dirty="0" smtClean="0">
                <a:solidFill>
                  <a:schemeClr val="bg1"/>
                </a:solidFill>
                <a:latin typeface="Helvetica Neue Thin"/>
                <a:cs typeface="Helvetica Neue Thin"/>
              </a:rPr>
              <a:t>},</a:t>
            </a:r>
          </a:p>
          <a:p>
            <a:r>
              <a:rPr lang="en-US" sz="2000" dirty="0">
                <a:solidFill>
                  <a:schemeClr val="bg1"/>
                </a:solidFill>
                <a:latin typeface="Helvetica Neue Thin"/>
                <a:cs typeface="Helvetica Neue Thin"/>
              </a:rPr>
              <a:t> </a:t>
            </a:r>
            <a:r>
              <a:rPr lang="en-US" sz="2000" dirty="0" smtClean="0">
                <a:solidFill>
                  <a:schemeClr val="bg1"/>
                </a:solidFill>
                <a:latin typeface="Helvetica Neue Thin"/>
                <a:cs typeface="Helvetica Neue Thin"/>
              </a:rPr>
              <a:t>     "</a:t>
            </a:r>
            <a:r>
              <a:rPr lang="en-US" sz="2000" dirty="0">
                <a:solidFill>
                  <a:schemeClr val="bg1"/>
                </a:solidFill>
                <a:latin typeface="Helvetica Neue Thin"/>
                <a:cs typeface="Helvetica Neue Thin"/>
              </a:rPr>
              <a:t>filter": `function(doc) {</a:t>
            </a:r>
          </a:p>
          <a:p>
            <a:r>
              <a:rPr lang="en-US" sz="2000" dirty="0">
                <a:solidFill>
                  <a:schemeClr val="bg1"/>
                </a:solidFill>
                <a:latin typeface="Helvetica Neue Thin"/>
                <a:cs typeface="Helvetica Neue Thin"/>
              </a:rPr>
              <a:t>      </a:t>
            </a:r>
            <a:r>
              <a:rPr lang="en-US" sz="2000" dirty="0" smtClean="0">
                <a:solidFill>
                  <a:schemeClr val="bg1"/>
                </a:solidFill>
                <a:latin typeface="Helvetica Neue Thin"/>
                <a:cs typeface="Helvetica Neue Thin"/>
              </a:rPr>
              <a:t>  return (</a:t>
            </a:r>
            <a:r>
              <a:rPr lang="en-US" sz="2000" dirty="0" err="1">
                <a:solidFill>
                  <a:schemeClr val="bg1"/>
                </a:solidFill>
                <a:latin typeface="Helvetica Neue Thin"/>
                <a:cs typeface="Helvetica Neue Thin"/>
              </a:rPr>
              <a:t>doc.type</a:t>
            </a:r>
            <a:r>
              <a:rPr lang="en-US" sz="2000" dirty="0">
                <a:solidFill>
                  <a:schemeClr val="bg1"/>
                </a:solidFill>
                <a:latin typeface="Helvetica Neue Thin"/>
                <a:cs typeface="Helvetica Neue Thin"/>
              </a:rPr>
              <a:t> == "</a:t>
            </a:r>
            <a:r>
              <a:rPr lang="en-US" sz="2000" dirty="0" smtClean="0">
                <a:solidFill>
                  <a:schemeClr val="bg1"/>
                </a:solidFill>
                <a:latin typeface="Helvetica Neue Thin"/>
                <a:cs typeface="Helvetica Neue Thin"/>
              </a:rPr>
              <a:t>article</a:t>
            </a:r>
            <a:r>
              <a:rPr lang="en-US" sz="2000" dirty="0">
                <a:solidFill>
                  <a:schemeClr val="bg1"/>
                </a:solidFill>
                <a:latin typeface="Helvetica Neue Thin"/>
                <a:cs typeface="Helvetica Neue Thin"/>
              </a:rPr>
              <a:t>"</a:t>
            </a:r>
            <a:r>
              <a:rPr lang="en-US" sz="2000" dirty="0" smtClean="0">
                <a:solidFill>
                  <a:schemeClr val="bg1"/>
                </a:solidFill>
                <a:latin typeface="Helvetica Neue Thin"/>
                <a:cs typeface="Helvetica Neue Thin"/>
              </a:rPr>
              <a:t>);</a:t>
            </a:r>
            <a:endParaRPr lang="en-US" sz="2000" dirty="0">
              <a:solidFill>
                <a:schemeClr val="bg1"/>
              </a:solidFill>
              <a:latin typeface="Helvetica Neue Thin"/>
              <a:cs typeface="Helvetica Neue Thin"/>
            </a:endParaRPr>
          </a:p>
          <a:p>
            <a:r>
              <a:rPr lang="en-US" sz="2000" dirty="0">
                <a:solidFill>
                  <a:schemeClr val="bg1"/>
                </a:solidFill>
                <a:latin typeface="Helvetica Neue Thin"/>
                <a:cs typeface="Helvetica Neue Thin"/>
              </a:rPr>
              <a:t>      </a:t>
            </a:r>
            <a:r>
              <a:rPr lang="en-US" sz="2000" dirty="0" smtClean="0">
                <a:solidFill>
                  <a:schemeClr val="bg1"/>
                </a:solidFill>
                <a:latin typeface="Helvetica Neue Thin"/>
                <a:cs typeface="Helvetica Neue Thin"/>
              </a:rPr>
              <a:t>}`</a:t>
            </a:r>
          </a:p>
          <a:p>
            <a:r>
              <a:rPr lang="en-US" sz="2000" dirty="0" smtClean="0">
                <a:solidFill>
                  <a:schemeClr val="bg1"/>
                </a:solidFill>
                <a:latin typeface="Helvetica Neue Thin"/>
                <a:cs typeface="Helvetica Neue Thin"/>
              </a:rPr>
              <a:t>    }</a:t>
            </a:r>
            <a:endParaRPr lang="en-US" sz="2000" dirty="0">
              <a:solidFill>
                <a:schemeClr val="bg1"/>
              </a:solidFill>
              <a:latin typeface="Helvetica Neue Thin"/>
              <a:cs typeface="Helvetica Neue Thin"/>
            </a:endParaRPr>
          </a:p>
          <a:p>
            <a:r>
              <a:rPr lang="en-US" sz="2000" dirty="0" smtClean="0">
                <a:solidFill>
                  <a:schemeClr val="bg1"/>
                </a:solidFill>
                <a:latin typeface="Helvetica Neue Thin"/>
                <a:cs typeface="Helvetica Neue Thin"/>
              </a:rPr>
              <a:t>  ]</a:t>
            </a:r>
            <a:endParaRPr lang="en-US" sz="2000" dirty="0">
              <a:solidFill>
                <a:schemeClr val="bg1"/>
              </a:solidFill>
              <a:latin typeface="Helvetica Neue Thin"/>
              <a:cs typeface="Helvetica Neue Thin"/>
            </a:endParaRPr>
          </a:p>
          <a:p>
            <a:r>
              <a:rPr lang="en-US" sz="2000" dirty="0">
                <a:solidFill>
                  <a:schemeClr val="bg1"/>
                </a:solidFill>
                <a:latin typeface="Helvetica Neue Thin"/>
                <a:cs typeface="Helvetica Neue Thin"/>
              </a:rPr>
              <a:t>}</a:t>
            </a:r>
          </a:p>
        </p:txBody>
      </p:sp>
    </p:spTree>
    <p:extLst>
      <p:ext uri="{BB962C8B-B14F-4D97-AF65-F5344CB8AC3E}">
        <p14:creationId xmlns:p14="http://schemas.microsoft.com/office/powerpoint/2010/main" val="1972581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5" name="Title 228"/>
          <p:cNvSpPr txBox="1">
            <a:spLocks/>
          </p:cNvSpPr>
          <p:nvPr/>
        </p:nvSpPr>
        <p:spPr>
          <a:xfrm>
            <a:off x="238606" y="81396"/>
            <a:ext cx="8492587"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600" dirty="0" smtClean="0">
                <a:solidFill>
                  <a:srgbClr val="FFFFFF"/>
                </a:solidFill>
                <a:latin typeface="Helvetica Neue Thin"/>
                <a:cs typeface="Helvetica Neue Thin"/>
              </a:rPr>
              <a:t>Sync Gateway: </a:t>
            </a:r>
            <a:r>
              <a:rPr lang="en-US" sz="3600" dirty="0" err="1" smtClean="0">
                <a:solidFill>
                  <a:srgbClr val="FFFFFF"/>
                </a:solidFill>
                <a:latin typeface="Helvetica Neue Thin"/>
                <a:cs typeface="Helvetica Neue Thin"/>
              </a:rPr>
              <a:t>OnDatabaseChanged</a:t>
            </a:r>
            <a:endParaRPr lang="en-US" sz="3600" dirty="0">
              <a:solidFill>
                <a:srgbClr val="FFFFFF"/>
              </a:solidFill>
              <a:latin typeface="Helvetica Neue Thin"/>
              <a:cs typeface="Helvetica Neue Thin"/>
            </a:endParaRPr>
          </a:p>
        </p:txBody>
      </p:sp>
      <p:sp>
        <p:nvSpPr>
          <p:cNvPr id="7" name="TextBox 6"/>
          <p:cNvSpPr txBox="1"/>
          <p:nvPr/>
        </p:nvSpPr>
        <p:spPr>
          <a:xfrm>
            <a:off x="466405" y="1102258"/>
            <a:ext cx="8123413" cy="2554545"/>
          </a:xfrm>
          <a:prstGeom prst="rect">
            <a:avLst/>
          </a:prstGeom>
          <a:noFill/>
        </p:spPr>
        <p:txBody>
          <a:bodyPr wrap="square" rtlCol="0">
            <a:spAutoFit/>
          </a:bodyPr>
          <a:lstStyle/>
          <a:p>
            <a:r>
              <a:rPr lang="en-US" sz="2000" dirty="0">
                <a:solidFill>
                  <a:schemeClr val="bg1"/>
                </a:solidFill>
                <a:latin typeface="Helvetica Neue Thin"/>
                <a:cs typeface="Helvetica Neue Thin"/>
              </a:rPr>
              <a:t>"</a:t>
            </a:r>
            <a:r>
              <a:rPr lang="en-US" sz="2000" dirty="0" err="1">
                <a:solidFill>
                  <a:schemeClr val="bg1"/>
                </a:solidFill>
                <a:latin typeface="Helvetica Neue Thin"/>
                <a:cs typeface="Helvetica Neue Thin"/>
              </a:rPr>
              <a:t>event_handlers</a:t>
            </a:r>
            <a:r>
              <a:rPr lang="en-US" sz="2000" dirty="0">
                <a:solidFill>
                  <a:schemeClr val="bg1"/>
                </a:solidFill>
                <a:latin typeface="Helvetica Neue Thin"/>
                <a:cs typeface="Helvetica Neue Thin"/>
              </a:rPr>
              <a:t>": {</a:t>
            </a:r>
          </a:p>
          <a:p>
            <a:r>
              <a:rPr lang="en-US" sz="2000" dirty="0" smtClean="0">
                <a:solidFill>
                  <a:schemeClr val="bg1"/>
                </a:solidFill>
                <a:latin typeface="Helvetica Neue Thin"/>
                <a:cs typeface="Helvetica Neue Thin"/>
              </a:rPr>
              <a:t>  "</a:t>
            </a:r>
            <a:r>
              <a:rPr lang="en-US" sz="2000" dirty="0" err="1">
                <a:solidFill>
                  <a:schemeClr val="bg1"/>
                </a:solidFill>
                <a:latin typeface="Helvetica Neue Thin"/>
                <a:cs typeface="Helvetica Neue Thin"/>
              </a:rPr>
              <a:t>document_changed</a:t>
            </a:r>
            <a:r>
              <a:rPr lang="en-US" sz="2000" dirty="0">
                <a:solidFill>
                  <a:schemeClr val="bg1"/>
                </a:solidFill>
                <a:latin typeface="Helvetica Neue Thin"/>
                <a:cs typeface="Helvetica Neue Thin"/>
              </a:rPr>
              <a:t>": [</a:t>
            </a:r>
          </a:p>
          <a:p>
            <a:r>
              <a:rPr lang="nl-NL" sz="2000" dirty="0" smtClean="0">
                <a:solidFill>
                  <a:schemeClr val="bg1"/>
                </a:solidFill>
                <a:latin typeface="Helvetica Neue Thin"/>
                <a:cs typeface="Helvetica Neue Thin"/>
              </a:rPr>
              <a:t>    {</a:t>
            </a:r>
          </a:p>
          <a:p>
            <a:r>
              <a:rPr lang="nl-NL" sz="2000" dirty="0">
                <a:solidFill>
                  <a:schemeClr val="bg1"/>
                </a:solidFill>
                <a:latin typeface="Helvetica Neue Thin"/>
                <a:cs typeface="Helvetica Neue Thin"/>
              </a:rPr>
              <a:t> </a:t>
            </a:r>
            <a:r>
              <a:rPr lang="nl-NL" sz="2000" dirty="0" smtClean="0">
                <a:solidFill>
                  <a:schemeClr val="bg1"/>
                </a:solidFill>
                <a:latin typeface="Helvetica Neue Thin"/>
                <a:cs typeface="Helvetica Neue Thin"/>
              </a:rPr>
              <a:t>     "</a:t>
            </a:r>
            <a:r>
              <a:rPr lang="nl-NL" sz="2000" dirty="0" err="1">
                <a:solidFill>
                  <a:schemeClr val="bg1"/>
                </a:solidFill>
                <a:latin typeface="Helvetica Neue Thin"/>
                <a:cs typeface="Helvetica Neue Thin"/>
              </a:rPr>
              <a:t>handler</a:t>
            </a:r>
            <a:r>
              <a:rPr lang="nl-NL" sz="2000" dirty="0">
                <a:solidFill>
                  <a:schemeClr val="bg1"/>
                </a:solidFill>
                <a:latin typeface="Helvetica Neue Thin"/>
                <a:cs typeface="Helvetica Neue Thin"/>
              </a:rPr>
              <a:t>": "</a:t>
            </a:r>
            <a:r>
              <a:rPr lang="nl-NL" sz="2000" dirty="0" err="1">
                <a:solidFill>
                  <a:schemeClr val="bg1"/>
                </a:solidFill>
                <a:latin typeface="Helvetica Neue Thin"/>
                <a:cs typeface="Helvetica Neue Thin"/>
              </a:rPr>
              <a:t>webhook</a:t>
            </a:r>
            <a:r>
              <a:rPr lang="nl-NL" sz="2000" dirty="0">
                <a:solidFill>
                  <a:schemeClr val="bg1"/>
                </a:solidFill>
                <a:latin typeface="Helvetica Neue Thin"/>
                <a:cs typeface="Helvetica Neue Thin"/>
              </a:rPr>
              <a:t>",</a:t>
            </a:r>
          </a:p>
          <a:p>
            <a:r>
              <a:rPr lang="en-US" sz="2000" dirty="0" smtClean="0">
                <a:solidFill>
                  <a:schemeClr val="bg1"/>
                </a:solidFill>
                <a:latin typeface="Helvetica Neue Thin"/>
                <a:cs typeface="Helvetica Neue Thin"/>
              </a:rPr>
              <a:t>      "</a:t>
            </a:r>
            <a:r>
              <a:rPr lang="en-US" sz="2000" dirty="0" err="1" smtClean="0">
                <a:solidFill>
                  <a:schemeClr val="bg1"/>
                </a:solidFill>
                <a:latin typeface="Helvetica Neue Thin"/>
                <a:cs typeface="Helvetica Neue Thin"/>
              </a:rPr>
              <a:t>url</a:t>
            </a:r>
            <a:r>
              <a:rPr lang="en-US" sz="2000" dirty="0" smtClean="0">
                <a:solidFill>
                  <a:schemeClr val="bg1"/>
                </a:solidFill>
                <a:latin typeface="Helvetica Neue Thin"/>
                <a:cs typeface="Helvetica Neue Thin"/>
              </a:rPr>
              <a:t>"</a:t>
            </a:r>
            <a:r>
              <a:rPr lang="en-US" sz="2000" dirty="0">
                <a:solidFill>
                  <a:schemeClr val="bg1"/>
                </a:solidFill>
                <a:latin typeface="Helvetica Neue Thin"/>
                <a:cs typeface="Helvetica Neue Thin"/>
              </a:rPr>
              <a:t>: "</a:t>
            </a:r>
            <a:r>
              <a:rPr lang="en-US" sz="2000" dirty="0" smtClean="0">
                <a:solidFill>
                  <a:schemeClr val="bg1"/>
                </a:solidFill>
                <a:latin typeface="Helvetica Neue Thin"/>
                <a:cs typeface="Helvetica Neue Thin"/>
              </a:rPr>
              <a:t>http[s]:</a:t>
            </a:r>
            <a:r>
              <a:rPr lang="en-US" sz="2000" dirty="0">
                <a:solidFill>
                  <a:schemeClr val="bg1"/>
                </a:solidFill>
                <a:latin typeface="Helvetica Neue Thin"/>
                <a:cs typeface="Helvetica Neue Thin"/>
              </a:rPr>
              <a:t>/</a:t>
            </a:r>
            <a:r>
              <a:rPr lang="en-US" sz="2000" dirty="0" smtClean="0">
                <a:solidFill>
                  <a:schemeClr val="bg1"/>
                </a:solidFill>
                <a:latin typeface="Helvetica Neue Thin"/>
                <a:cs typeface="Helvetica Neue Thin"/>
              </a:rPr>
              <a:t>/[</a:t>
            </a:r>
            <a:r>
              <a:rPr lang="en-US" sz="2000" dirty="0" err="1" smtClean="0">
                <a:solidFill>
                  <a:schemeClr val="bg1"/>
                </a:solidFill>
                <a:latin typeface="Helvetica Neue Thin"/>
                <a:cs typeface="Helvetica Neue Thin"/>
              </a:rPr>
              <a:t>user:pass</a:t>
            </a:r>
            <a:r>
              <a:rPr lang="en-US" sz="2000" dirty="0" smtClean="0">
                <a:solidFill>
                  <a:schemeClr val="bg1"/>
                </a:solidFill>
                <a:latin typeface="Helvetica Neue Thin"/>
                <a:cs typeface="Helvetica Neue Thin"/>
              </a:rPr>
              <a:t>@]</a:t>
            </a:r>
            <a:r>
              <a:rPr lang="en-US" sz="2000" dirty="0" err="1" smtClean="0">
                <a:solidFill>
                  <a:schemeClr val="bg1"/>
                </a:solidFill>
                <a:latin typeface="Helvetica Neue Thin"/>
                <a:cs typeface="Helvetica Neue Thin"/>
              </a:rPr>
              <a:t>www.domain.com</a:t>
            </a:r>
            <a:r>
              <a:rPr lang="en-US" sz="2000" dirty="0">
                <a:solidFill>
                  <a:schemeClr val="bg1"/>
                </a:solidFill>
                <a:latin typeface="Helvetica Neue Thin"/>
                <a:cs typeface="Helvetica Neue Thin"/>
              </a:rPr>
              <a:t>/</a:t>
            </a:r>
            <a:r>
              <a:rPr lang="en-US" sz="2000" dirty="0" err="1" smtClean="0">
                <a:solidFill>
                  <a:schemeClr val="bg1"/>
                </a:solidFill>
                <a:latin typeface="Helvetica Neue Thin"/>
                <a:cs typeface="Helvetica Neue Thin"/>
              </a:rPr>
              <a:t>changehandler</a:t>
            </a:r>
            <a:r>
              <a:rPr lang="en-US" sz="2000" dirty="0" smtClean="0">
                <a:solidFill>
                  <a:schemeClr val="bg1"/>
                </a:solidFill>
                <a:latin typeface="Helvetica Neue Thin"/>
                <a:cs typeface="Helvetica Neue Thin"/>
              </a:rPr>
              <a:t>”}</a:t>
            </a:r>
          </a:p>
          <a:p>
            <a:r>
              <a:rPr lang="en-US" sz="2000" dirty="0" smtClean="0">
                <a:solidFill>
                  <a:schemeClr val="bg1"/>
                </a:solidFill>
                <a:latin typeface="Helvetica Neue Thin"/>
                <a:cs typeface="Helvetica Neue Thin"/>
              </a:rPr>
              <a:t>    }</a:t>
            </a:r>
            <a:endParaRPr lang="en-US" sz="2000" dirty="0">
              <a:solidFill>
                <a:schemeClr val="bg1"/>
              </a:solidFill>
              <a:latin typeface="Helvetica Neue Thin"/>
              <a:cs typeface="Helvetica Neue Thin"/>
            </a:endParaRPr>
          </a:p>
          <a:p>
            <a:r>
              <a:rPr lang="en-US" sz="2000" dirty="0" smtClean="0">
                <a:solidFill>
                  <a:schemeClr val="bg1"/>
                </a:solidFill>
                <a:latin typeface="Helvetica Neue Thin"/>
                <a:cs typeface="Helvetica Neue Thin"/>
              </a:rPr>
              <a:t>  ]</a:t>
            </a:r>
            <a:endParaRPr lang="en-US" sz="2000" dirty="0">
              <a:solidFill>
                <a:schemeClr val="bg1"/>
              </a:solidFill>
              <a:latin typeface="Helvetica Neue Thin"/>
              <a:cs typeface="Helvetica Neue Thin"/>
            </a:endParaRPr>
          </a:p>
          <a:p>
            <a:r>
              <a:rPr lang="en-US" sz="2000" dirty="0">
                <a:solidFill>
                  <a:schemeClr val="bg1"/>
                </a:solidFill>
                <a:latin typeface="Helvetica Neue Thin"/>
                <a:cs typeface="Helvetica Neue Thin"/>
              </a:rPr>
              <a:t>}</a:t>
            </a:r>
          </a:p>
        </p:txBody>
      </p:sp>
    </p:spTree>
    <p:extLst>
      <p:ext uri="{BB962C8B-B14F-4D97-AF65-F5344CB8AC3E}">
        <p14:creationId xmlns:p14="http://schemas.microsoft.com/office/powerpoint/2010/main" val="1533764741"/>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1"/>
            <a:ext cx="7772400" cy="1102519"/>
          </a:xfrm>
        </p:spPr>
        <p:txBody>
          <a:bodyPr/>
          <a:lstStyle/>
          <a:p>
            <a:r>
              <a:rPr lang="en-US" dirty="0" err="1" smtClean="0">
                <a:solidFill>
                  <a:schemeClr val="tx1">
                    <a:lumMod val="85000"/>
                    <a:lumOff val="15000"/>
                  </a:schemeClr>
                </a:solidFill>
                <a:latin typeface="Helvetica Neue"/>
                <a:cs typeface="Helvetica Neue"/>
              </a:rPr>
              <a:t>Deployment</a:t>
            </a:r>
            <a:r>
              <a:rPr lang="en-US" dirty="0" err="1" smtClean="0">
                <a:solidFill>
                  <a:schemeClr val="tx1">
                    <a:lumMod val="85000"/>
                    <a:lumOff val="15000"/>
                  </a:schemeClr>
                </a:solidFill>
                <a:latin typeface="Helvetica Neue Thin"/>
                <a:cs typeface="Helvetica Neue Thin"/>
              </a:rPr>
              <a:t>Topology</a:t>
            </a:r>
            <a:endParaRPr lang="en-US" dirty="0">
              <a:solidFill>
                <a:schemeClr val="tx1">
                  <a:lumMod val="85000"/>
                  <a:lumOff val="15000"/>
                </a:schemeClr>
              </a:solidFill>
              <a:latin typeface="Helvetica Neue Thin"/>
              <a:cs typeface="Helvetica Neue Thin"/>
            </a:endParaRPr>
          </a:p>
        </p:txBody>
      </p:sp>
    </p:spTree>
    <p:extLst>
      <p:ext uri="{BB962C8B-B14F-4D97-AF65-F5344CB8AC3E}">
        <p14:creationId xmlns:p14="http://schemas.microsoft.com/office/powerpoint/2010/main" val="3458933821"/>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1327337" y="1903675"/>
            <a:ext cx="1145153" cy="1108905"/>
            <a:chOff x="1327337" y="1903675"/>
            <a:chExt cx="1145153" cy="1108905"/>
          </a:xfrm>
          <a:solidFill>
            <a:schemeClr val="tx1">
              <a:lumMod val="85000"/>
              <a:lumOff val="15000"/>
            </a:schemeClr>
          </a:solidFill>
        </p:grpSpPr>
        <p:sp>
          <p:nvSpPr>
            <p:cNvPr id="3" name="Oval 2"/>
            <p:cNvSpPr/>
            <p:nvPr/>
          </p:nvSpPr>
          <p:spPr>
            <a:xfrm>
              <a:off x="1786282" y="1903675"/>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rot="4500000">
              <a:off x="2245227" y="225188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rot="9000000">
              <a:off x="2027117" y="278531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rot="17100000" flipH="1">
              <a:off x="1327337" y="224962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rot="12600000" flipH="1">
              <a:off x="1545447" y="278305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endCxn id="17" idx="4"/>
            </p:cNvCxnSpPr>
            <p:nvPr/>
          </p:nvCxnSpPr>
          <p:spPr>
            <a:xfrm flipH="1" flipV="1">
              <a:off x="1550728" y="2392663"/>
              <a:ext cx="349186" cy="97466"/>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endCxn id="3" idx="4"/>
            </p:cNvCxnSpPr>
            <p:nvPr/>
          </p:nvCxnSpPr>
          <p:spPr>
            <a:xfrm flipV="1">
              <a:off x="1899914" y="2130938"/>
              <a:ext cx="0" cy="359191"/>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6" idx="4"/>
            </p:cNvCxnSpPr>
            <p:nvPr/>
          </p:nvCxnSpPr>
          <p:spPr>
            <a:xfrm flipH="1">
              <a:off x="1899914" y="2394929"/>
              <a:ext cx="349185" cy="9520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a:endCxn id="18" idx="4"/>
            </p:cNvCxnSpPr>
            <p:nvPr/>
          </p:nvCxnSpPr>
          <p:spPr>
            <a:xfrm flipH="1">
              <a:off x="1715895" y="2490129"/>
              <a:ext cx="184019" cy="308146"/>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4"/>
            </p:cNvCxnSpPr>
            <p:nvPr/>
          </p:nvCxnSpPr>
          <p:spPr>
            <a:xfrm flipH="1" flipV="1">
              <a:off x="1899914" y="2490129"/>
              <a:ext cx="184018" cy="310412"/>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1786282" y="237649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563773" y="2018787"/>
            <a:ext cx="1547483" cy="878681"/>
            <a:chOff x="3563773" y="2018787"/>
            <a:chExt cx="1547483" cy="878681"/>
          </a:xfrm>
          <a:solidFill>
            <a:schemeClr val="tx1">
              <a:lumMod val="85000"/>
              <a:lumOff val="15000"/>
            </a:schemeClr>
          </a:solidFill>
        </p:grpSpPr>
        <p:sp>
          <p:nvSpPr>
            <p:cNvPr id="49" name="Oval 48"/>
            <p:cNvSpPr/>
            <p:nvPr/>
          </p:nvSpPr>
          <p:spPr>
            <a:xfrm>
              <a:off x="4225670" y="201878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3885010" y="2344586"/>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p:cNvSpPr/>
            <p:nvPr/>
          </p:nvSpPr>
          <p:spPr>
            <a:xfrm>
              <a:off x="4883993" y="201878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4543333" y="2344586"/>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3563773" y="201878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p:cNvSpPr/>
            <p:nvPr/>
          </p:nvSpPr>
          <p:spPr>
            <a:xfrm>
              <a:off x="4211084" y="2670205"/>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49" idx="3"/>
              <a:endCxn id="50" idx="7"/>
            </p:cNvCxnSpPr>
            <p:nvPr/>
          </p:nvCxnSpPr>
          <p:spPr>
            <a:xfrm flipH="1">
              <a:off x="4078991" y="2212768"/>
              <a:ext cx="179961" cy="16510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53" idx="5"/>
              <a:endCxn id="50" idx="1"/>
            </p:cNvCxnSpPr>
            <p:nvPr/>
          </p:nvCxnSpPr>
          <p:spPr>
            <a:xfrm>
              <a:off x="3757754" y="2212768"/>
              <a:ext cx="160538" cy="16510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51" idx="3"/>
              <a:endCxn id="52" idx="7"/>
            </p:cNvCxnSpPr>
            <p:nvPr/>
          </p:nvCxnSpPr>
          <p:spPr>
            <a:xfrm flipH="1">
              <a:off x="4737314" y="2212768"/>
              <a:ext cx="179961" cy="16510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52" idx="3"/>
              <a:endCxn id="56" idx="7"/>
            </p:cNvCxnSpPr>
            <p:nvPr/>
          </p:nvCxnSpPr>
          <p:spPr>
            <a:xfrm flipH="1">
              <a:off x="4405065" y="2538567"/>
              <a:ext cx="171550" cy="16492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56" idx="1"/>
              <a:endCxn id="50" idx="5"/>
            </p:cNvCxnSpPr>
            <p:nvPr/>
          </p:nvCxnSpPr>
          <p:spPr>
            <a:xfrm flipH="1" flipV="1">
              <a:off x="4078991" y="2538567"/>
              <a:ext cx="165375" cy="16492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 name="Group 8"/>
          <p:cNvGrpSpPr/>
          <p:nvPr/>
        </p:nvGrpSpPr>
        <p:grpSpPr>
          <a:xfrm>
            <a:off x="6202539" y="1879621"/>
            <a:ext cx="1610372" cy="1157012"/>
            <a:chOff x="6202539" y="1879621"/>
            <a:chExt cx="1610372" cy="1157012"/>
          </a:xfrm>
          <a:solidFill>
            <a:schemeClr val="tx1">
              <a:lumMod val="85000"/>
              <a:lumOff val="15000"/>
            </a:schemeClr>
          </a:solidFill>
        </p:grpSpPr>
        <p:sp>
          <p:nvSpPr>
            <p:cNvPr id="90" name="Oval 89"/>
            <p:cNvSpPr/>
            <p:nvPr/>
          </p:nvSpPr>
          <p:spPr>
            <a:xfrm>
              <a:off x="6209974" y="187962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Oval 90"/>
            <p:cNvSpPr/>
            <p:nvPr/>
          </p:nvSpPr>
          <p:spPr>
            <a:xfrm>
              <a:off x="6653726" y="187962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Oval 92"/>
            <p:cNvSpPr/>
            <p:nvPr/>
          </p:nvSpPr>
          <p:spPr>
            <a:xfrm>
              <a:off x="7116904" y="2344972"/>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p:cNvSpPr/>
            <p:nvPr/>
          </p:nvSpPr>
          <p:spPr>
            <a:xfrm>
              <a:off x="7585648" y="2809370"/>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6" name="Straight Connector 95"/>
            <p:cNvCxnSpPr>
              <a:stCxn id="95" idx="2"/>
              <a:endCxn id="94" idx="6"/>
            </p:cNvCxnSpPr>
            <p:nvPr/>
          </p:nvCxnSpPr>
          <p:spPr>
            <a:xfrm flipH="1" flipV="1">
              <a:off x="7344167" y="2918893"/>
              <a:ext cx="241481" cy="4109"/>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4" idx="0"/>
              <a:endCxn id="93" idx="4"/>
            </p:cNvCxnSpPr>
            <p:nvPr/>
          </p:nvCxnSpPr>
          <p:spPr>
            <a:xfrm flipV="1">
              <a:off x="7230536" y="2572235"/>
              <a:ext cx="0" cy="233026"/>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3" idx="1"/>
              <a:endCxn id="91" idx="5"/>
            </p:cNvCxnSpPr>
            <p:nvPr/>
          </p:nvCxnSpPr>
          <p:spPr>
            <a:xfrm flipH="1" flipV="1">
              <a:off x="6847707" y="2073602"/>
              <a:ext cx="302479" cy="304652"/>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91" idx="2"/>
              <a:endCxn id="90" idx="6"/>
            </p:cNvCxnSpPr>
            <p:nvPr/>
          </p:nvCxnSpPr>
          <p:spPr>
            <a:xfrm flipH="1">
              <a:off x="6437237" y="1993253"/>
              <a:ext cx="216489" cy="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92" idx="0"/>
              <a:endCxn id="90" idx="4"/>
            </p:cNvCxnSpPr>
            <p:nvPr/>
          </p:nvCxnSpPr>
          <p:spPr>
            <a:xfrm flipV="1">
              <a:off x="6316171" y="2106884"/>
              <a:ext cx="7435" cy="238088"/>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flipV="1">
              <a:off x="6323606" y="2466075"/>
              <a:ext cx="906930" cy="452818"/>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94" idx="1"/>
              <a:endCxn id="90" idx="5"/>
            </p:cNvCxnSpPr>
            <p:nvPr/>
          </p:nvCxnSpPr>
          <p:spPr>
            <a:xfrm flipH="1" flipV="1">
              <a:off x="6403955" y="2073602"/>
              <a:ext cx="746231" cy="764941"/>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92" name="Oval 91"/>
            <p:cNvSpPr/>
            <p:nvPr/>
          </p:nvSpPr>
          <p:spPr>
            <a:xfrm>
              <a:off x="6202539" y="2344972"/>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Oval 93"/>
            <p:cNvSpPr/>
            <p:nvPr/>
          </p:nvSpPr>
          <p:spPr>
            <a:xfrm>
              <a:off x="7116904" y="280526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1608808" y="3302826"/>
            <a:ext cx="582211" cy="369332"/>
          </a:xfrm>
          <a:prstGeom prst="rect">
            <a:avLst/>
          </a:prstGeom>
          <a:noFill/>
        </p:spPr>
        <p:txBody>
          <a:bodyPr wrap="none" rtlCol="0">
            <a:spAutoFit/>
          </a:bodyPr>
          <a:lstStyle/>
          <a:p>
            <a:pPr algn="ctr"/>
            <a:r>
              <a:rPr lang="en-US" dirty="0" smtClean="0">
                <a:solidFill>
                  <a:srgbClr val="FFFFFF"/>
                </a:solidFill>
                <a:latin typeface="Helvetica Neue Thin"/>
                <a:cs typeface="Helvetica Neue Thin"/>
              </a:rPr>
              <a:t>Star</a:t>
            </a:r>
            <a:endParaRPr lang="en-US" dirty="0">
              <a:solidFill>
                <a:srgbClr val="FFFFFF"/>
              </a:solidFill>
              <a:latin typeface="Helvetica Neue Thin"/>
              <a:cs typeface="Helvetica Neue Thin"/>
            </a:endParaRPr>
          </a:p>
        </p:txBody>
      </p:sp>
      <p:sp>
        <p:nvSpPr>
          <p:cNvPr id="43" name="TextBox 42"/>
          <p:cNvSpPr txBox="1"/>
          <p:nvPr/>
        </p:nvSpPr>
        <p:spPr>
          <a:xfrm>
            <a:off x="4039446" y="3302826"/>
            <a:ext cx="596136" cy="369332"/>
          </a:xfrm>
          <a:prstGeom prst="rect">
            <a:avLst/>
          </a:prstGeom>
          <a:noFill/>
        </p:spPr>
        <p:txBody>
          <a:bodyPr wrap="none" rtlCol="0">
            <a:spAutoFit/>
          </a:bodyPr>
          <a:lstStyle/>
          <a:p>
            <a:pPr algn="ctr"/>
            <a:r>
              <a:rPr lang="en-US" dirty="0" smtClean="0">
                <a:solidFill>
                  <a:srgbClr val="FFFFFF"/>
                </a:solidFill>
                <a:latin typeface="Helvetica Neue Thin"/>
                <a:cs typeface="Helvetica Neue Thin"/>
              </a:rPr>
              <a:t>Tree</a:t>
            </a:r>
            <a:endParaRPr lang="en-US" dirty="0">
              <a:solidFill>
                <a:srgbClr val="FFFFFF"/>
              </a:solidFill>
              <a:latin typeface="Helvetica Neue Thin"/>
              <a:cs typeface="Helvetica Neue Thin"/>
            </a:endParaRPr>
          </a:p>
        </p:txBody>
      </p:sp>
      <p:sp>
        <p:nvSpPr>
          <p:cNvPr id="44" name="TextBox 43"/>
          <p:cNvSpPr txBox="1"/>
          <p:nvPr/>
        </p:nvSpPr>
        <p:spPr>
          <a:xfrm>
            <a:off x="6646088" y="3270560"/>
            <a:ext cx="723275" cy="369332"/>
          </a:xfrm>
          <a:prstGeom prst="rect">
            <a:avLst/>
          </a:prstGeom>
          <a:noFill/>
        </p:spPr>
        <p:txBody>
          <a:bodyPr wrap="none" rtlCol="0">
            <a:spAutoFit/>
          </a:bodyPr>
          <a:lstStyle/>
          <a:p>
            <a:pPr algn="ctr"/>
            <a:r>
              <a:rPr lang="en-US" dirty="0" smtClean="0">
                <a:solidFill>
                  <a:srgbClr val="FFFFFF"/>
                </a:solidFill>
                <a:latin typeface="Helvetica Neue Thin"/>
                <a:cs typeface="Helvetica Neue Thin"/>
              </a:rPr>
              <a:t>Mesh</a:t>
            </a:r>
            <a:endParaRPr lang="en-US" dirty="0">
              <a:solidFill>
                <a:srgbClr val="FFFFFF"/>
              </a:solidFill>
              <a:latin typeface="Helvetica Neue Thin"/>
              <a:cs typeface="Helvetica Neue Thin"/>
            </a:endParaRPr>
          </a:p>
        </p:txBody>
      </p:sp>
    </p:spTree>
    <p:extLst>
      <p:ext uri="{BB962C8B-B14F-4D97-AF65-F5344CB8AC3E}">
        <p14:creationId xmlns:p14="http://schemas.microsoft.com/office/powerpoint/2010/main" val="3472004638"/>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55" name="Group 54"/>
          <p:cNvGrpSpPr/>
          <p:nvPr/>
        </p:nvGrpSpPr>
        <p:grpSpPr>
          <a:xfrm>
            <a:off x="186332" y="222348"/>
            <a:ext cx="454935" cy="440535"/>
            <a:chOff x="1327337" y="1903675"/>
            <a:chExt cx="1145153" cy="1108905"/>
          </a:xfrm>
          <a:solidFill>
            <a:schemeClr val="tx1">
              <a:lumMod val="85000"/>
              <a:lumOff val="15000"/>
            </a:schemeClr>
          </a:solidFill>
        </p:grpSpPr>
        <p:sp>
          <p:nvSpPr>
            <p:cNvPr id="56" name="Oval 55"/>
            <p:cNvSpPr/>
            <p:nvPr/>
          </p:nvSpPr>
          <p:spPr>
            <a:xfrm>
              <a:off x="1786282" y="1903675"/>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rot="4500000">
              <a:off x="2245227" y="225188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rot="9000000">
              <a:off x="2027117" y="278531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rot="17100000" flipH="1">
              <a:off x="1327337" y="224962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rot="12600000" flipH="1">
              <a:off x="1545447" y="278305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1" name="Straight Connector 60"/>
            <p:cNvCxnSpPr>
              <a:endCxn id="59" idx="4"/>
            </p:cNvCxnSpPr>
            <p:nvPr/>
          </p:nvCxnSpPr>
          <p:spPr>
            <a:xfrm flipH="1" flipV="1">
              <a:off x="1550728" y="2392663"/>
              <a:ext cx="349186" cy="97466"/>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endCxn id="56" idx="4"/>
            </p:cNvCxnSpPr>
            <p:nvPr/>
          </p:nvCxnSpPr>
          <p:spPr>
            <a:xfrm flipV="1">
              <a:off x="1899914" y="2130938"/>
              <a:ext cx="0" cy="359191"/>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7" idx="4"/>
            </p:cNvCxnSpPr>
            <p:nvPr/>
          </p:nvCxnSpPr>
          <p:spPr>
            <a:xfrm flipH="1">
              <a:off x="1899914" y="2394929"/>
              <a:ext cx="349185" cy="9520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endCxn id="60" idx="4"/>
            </p:cNvCxnSpPr>
            <p:nvPr/>
          </p:nvCxnSpPr>
          <p:spPr>
            <a:xfrm flipH="1">
              <a:off x="1715895" y="2490129"/>
              <a:ext cx="184019" cy="308146"/>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58" idx="4"/>
            </p:cNvCxnSpPr>
            <p:nvPr/>
          </p:nvCxnSpPr>
          <p:spPr>
            <a:xfrm flipH="1" flipV="1">
              <a:off x="1899914" y="2490129"/>
              <a:ext cx="184018" cy="310412"/>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1786282" y="2376497"/>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6650623" y="1734725"/>
            <a:ext cx="507273" cy="614939"/>
            <a:chOff x="7356263" y="2256255"/>
            <a:chExt cx="507273" cy="614939"/>
          </a:xfrm>
          <a:solidFill>
            <a:schemeClr val="tx1">
              <a:lumMod val="85000"/>
              <a:lumOff val="15000"/>
            </a:schemeClr>
          </a:solidFill>
        </p:grpSpPr>
        <p:grpSp>
          <p:nvGrpSpPr>
            <p:cNvPr id="122" name="Group 86"/>
            <p:cNvGrpSpPr>
              <a:grpSpLocks/>
            </p:cNvGrpSpPr>
            <p:nvPr/>
          </p:nvGrpSpPr>
          <p:grpSpPr bwMode="auto">
            <a:xfrm>
              <a:off x="7356263" y="2328508"/>
              <a:ext cx="507273" cy="507273"/>
              <a:chOff x="3380534" y="3228134"/>
              <a:chExt cx="1605616" cy="1605616"/>
            </a:xfrm>
            <a:grpFill/>
          </p:grpSpPr>
          <p:cxnSp>
            <p:nvCxnSpPr>
              <p:cNvPr id="129" name="Straight Connector 128"/>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3" name="Can 122"/>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4" name="Can 123"/>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5" name="Can 124"/>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6" name="Can 125"/>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7" name="Can 126"/>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8" name="Can 127"/>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425" name="Elbow Connector 424"/>
          <p:cNvCxnSpPr>
            <a:stCxn id="71" idx="4"/>
            <a:endCxn id="320" idx="0"/>
          </p:cNvCxnSpPr>
          <p:nvPr/>
        </p:nvCxnSpPr>
        <p:spPr>
          <a:xfrm>
            <a:off x="2242184" y="1557495"/>
            <a:ext cx="2814927" cy="484432"/>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39" name="Elbow Connector 438"/>
          <p:cNvCxnSpPr>
            <a:stCxn id="99" idx="4"/>
            <a:endCxn id="320" idx="0"/>
          </p:cNvCxnSpPr>
          <p:nvPr/>
        </p:nvCxnSpPr>
        <p:spPr>
          <a:xfrm flipV="1">
            <a:off x="2239880" y="2041927"/>
            <a:ext cx="2817231" cy="455803"/>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Elbow Connector 263"/>
          <p:cNvCxnSpPr>
            <a:stCxn id="320" idx="2"/>
            <a:endCxn id="88" idx="1"/>
          </p:cNvCxnSpPr>
          <p:nvPr/>
        </p:nvCxnSpPr>
        <p:spPr>
          <a:xfrm>
            <a:off x="5474647" y="2041927"/>
            <a:ext cx="370600" cy="296273"/>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5" name="Elbow Connector 264"/>
          <p:cNvCxnSpPr>
            <a:stCxn id="320" idx="2"/>
            <a:endCxn id="81" idx="1"/>
          </p:cNvCxnSpPr>
          <p:nvPr/>
        </p:nvCxnSpPr>
        <p:spPr>
          <a:xfrm flipV="1">
            <a:off x="5474647" y="1742391"/>
            <a:ext cx="370600" cy="299536"/>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6" name="Elbow Connector 265"/>
          <p:cNvCxnSpPr>
            <a:stCxn id="88" idx="3"/>
          </p:cNvCxnSpPr>
          <p:nvPr/>
        </p:nvCxnSpPr>
        <p:spPr>
          <a:xfrm flipV="1">
            <a:off x="6265871" y="2042282"/>
            <a:ext cx="384752" cy="295918"/>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7" name="Elbow Connector 266"/>
          <p:cNvCxnSpPr>
            <a:stCxn id="81" idx="3"/>
            <a:endCxn id="124" idx="2"/>
          </p:cNvCxnSpPr>
          <p:nvPr/>
        </p:nvCxnSpPr>
        <p:spPr>
          <a:xfrm>
            <a:off x="6265871" y="1742391"/>
            <a:ext cx="384752" cy="301917"/>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78" name="Rectangle 277"/>
          <p:cNvSpPr/>
          <p:nvPr/>
        </p:nvSpPr>
        <p:spPr>
          <a:xfrm rot="16200000">
            <a:off x="4755513" y="3321428"/>
            <a:ext cx="1020735"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r>
              <a:rPr lang="en-US" sz="1200" b="1" dirty="0" smtClean="0">
                <a:solidFill>
                  <a:srgbClr val="FFFFFF"/>
                </a:solidFill>
                <a:latin typeface="Helvetica Neue Thin"/>
                <a:cs typeface="Helvetica Neue Thin"/>
              </a:rPr>
              <a:t>Web</a:t>
            </a:r>
            <a:r>
              <a:rPr lang="en-US" sz="1200" b="1" dirty="0">
                <a:solidFill>
                  <a:srgbClr val="FFFFFF"/>
                </a:solidFill>
                <a:latin typeface="Helvetica Neue Thin"/>
                <a:cs typeface="Helvetica Neue Thin"/>
              </a:rPr>
              <a:t> </a:t>
            </a:r>
            <a:r>
              <a:rPr lang="en-US" sz="1200" b="1" dirty="0" smtClean="0">
                <a:solidFill>
                  <a:srgbClr val="FFFFFF"/>
                </a:solidFill>
                <a:latin typeface="Helvetica Neue Thin"/>
                <a:cs typeface="Helvetica Neue Thin"/>
              </a:rPr>
              <a:t>Server</a:t>
            </a:r>
            <a:endParaRPr lang="en-US" sz="1200" b="1" dirty="0">
              <a:solidFill>
                <a:srgbClr val="FFFFFF"/>
              </a:solidFill>
              <a:latin typeface="Helvetica Neue Thin"/>
              <a:cs typeface="Helvetica Neue Thin"/>
            </a:endParaRPr>
          </a:p>
        </p:txBody>
      </p:sp>
      <p:cxnSp>
        <p:nvCxnSpPr>
          <p:cNvPr id="279" name="Elbow Connector 278"/>
          <p:cNvCxnSpPr>
            <a:stCxn id="320" idx="1"/>
            <a:endCxn id="278" idx="3"/>
          </p:cNvCxnSpPr>
          <p:nvPr/>
        </p:nvCxnSpPr>
        <p:spPr>
          <a:xfrm rot="16200000" flipH="1">
            <a:off x="5032113" y="2786061"/>
            <a:ext cx="467534" cy="2"/>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Elbow Connector 285"/>
          <p:cNvCxnSpPr>
            <a:stCxn id="29" idx="3"/>
            <a:endCxn id="278" idx="0"/>
          </p:cNvCxnSpPr>
          <p:nvPr/>
        </p:nvCxnSpPr>
        <p:spPr>
          <a:xfrm flipV="1">
            <a:off x="2570382" y="3530196"/>
            <a:ext cx="2486731" cy="3226"/>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20" name="Rectangle 319"/>
          <p:cNvSpPr/>
          <p:nvPr/>
        </p:nvSpPr>
        <p:spPr>
          <a:xfrm rot="16200000">
            <a:off x="4755511" y="1833159"/>
            <a:ext cx="1020735"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r>
              <a:rPr lang="en-US" sz="1200" b="1" dirty="0" smtClean="0">
                <a:solidFill>
                  <a:schemeClr val="bg1"/>
                </a:solidFill>
                <a:latin typeface="Helvetica Neue Thin"/>
                <a:cs typeface="Helvetica Neue Thin"/>
              </a:rPr>
              <a:t>LBR</a:t>
            </a:r>
          </a:p>
        </p:txBody>
      </p:sp>
      <p:grpSp>
        <p:nvGrpSpPr>
          <p:cNvPr id="9" name="Group 8"/>
          <p:cNvGrpSpPr/>
          <p:nvPr/>
        </p:nvGrpSpPr>
        <p:grpSpPr>
          <a:xfrm>
            <a:off x="1729062" y="2194529"/>
            <a:ext cx="841320" cy="767178"/>
            <a:chOff x="1525483" y="2871195"/>
            <a:chExt cx="841320" cy="767178"/>
          </a:xfrm>
          <a:noFill/>
        </p:grpSpPr>
        <p:sp>
          <p:nvSpPr>
            <p:cNvPr id="96" name="Trapezoid 95"/>
            <p:cNvSpPr/>
            <p:nvPr/>
          </p:nvSpPr>
          <p:spPr>
            <a:xfrm>
              <a:off x="1525483" y="2871195"/>
              <a:ext cx="841320" cy="767178"/>
            </a:xfrm>
            <a:custGeom>
              <a:avLst/>
              <a:gdLst/>
              <a:ahLst/>
              <a:cxnLst/>
              <a:rect l="l" t="t" r="r" b="b"/>
              <a:pathLst>
                <a:path w="4728091" h="4311426">
                  <a:moveTo>
                    <a:pt x="2364406" y="3407015"/>
                  </a:moveTo>
                  <a:cubicBezTo>
                    <a:pt x="2445643" y="3407015"/>
                    <a:pt x="2511499" y="3472871"/>
                    <a:pt x="2511499" y="3554108"/>
                  </a:cubicBezTo>
                  <a:cubicBezTo>
                    <a:pt x="2511499" y="3635345"/>
                    <a:pt x="2445643" y="3701201"/>
                    <a:pt x="2364406" y="3701201"/>
                  </a:cubicBezTo>
                  <a:cubicBezTo>
                    <a:pt x="2283169" y="3701201"/>
                    <a:pt x="2217313" y="3635345"/>
                    <a:pt x="2217313" y="3554108"/>
                  </a:cubicBezTo>
                  <a:cubicBezTo>
                    <a:pt x="2217313" y="3472871"/>
                    <a:pt x="2283169" y="3407015"/>
                    <a:pt x="2364406" y="3407015"/>
                  </a:cubicBezTo>
                  <a:close/>
                  <a:moveTo>
                    <a:pt x="2364045" y="3379210"/>
                  </a:moveTo>
                  <a:cubicBezTo>
                    <a:pt x="2268755" y="3379210"/>
                    <a:pt x="2191507" y="3456458"/>
                    <a:pt x="2191507" y="3551748"/>
                  </a:cubicBezTo>
                  <a:cubicBezTo>
                    <a:pt x="2191507" y="3647038"/>
                    <a:pt x="2268755" y="3724286"/>
                    <a:pt x="2364045" y="3724286"/>
                  </a:cubicBezTo>
                  <a:cubicBezTo>
                    <a:pt x="2459335" y="3724286"/>
                    <a:pt x="2536583" y="3647038"/>
                    <a:pt x="2536583" y="3551748"/>
                  </a:cubicBezTo>
                  <a:cubicBezTo>
                    <a:pt x="2536583" y="3456458"/>
                    <a:pt x="2459335" y="3379210"/>
                    <a:pt x="2364045" y="3379210"/>
                  </a:cubicBezTo>
                  <a:close/>
                  <a:moveTo>
                    <a:pt x="90677" y="181444"/>
                  </a:moveTo>
                  <a:lnTo>
                    <a:pt x="90677" y="3272573"/>
                  </a:lnTo>
                  <a:lnTo>
                    <a:pt x="4614357" y="3272573"/>
                  </a:lnTo>
                  <a:lnTo>
                    <a:pt x="4614357" y="181444"/>
                  </a:lnTo>
                  <a:close/>
                  <a:moveTo>
                    <a:pt x="253343" y="0"/>
                  </a:moveTo>
                  <a:lnTo>
                    <a:pt x="4474749" y="0"/>
                  </a:lnTo>
                  <a:cubicBezTo>
                    <a:pt x="4614663" y="0"/>
                    <a:pt x="4728091" y="113428"/>
                    <a:pt x="4728091" y="253343"/>
                  </a:cubicBezTo>
                  <a:lnTo>
                    <a:pt x="4728091" y="3514925"/>
                  </a:lnTo>
                  <a:cubicBezTo>
                    <a:pt x="4728091" y="3654839"/>
                    <a:pt x="4614663" y="3768267"/>
                    <a:pt x="4474749" y="3768267"/>
                  </a:cubicBezTo>
                  <a:lnTo>
                    <a:pt x="2976912" y="3768267"/>
                  </a:lnTo>
                  <a:lnTo>
                    <a:pt x="3112700" y="4311426"/>
                  </a:lnTo>
                  <a:lnTo>
                    <a:pt x="1615391" y="4311426"/>
                  </a:lnTo>
                  <a:lnTo>
                    <a:pt x="1751185" y="3768267"/>
                  </a:lnTo>
                  <a:lnTo>
                    <a:pt x="253343" y="3768267"/>
                  </a:lnTo>
                  <a:cubicBezTo>
                    <a:pt x="113428" y="3768267"/>
                    <a:pt x="0" y="3654839"/>
                    <a:pt x="0" y="3514925"/>
                  </a:cubicBezTo>
                  <a:lnTo>
                    <a:pt x="0" y="253343"/>
                  </a:lnTo>
                  <a:cubicBezTo>
                    <a:pt x="0" y="113428"/>
                    <a:pt x="113428" y="0"/>
                    <a:pt x="253343" y="0"/>
                  </a:cubicBezTo>
                  <a:close/>
                </a:path>
              </a:pathLst>
            </a:custGeom>
            <a:grpFill/>
            <a:ln w="127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an 98"/>
            <p:cNvSpPr/>
            <p:nvPr/>
          </p:nvSpPr>
          <p:spPr>
            <a:xfrm>
              <a:off x="1855985" y="3054401"/>
              <a:ext cx="180316" cy="239990"/>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10" name="Group 9"/>
          <p:cNvGrpSpPr/>
          <p:nvPr/>
        </p:nvGrpSpPr>
        <p:grpSpPr>
          <a:xfrm>
            <a:off x="1971437" y="1175228"/>
            <a:ext cx="360684" cy="762769"/>
            <a:chOff x="1760747" y="1659660"/>
            <a:chExt cx="360684" cy="762769"/>
          </a:xfrm>
        </p:grpSpPr>
        <p:sp>
          <p:nvSpPr>
            <p:cNvPr id="53" name="Rounded Rectangle 8"/>
            <p:cNvSpPr/>
            <p:nvPr/>
          </p:nvSpPr>
          <p:spPr>
            <a:xfrm>
              <a:off x="1760747"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71" name="Can 70"/>
            <p:cNvSpPr/>
            <p:nvPr/>
          </p:nvSpPr>
          <p:spPr>
            <a:xfrm>
              <a:off x="1851178" y="1921932"/>
              <a:ext cx="180316" cy="239990"/>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18" name="Group 17"/>
          <p:cNvGrpSpPr/>
          <p:nvPr/>
        </p:nvGrpSpPr>
        <p:grpSpPr>
          <a:xfrm>
            <a:off x="5845247" y="1533623"/>
            <a:ext cx="420624" cy="417536"/>
            <a:chOff x="6168394" y="1533623"/>
            <a:chExt cx="420624" cy="417536"/>
          </a:xfrm>
        </p:grpSpPr>
        <p:sp>
          <p:nvSpPr>
            <p:cNvPr id="143"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81" name="Rectangle 80"/>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86" name="Group 85"/>
          <p:cNvGrpSpPr/>
          <p:nvPr/>
        </p:nvGrpSpPr>
        <p:grpSpPr>
          <a:xfrm>
            <a:off x="5845247" y="2129432"/>
            <a:ext cx="420624" cy="417536"/>
            <a:chOff x="6168394" y="1533623"/>
            <a:chExt cx="420624" cy="417536"/>
          </a:xfrm>
        </p:grpSpPr>
        <p:sp>
          <p:nvSpPr>
            <p:cNvPr id="87"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88" name="Rectangle 87"/>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31" name="Group 30"/>
          <p:cNvGrpSpPr/>
          <p:nvPr/>
        </p:nvGrpSpPr>
        <p:grpSpPr>
          <a:xfrm>
            <a:off x="1729062" y="3162394"/>
            <a:ext cx="841320" cy="634199"/>
            <a:chOff x="1729062" y="3213194"/>
            <a:chExt cx="841320" cy="634199"/>
          </a:xfrm>
        </p:grpSpPr>
        <p:sp>
          <p:nvSpPr>
            <p:cNvPr id="29" name="Rectangle 28"/>
            <p:cNvSpPr/>
            <p:nvPr/>
          </p:nvSpPr>
          <p:spPr>
            <a:xfrm>
              <a:off x="1729062" y="3321050"/>
              <a:ext cx="841320" cy="526343"/>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Helvetica Neue Thin"/>
                  <a:cs typeface="Helvetica Neue Thin"/>
                </a:rPr>
                <a:t>&lt;html/&gt;</a:t>
              </a:r>
              <a:endParaRPr lang="en-US" sz="1200" dirty="0">
                <a:latin typeface="Helvetica Neue Thin"/>
                <a:cs typeface="Helvetica Neue Thin"/>
              </a:endParaRPr>
            </a:p>
          </p:txBody>
        </p:sp>
        <p:sp>
          <p:nvSpPr>
            <p:cNvPr id="97" name="Rectangle 96"/>
            <p:cNvSpPr/>
            <p:nvPr/>
          </p:nvSpPr>
          <p:spPr>
            <a:xfrm>
              <a:off x="1729062" y="3213194"/>
              <a:ext cx="841320" cy="107856"/>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75101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183356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191611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9" name="Title 228"/>
          <p:cNvSpPr>
            <a:spLocks noGrp="1"/>
          </p:cNvSpPr>
          <p:nvPr>
            <p:ph type="title"/>
          </p:nvPr>
        </p:nvSpPr>
        <p:spPr>
          <a:xfrm>
            <a:off x="651413" y="4426"/>
            <a:ext cx="8492587" cy="857250"/>
          </a:xfrm>
        </p:spPr>
        <p:txBody>
          <a:bodyPr>
            <a:normAutofit/>
          </a:bodyPr>
          <a:lstStyle/>
          <a:p>
            <a:pPr algn="l"/>
            <a:r>
              <a:rPr lang="en-US" sz="3600" dirty="0" smtClean="0">
                <a:solidFill>
                  <a:srgbClr val="FFFFFF"/>
                </a:solidFill>
                <a:latin typeface="Helvetica Neue Thin"/>
                <a:cs typeface="Helvetica Neue Thin"/>
              </a:rPr>
              <a:t>Star</a:t>
            </a:r>
            <a:endParaRPr lang="en-US" sz="3600" dirty="0">
              <a:solidFill>
                <a:srgbClr val="FFFFFF"/>
              </a:solidFill>
              <a:latin typeface="Helvetica Neue Thin"/>
              <a:cs typeface="Helvetica Neue Thin"/>
            </a:endParaRPr>
          </a:p>
        </p:txBody>
      </p:sp>
      <p:sp>
        <p:nvSpPr>
          <p:cNvPr id="17" name="Rectangle 16"/>
          <p:cNvSpPr/>
          <p:nvPr/>
        </p:nvSpPr>
        <p:spPr>
          <a:xfrm>
            <a:off x="4704021" y="0"/>
            <a:ext cx="2760469"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Data Center</a:t>
            </a:r>
            <a:endParaRPr lang="en-US" dirty="0">
              <a:latin typeface="Helvetica Neue Thin"/>
              <a:cs typeface="Helvetica Neue Thin"/>
            </a:endParaRPr>
          </a:p>
        </p:txBody>
      </p:sp>
    </p:spTree>
    <p:extLst>
      <p:ext uri="{BB962C8B-B14F-4D97-AF65-F5344CB8AC3E}">
        <p14:creationId xmlns:p14="http://schemas.microsoft.com/office/powerpoint/2010/main" val="3286799143"/>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25"/>
                                        </p:tgtEl>
                                      </p:cBhvr>
                                    </p:animEffect>
                                    <p:set>
                                      <p:cBhvr>
                                        <p:cTn id="7" dur="1" fill="hold">
                                          <p:stCondLst>
                                            <p:cond delay="499"/>
                                          </p:stCondLst>
                                        </p:cTn>
                                        <p:tgtEl>
                                          <p:spTgt spid="42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39"/>
                                        </p:tgtEl>
                                      </p:cBhvr>
                                    </p:animEffect>
                                    <p:set>
                                      <p:cBhvr>
                                        <p:cTn id="10" dur="1" fill="hold">
                                          <p:stCondLst>
                                            <p:cond delay="499"/>
                                          </p:stCondLst>
                                        </p:cTn>
                                        <p:tgtEl>
                                          <p:spTgt spid="4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6" name="Group 15"/>
          <p:cNvGrpSpPr/>
          <p:nvPr/>
        </p:nvGrpSpPr>
        <p:grpSpPr>
          <a:xfrm>
            <a:off x="6650623" y="1734725"/>
            <a:ext cx="507273" cy="614939"/>
            <a:chOff x="7356263" y="2256255"/>
            <a:chExt cx="507273" cy="614939"/>
          </a:xfrm>
          <a:solidFill>
            <a:schemeClr val="tx1">
              <a:lumMod val="85000"/>
              <a:lumOff val="15000"/>
            </a:schemeClr>
          </a:solidFill>
        </p:grpSpPr>
        <p:grpSp>
          <p:nvGrpSpPr>
            <p:cNvPr id="122" name="Group 86"/>
            <p:cNvGrpSpPr>
              <a:grpSpLocks/>
            </p:cNvGrpSpPr>
            <p:nvPr/>
          </p:nvGrpSpPr>
          <p:grpSpPr bwMode="auto">
            <a:xfrm>
              <a:off x="7356263" y="2328508"/>
              <a:ext cx="507273" cy="507273"/>
              <a:chOff x="3380534" y="3228134"/>
              <a:chExt cx="1605616" cy="1605616"/>
            </a:xfrm>
            <a:grpFill/>
          </p:grpSpPr>
          <p:cxnSp>
            <p:nvCxnSpPr>
              <p:cNvPr id="129" name="Straight Connector 128"/>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3" name="Can 122"/>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4" name="Can 123"/>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5" name="Can 124"/>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6" name="Can 125"/>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7" name="Can 126"/>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8" name="Can 127"/>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425" name="Elbow Connector 424"/>
          <p:cNvCxnSpPr>
            <a:stCxn id="71" idx="4"/>
            <a:endCxn id="108" idx="1"/>
          </p:cNvCxnSpPr>
          <p:nvPr/>
        </p:nvCxnSpPr>
        <p:spPr>
          <a:xfrm>
            <a:off x="2242184" y="1557495"/>
            <a:ext cx="908040" cy="481658"/>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39" name="Elbow Connector 438"/>
          <p:cNvCxnSpPr>
            <a:stCxn id="99" idx="4"/>
            <a:endCxn id="108" idx="1"/>
          </p:cNvCxnSpPr>
          <p:nvPr/>
        </p:nvCxnSpPr>
        <p:spPr>
          <a:xfrm flipV="1">
            <a:off x="2239880" y="2039153"/>
            <a:ext cx="910344" cy="458577"/>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Elbow Connector 263"/>
          <p:cNvCxnSpPr>
            <a:stCxn id="320" idx="2"/>
            <a:endCxn id="88" idx="1"/>
          </p:cNvCxnSpPr>
          <p:nvPr/>
        </p:nvCxnSpPr>
        <p:spPr>
          <a:xfrm>
            <a:off x="5474647" y="2041927"/>
            <a:ext cx="370600" cy="296273"/>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5" name="Elbow Connector 264"/>
          <p:cNvCxnSpPr>
            <a:stCxn id="320" idx="2"/>
            <a:endCxn id="81" idx="1"/>
          </p:cNvCxnSpPr>
          <p:nvPr/>
        </p:nvCxnSpPr>
        <p:spPr>
          <a:xfrm flipV="1">
            <a:off x="5474647" y="1742391"/>
            <a:ext cx="370600" cy="299536"/>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6" name="Elbow Connector 265"/>
          <p:cNvCxnSpPr>
            <a:stCxn id="88" idx="3"/>
          </p:cNvCxnSpPr>
          <p:nvPr/>
        </p:nvCxnSpPr>
        <p:spPr>
          <a:xfrm flipV="1">
            <a:off x="6265871" y="2042282"/>
            <a:ext cx="384752" cy="295918"/>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7" name="Elbow Connector 266"/>
          <p:cNvCxnSpPr>
            <a:stCxn id="81" idx="3"/>
            <a:endCxn id="124" idx="2"/>
          </p:cNvCxnSpPr>
          <p:nvPr/>
        </p:nvCxnSpPr>
        <p:spPr>
          <a:xfrm>
            <a:off x="6265871" y="1742391"/>
            <a:ext cx="384752" cy="301917"/>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78" name="Rectangle 277"/>
          <p:cNvSpPr/>
          <p:nvPr/>
        </p:nvSpPr>
        <p:spPr>
          <a:xfrm rot="16200000">
            <a:off x="4755513" y="3321428"/>
            <a:ext cx="1020735"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r>
              <a:rPr lang="en-US" sz="1200" b="1" dirty="0" smtClean="0">
                <a:solidFill>
                  <a:srgbClr val="FFFFFF"/>
                </a:solidFill>
                <a:latin typeface="Helvetica Neue Thin"/>
                <a:cs typeface="Helvetica Neue Thin"/>
              </a:rPr>
              <a:t>Web</a:t>
            </a:r>
            <a:r>
              <a:rPr lang="en-US" sz="1200" b="1" dirty="0">
                <a:solidFill>
                  <a:srgbClr val="FFFFFF"/>
                </a:solidFill>
                <a:latin typeface="Helvetica Neue Thin"/>
                <a:cs typeface="Helvetica Neue Thin"/>
              </a:rPr>
              <a:t> </a:t>
            </a:r>
            <a:r>
              <a:rPr lang="en-US" sz="1200" b="1" dirty="0" smtClean="0">
                <a:solidFill>
                  <a:srgbClr val="FFFFFF"/>
                </a:solidFill>
                <a:latin typeface="Helvetica Neue Thin"/>
                <a:cs typeface="Helvetica Neue Thin"/>
              </a:rPr>
              <a:t>Server</a:t>
            </a:r>
            <a:endParaRPr lang="en-US" sz="1200" b="1" dirty="0">
              <a:solidFill>
                <a:srgbClr val="FFFFFF"/>
              </a:solidFill>
              <a:latin typeface="Helvetica Neue Thin"/>
              <a:cs typeface="Helvetica Neue Thin"/>
            </a:endParaRPr>
          </a:p>
        </p:txBody>
      </p:sp>
      <p:cxnSp>
        <p:nvCxnSpPr>
          <p:cNvPr id="279" name="Elbow Connector 278"/>
          <p:cNvCxnSpPr>
            <a:stCxn id="320" idx="1"/>
            <a:endCxn id="278" idx="3"/>
          </p:cNvCxnSpPr>
          <p:nvPr/>
        </p:nvCxnSpPr>
        <p:spPr>
          <a:xfrm rot="16200000" flipH="1">
            <a:off x="5032113" y="2786061"/>
            <a:ext cx="467534" cy="2"/>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Elbow Connector 285"/>
          <p:cNvCxnSpPr>
            <a:stCxn id="29" idx="3"/>
            <a:endCxn id="278" idx="0"/>
          </p:cNvCxnSpPr>
          <p:nvPr/>
        </p:nvCxnSpPr>
        <p:spPr>
          <a:xfrm flipV="1">
            <a:off x="2570382" y="3530196"/>
            <a:ext cx="2486731" cy="3226"/>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20" name="Rectangle 319"/>
          <p:cNvSpPr/>
          <p:nvPr/>
        </p:nvSpPr>
        <p:spPr>
          <a:xfrm rot="16200000">
            <a:off x="4755511" y="1833159"/>
            <a:ext cx="1020735"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r>
              <a:rPr lang="en-US" sz="1200" b="1" dirty="0" smtClean="0">
                <a:solidFill>
                  <a:schemeClr val="bg1"/>
                </a:solidFill>
                <a:latin typeface="Helvetica Neue Thin"/>
                <a:cs typeface="Helvetica Neue Thin"/>
              </a:rPr>
              <a:t>LBR</a:t>
            </a:r>
          </a:p>
        </p:txBody>
      </p:sp>
      <p:grpSp>
        <p:nvGrpSpPr>
          <p:cNvPr id="9" name="Group 8"/>
          <p:cNvGrpSpPr/>
          <p:nvPr/>
        </p:nvGrpSpPr>
        <p:grpSpPr>
          <a:xfrm>
            <a:off x="1729062" y="2194529"/>
            <a:ext cx="841320" cy="767178"/>
            <a:chOff x="1525483" y="2871195"/>
            <a:chExt cx="841320" cy="767178"/>
          </a:xfrm>
          <a:noFill/>
        </p:grpSpPr>
        <p:sp>
          <p:nvSpPr>
            <p:cNvPr id="96" name="Trapezoid 95"/>
            <p:cNvSpPr/>
            <p:nvPr/>
          </p:nvSpPr>
          <p:spPr>
            <a:xfrm>
              <a:off x="1525483" y="2871195"/>
              <a:ext cx="841320" cy="767178"/>
            </a:xfrm>
            <a:custGeom>
              <a:avLst/>
              <a:gdLst/>
              <a:ahLst/>
              <a:cxnLst/>
              <a:rect l="l" t="t" r="r" b="b"/>
              <a:pathLst>
                <a:path w="4728091" h="4311426">
                  <a:moveTo>
                    <a:pt x="2364406" y="3407015"/>
                  </a:moveTo>
                  <a:cubicBezTo>
                    <a:pt x="2445643" y="3407015"/>
                    <a:pt x="2511499" y="3472871"/>
                    <a:pt x="2511499" y="3554108"/>
                  </a:cubicBezTo>
                  <a:cubicBezTo>
                    <a:pt x="2511499" y="3635345"/>
                    <a:pt x="2445643" y="3701201"/>
                    <a:pt x="2364406" y="3701201"/>
                  </a:cubicBezTo>
                  <a:cubicBezTo>
                    <a:pt x="2283169" y="3701201"/>
                    <a:pt x="2217313" y="3635345"/>
                    <a:pt x="2217313" y="3554108"/>
                  </a:cubicBezTo>
                  <a:cubicBezTo>
                    <a:pt x="2217313" y="3472871"/>
                    <a:pt x="2283169" y="3407015"/>
                    <a:pt x="2364406" y="3407015"/>
                  </a:cubicBezTo>
                  <a:close/>
                  <a:moveTo>
                    <a:pt x="2364045" y="3379210"/>
                  </a:moveTo>
                  <a:cubicBezTo>
                    <a:pt x="2268755" y="3379210"/>
                    <a:pt x="2191507" y="3456458"/>
                    <a:pt x="2191507" y="3551748"/>
                  </a:cubicBezTo>
                  <a:cubicBezTo>
                    <a:pt x="2191507" y="3647038"/>
                    <a:pt x="2268755" y="3724286"/>
                    <a:pt x="2364045" y="3724286"/>
                  </a:cubicBezTo>
                  <a:cubicBezTo>
                    <a:pt x="2459335" y="3724286"/>
                    <a:pt x="2536583" y="3647038"/>
                    <a:pt x="2536583" y="3551748"/>
                  </a:cubicBezTo>
                  <a:cubicBezTo>
                    <a:pt x="2536583" y="3456458"/>
                    <a:pt x="2459335" y="3379210"/>
                    <a:pt x="2364045" y="3379210"/>
                  </a:cubicBezTo>
                  <a:close/>
                  <a:moveTo>
                    <a:pt x="90677" y="181444"/>
                  </a:moveTo>
                  <a:lnTo>
                    <a:pt x="90677" y="3272573"/>
                  </a:lnTo>
                  <a:lnTo>
                    <a:pt x="4614357" y="3272573"/>
                  </a:lnTo>
                  <a:lnTo>
                    <a:pt x="4614357" y="181444"/>
                  </a:lnTo>
                  <a:close/>
                  <a:moveTo>
                    <a:pt x="253343" y="0"/>
                  </a:moveTo>
                  <a:lnTo>
                    <a:pt x="4474749" y="0"/>
                  </a:lnTo>
                  <a:cubicBezTo>
                    <a:pt x="4614663" y="0"/>
                    <a:pt x="4728091" y="113428"/>
                    <a:pt x="4728091" y="253343"/>
                  </a:cubicBezTo>
                  <a:lnTo>
                    <a:pt x="4728091" y="3514925"/>
                  </a:lnTo>
                  <a:cubicBezTo>
                    <a:pt x="4728091" y="3654839"/>
                    <a:pt x="4614663" y="3768267"/>
                    <a:pt x="4474749" y="3768267"/>
                  </a:cubicBezTo>
                  <a:lnTo>
                    <a:pt x="2976912" y="3768267"/>
                  </a:lnTo>
                  <a:lnTo>
                    <a:pt x="3112700" y="4311426"/>
                  </a:lnTo>
                  <a:lnTo>
                    <a:pt x="1615391" y="4311426"/>
                  </a:lnTo>
                  <a:lnTo>
                    <a:pt x="1751185" y="3768267"/>
                  </a:lnTo>
                  <a:lnTo>
                    <a:pt x="253343" y="3768267"/>
                  </a:lnTo>
                  <a:cubicBezTo>
                    <a:pt x="113428" y="3768267"/>
                    <a:pt x="0" y="3654839"/>
                    <a:pt x="0" y="3514925"/>
                  </a:cubicBezTo>
                  <a:lnTo>
                    <a:pt x="0" y="253343"/>
                  </a:lnTo>
                  <a:cubicBezTo>
                    <a:pt x="0" y="113428"/>
                    <a:pt x="113428" y="0"/>
                    <a:pt x="253343" y="0"/>
                  </a:cubicBezTo>
                  <a:close/>
                </a:path>
              </a:pathLst>
            </a:custGeom>
            <a:grpFill/>
            <a:ln w="127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an 98"/>
            <p:cNvSpPr/>
            <p:nvPr/>
          </p:nvSpPr>
          <p:spPr>
            <a:xfrm>
              <a:off x="1855985" y="3054401"/>
              <a:ext cx="180316" cy="239990"/>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10" name="Group 9"/>
          <p:cNvGrpSpPr/>
          <p:nvPr/>
        </p:nvGrpSpPr>
        <p:grpSpPr>
          <a:xfrm>
            <a:off x="1971437" y="1175228"/>
            <a:ext cx="360684" cy="762769"/>
            <a:chOff x="1760747" y="1659660"/>
            <a:chExt cx="360684" cy="762769"/>
          </a:xfrm>
        </p:grpSpPr>
        <p:sp>
          <p:nvSpPr>
            <p:cNvPr id="53" name="Rounded Rectangle 8"/>
            <p:cNvSpPr/>
            <p:nvPr/>
          </p:nvSpPr>
          <p:spPr>
            <a:xfrm>
              <a:off x="1760747"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71" name="Can 70"/>
            <p:cNvSpPr/>
            <p:nvPr/>
          </p:nvSpPr>
          <p:spPr>
            <a:xfrm>
              <a:off x="1851178" y="1921932"/>
              <a:ext cx="180316" cy="239990"/>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18" name="Group 17"/>
          <p:cNvGrpSpPr/>
          <p:nvPr/>
        </p:nvGrpSpPr>
        <p:grpSpPr>
          <a:xfrm>
            <a:off x="5845247" y="1533623"/>
            <a:ext cx="420624" cy="417536"/>
            <a:chOff x="6168394" y="1533623"/>
            <a:chExt cx="420624" cy="417536"/>
          </a:xfrm>
        </p:grpSpPr>
        <p:sp>
          <p:nvSpPr>
            <p:cNvPr id="143"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81" name="Rectangle 80"/>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86" name="Group 85"/>
          <p:cNvGrpSpPr/>
          <p:nvPr/>
        </p:nvGrpSpPr>
        <p:grpSpPr>
          <a:xfrm>
            <a:off x="5845247" y="2129432"/>
            <a:ext cx="420624" cy="417536"/>
            <a:chOff x="6168394" y="1533623"/>
            <a:chExt cx="420624" cy="417536"/>
          </a:xfrm>
        </p:grpSpPr>
        <p:sp>
          <p:nvSpPr>
            <p:cNvPr id="87"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88" name="Rectangle 87"/>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31" name="Group 30"/>
          <p:cNvGrpSpPr/>
          <p:nvPr/>
        </p:nvGrpSpPr>
        <p:grpSpPr>
          <a:xfrm>
            <a:off x="1729062" y="3162394"/>
            <a:ext cx="841320" cy="634199"/>
            <a:chOff x="1729062" y="3213194"/>
            <a:chExt cx="841320" cy="634199"/>
          </a:xfrm>
        </p:grpSpPr>
        <p:sp>
          <p:nvSpPr>
            <p:cNvPr id="29" name="Rectangle 28"/>
            <p:cNvSpPr/>
            <p:nvPr/>
          </p:nvSpPr>
          <p:spPr>
            <a:xfrm>
              <a:off x="1729062" y="3321050"/>
              <a:ext cx="841320" cy="526343"/>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Helvetica Neue Thin"/>
                  <a:cs typeface="Helvetica Neue Thin"/>
                </a:rPr>
                <a:t>&lt;html/&gt;</a:t>
              </a:r>
              <a:endParaRPr lang="en-US" sz="1200" dirty="0">
                <a:latin typeface="Helvetica Neue Thin"/>
                <a:cs typeface="Helvetica Neue Thin"/>
              </a:endParaRPr>
            </a:p>
          </p:txBody>
        </p:sp>
        <p:sp>
          <p:nvSpPr>
            <p:cNvPr id="97" name="Rectangle 96"/>
            <p:cNvSpPr/>
            <p:nvPr/>
          </p:nvSpPr>
          <p:spPr>
            <a:xfrm>
              <a:off x="1729062" y="3213194"/>
              <a:ext cx="841320" cy="107856"/>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75101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183356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191611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7" name="Group 66"/>
          <p:cNvGrpSpPr/>
          <p:nvPr/>
        </p:nvGrpSpPr>
        <p:grpSpPr>
          <a:xfrm>
            <a:off x="185407" y="277458"/>
            <a:ext cx="626510" cy="355741"/>
            <a:chOff x="3563773" y="2018787"/>
            <a:chExt cx="1547483" cy="878681"/>
          </a:xfrm>
        </p:grpSpPr>
        <p:sp>
          <p:nvSpPr>
            <p:cNvPr id="68" name="Oval 67"/>
            <p:cNvSpPr/>
            <p:nvPr/>
          </p:nvSpPr>
          <p:spPr>
            <a:xfrm>
              <a:off x="4225670" y="2018787"/>
              <a:ext cx="227263" cy="227263"/>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3885010" y="2344586"/>
              <a:ext cx="227263" cy="227263"/>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p:cNvSpPr/>
            <p:nvPr/>
          </p:nvSpPr>
          <p:spPr>
            <a:xfrm>
              <a:off x="4883993" y="2018787"/>
              <a:ext cx="227263" cy="227263"/>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p:cNvSpPr/>
            <p:nvPr/>
          </p:nvSpPr>
          <p:spPr>
            <a:xfrm>
              <a:off x="4543333" y="2344586"/>
              <a:ext cx="227263" cy="227263"/>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Oval 72"/>
            <p:cNvSpPr/>
            <p:nvPr/>
          </p:nvSpPr>
          <p:spPr>
            <a:xfrm>
              <a:off x="3563773" y="2018787"/>
              <a:ext cx="227263" cy="227263"/>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Oval 73"/>
            <p:cNvSpPr/>
            <p:nvPr/>
          </p:nvSpPr>
          <p:spPr>
            <a:xfrm>
              <a:off x="4211084" y="2670205"/>
              <a:ext cx="227263" cy="227263"/>
            </a:xfrm>
            <a:prstGeom prst="ellipse">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p:cNvCxnSpPr>
              <a:stCxn id="68" idx="3"/>
              <a:endCxn id="69" idx="7"/>
            </p:cNvCxnSpPr>
            <p:nvPr/>
          </p:nvCxnSpPr>
          <p:spPr>
            <a:xfrm flipH="1">
              <a:off x="4078991" y="2212768"/>
              <a:ext cx="179961" cy="165100"/>
            </a:xfrm>
            <a:prstGeom prst="line">
              <a:avLst/>
            </a:prstGeom>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73" idx="5"/>
              <a:endCxn id="69" idx="1"/>
            </p:cNvCxnSpPr>
            <p:nvPr/>
          </p:nvCxnSpPr>
          <p:spPr>
            <a:xfrm>
              <a:off x="3757754" y="2212768"/>
              <a:ext cx="160538" cy="165100"/>
            </a:xfrm>
            <a:prstGeom prst="line">
              <a:avLst/>
            </a:prstGeom>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70" idx="3"/>
              <a:endCxn id="72" idx="7"/>
            </p:cNvCxnSpPr>
            <p:nvPr/>
          </p:nvCxnSpPr>
          <p:spPr>
            <a:xfrm flipH="1">
              <a:off x="4737314" y="2212768"/>
              <a:ext cx="179961" cy="165100"/>
            </a:xfrm>
            <a:prstGeom prst="line">
              <a:avLst/>
            </a:prstGeom>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72" idx="3"/>
              <a:endCxn id="74" idx="7"/>
            </p:cNvCxnSpPr>
            <p:nvPr/>
          </p:nvCxnSpPr>
          <p:spPr>
            <a:xfrm flipH="1">
              <a:off x="4405065" y="2538567"/>
              <a:ext cx="171550" cy="164920"/>
            </a:xfrm>
            <a:prstGeom prst="line">
              <a:avLst/>
            </a:prstGeom>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74" idx="1"/>
              <a:endCxn id="69" idx="5"/>
            </p:cNvCxnSpPr>
            <p:nvPr/>
          </p:nvCxnSpPr>
          <p:spPr>
            <a:xfrm flipH="1" flipV="1">
              <a:off x="4078991" y="2538567"/>
              <a:ext cx="165375" cy="164920"/>
            </a:xfrm>
            <a:prstGeom prst="line">
              <a:avLst/>
            </a:prstGeom>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4" name="Group 93"/>
          <p:cNvGrpSpPr/>
          <p:nvPr/>
        </p:nvGrpSpPr>
        <p:grpSpPr>
          <a:xfrm>
            <a:off x="3180945" y="2534458"/>
            <a:ext cx="358794" cy="444906"/>
            <a:chOff x="3351451" y="2621040"/>
            <a:chExt cx="353152" cy="437909"/>
          </a:xfrm>
          <a:solidFill>
            <a:schemeClr val="tx1">
              <a:lumMod val="85000"/>
              <a:lumOff val="15000"/>
            </a:schemeClr>
          </a:solidFill>
        </p:grpSpPr>
        <p:cxnSp>
          <p:nvCxnSpPr>
            <p:cNvPr id="95" name="Straight Connector 94"/>
            <p:cNvCxnSpPr/>
            <p:nvPr/>
          </p:nvCxnSpPr>
          <p:spPr bwMode="auto">
            <a:xfrm>
              <a:off x="3427558" y="2973529"/>
              <a:ext cx="199528"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bwMode="auto">
            <a:xfrm flipV="1">
              <a:off x="3427558" y="2719826"/>
              <a:ext cx="100660" cy="25370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bwMode="auto">
            <a:xfrm flipH="1" flipV="1">
              <a:off x="3528218" y="2719826"/>
              <a:ext cx="98869" cy="253703"/>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03" name="Can 102"/>
            <p:cNvSpPr/>
            <p:nvPr/>
          </p:nvSpPr>
          <p:spPr>
            <a:xfrm>
              <a:off x="3458528" y="2621040"/>
              <a:ext cx="139379" cy="185506"/>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latin typeface="Helvetica Neue Thin"/>
                <a:cs typeface="Helvetica Neue Thin"/>
              </a:endParaRPr>
            </a:p>
          </p:txBody>
        </p:sp>
        <p:sp>
          <p:nvSpPr>
            <p:cNvPr id="104" name="Can 103"/>
            <p:cNvSpPr/>
            <p:nvPr/>
          </p:nvSpPr>
          <p:spPr>
            <a:xfrm>
              <a:off x="3351451" y="2873443"/>
              <a:ext cx="139379" cy="185506"/>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latin typeface="Helvetica Neue Thin"/>
                <a:cs typeface="Helvetica Neue Thin"/>
              </a:endParaRPr>
            </a:p>
          </p:txBody>
        </p:sp>
        <p:sp>
          <p:nvSpPr>
            <p:cNvPr id="105" name="Can 104"/>
            <p:cNvSpPr/>
            <p:nvPr/>
          </p:nvSpPr>
          <p:spPr>
            <a:xfrm>
              <a:off x="3565224" y="2873443"/>
              <a:ext cx="139379" cy="185506"/>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latin typeface="Helvetica Neue Thin"/>
                <a:cs typeface="Helvetica Neue Thin"/>
              </a:endParaRPr>
            </a:p>
          </p:txBody>
        </p:sp>
      </p:grpSp>
      <p:grpSp>
        <p:nvGrpSpPr>
          <p:cNvPr id="106" name="Group 105"/>
          <p:cNvGrpSpPr/>
          <p:nvPr/>
        </p:nvGrpSpPr>
        <p:grpSpPr>
          <a:xfrm>
            <a:off x="3150224" y="1830385"/>
            <a:ext cx="420624" cy="417536"/>
            <a:chOff x="6168394" y="1533623"/>
            <a:chExt cx="420624" cy="417536"/>
          </a:xfrm>
        </p:grpSpPr>
        <p:sp>
          <p:nvSpPr>
            <p:cNvPr id="107"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108" name="Rectangle 107"/>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cxnSp>
        <p:nvCxnSpPr>
          <p:cNvPr id="109" name="Elbow Connector 285"/>
          <p:cNvCxnSpPr>
            <a:stCxn id="108" idx="2"/>
            <a:endCxn id="103" idx="1"/>
          </p:cNvCxnSpPr>
          <p:nvPr/>
        </p:nvCxnSpPr>
        <p:spPr>
          <a:xfrm>
            <a:off x="3360536" y="2247921"/>
            <a:ext cx="0" cy="286537"/>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10" name="Elbow Connector 285"/>
          <p:cNvCxnSpPr>
            <a:stCxn id="108" idx="3"/>
            <a:endCxn id="320" idx="0"/>
          </p:cNvCxnSpPr>
          <p:nvPr/>
        </p:nvCxnSpPr>
        <p:spPr>
          <a:xfrm>
            <a:off x="3570848" y="2039153"/>
            <a:ext cx="1486263" cy="2774"/>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14" name="Title 228"/>
          <p:cNvSpPr>
            <a:spLocks noGrp="1"/>
          </p:cNvSpPr>
          <p:nvPr>
            <p:ph type="title"/>
          </p:nvPr>
        </p:nvSpPr>
        <p:spPr>
          <a:xfrm>
            <a:off x="811917" y="4426"/>
            <a:ext cx="8332083" cy="857250"/>
          </a:xfrm>
        </p:spPr>
        <p:txBody>
          <a:bodyPr>
            <a:normAutofit/>
          </a:bodyPr>
          <a:lstStyle/>
          <a:p>
            <a:pPr algn="l"/>
            <a:r>
              <a:rPr lang="en-US" sz="3600" dirty="0" smtClean="0">
                <a:solidFill>
                  <a:srgbClr val="FFFFFF"/>
                </a:solidFill>
                <a:latin typeface="Helvetica Neue Thin"/>
                <a:cs typeface="Helvetica Neue Thin"/>
              </a:rPr>
              <a:t>Tree</a:t>
            </a:r>
            <a:endParaRPr lang="en-US" sz="3600" dirty="0">
              <a:solidFill>
                <a:srgbClr val="FFFFFF"/>
              </a:solidFill>
              <a:latin typeface="Helvetica Neue Thin"/>
              <a:cs typeface="Helvetica Neue Thin"/>
            </a:endParaRPr>
          </a:p>
        </p:txBody>
      </p:sp>
      <p:sp>
        <p:nvSpPr>
          <p:cNvPr id="17" name="Rectangle 16"/>
          <p:cNvSpPr/>
          <p:nvPr/>
        </p:nvSpPr>
        <p:spPr>
          <a:xfrm>
            <a:off x="4704021" y="0"/>
            <a:ext cx="2760469"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a:latin typeface="Helvetica Neue Thin"/>
                <a:cs typeface="Helvetica Neue Thin"/>
              </a:rPr>
              <a:t>Data Center</a:t>
            </a:r>
          </a:p>
        </p:txBody>
      </p:sp>
      <p:sp>
        <p:nvSpPr>
          <p:cNvPr id="111" name="Rectangle 110"/>
          <p:cNvSpPr/>
          <p:nvPr/>
        </p:nvSpPr>
        <p:spPr>
          <a:xfrm>
            <a:off x="1298671" y="0"/>
            <a:ext cx="2760469"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Retail Store</a:t>
            </a:r>
            <a:endParaRPr lang="en-US" dirty="0">
              <a:latin typeface="Helvetica Neue Thin"/>
              <a:cs typeface="Helvetica Neue Thin"/>
            </a:endParaRPr>
          </a:p>
        </p:txBody>
      </p:sp>
    </p:spTree>
    <p:extLst>
      <p:ext uri="{BB962C8B-B14F-4D97-AF65-F5344CB8AC3E}">
        <p14:creationId xmlns:p14="http://schemas.microsoft.com/office/powerpoint/2010/main" val="4028404200"/>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0"/>
                                        </p:tgtEl>
                                      </p:cBhvr>
                                    </p:animEffect>
                                    <p:set>
                                      <p:cBhvr>
                                        <p:cTn id="12" dur="1" fill="hold">
                                          <p:stCondLst>
                                            <p:cond delay="499"/>
                                          </p:stCondLst>
                                        </p:cTn>
                                        <p:tgtEl>
                                          <p:spTgt spid="1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1"/>
            <a:ext cx="7772400" cy="1102519"/>
          </a:xfrm>
        </p:spPr>
        <p:txBody>
          <a:bodyPr/>
          <a:lstStyle/>
          <a:p>
            <a:r>
              <a:rPr lang="en-US" dirty="0" err="1" smtClean="0">
                <a:solidFill>
                  <a:schemeClr val="tx1">
                    <a:lumMod val="85000"/>
                    <a:lumOff val="15000"/>
                  </a:schemeClr>
                </a:solidFill>
                <a:latin typeface="Helvetica Neue"/>
                <a:cs typeface="Helvetica Neue"/>
              </a:rPr>
              <a:t>Why</a:t>
            </a:r>
            <a:r>
              <a:rPr lang="en-US" dirty="0" err="1" smtClean="0">
                <a:solidFill>
                  <a:schemeClr val="tx1">
                    <a:lumMod val="85000"/>
                    <a:lumOff val="15000"/>
                  </a:schemeClr>
                </a:solidFill>
                <a:latin typeface="Helvetica Neue Thin"/>
                <a:cs typeface="Helvetica Neue Thin"/>
              </a:rPr>
              <a:t>Sync</a:t>
            </a:r>
            <a:endParaRPr lang="en-US" dirty="0">
              <a:solidFill>
                <a:schemeClr val="tx1">
                  <a:lumMod val="85000"/>
                  <a:lumOff val="15000"/>
                </a:schemeClr>
              </a:solidFill>
              <a:latin typeface="Helvetica Neue Thin"/>
              <a:cs typeface="Helvetica Neue Thin"/>
            </a:endParaRPr>
          </a:p>
        </p:txBody>
      </p:sp>
    </p:spTree>
    <p:extLst>
      <p:ext uri="{BB962C8B-B14F-4D97-AF65-F5344CB8AC3E}">
        <p14:creationId xmlns:p14="http://schemas.microsoft.com/office/powerpoint/2010/main" val="3457961432"/>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16" name="Group 15"/>
          <p:cNvGrpSpPr/>
          <p:nvPr/>
        </p:nvGrpSpPr>
        <p:grpSpPr>
          <a:xfrm>
            <a:off x="6650623" y="1734725"/>
            <a:ext cx="507273" cy="614939"/>
            <a:chOff x="7356263" y="2256255"/>
            <a:chExt cx="507273" cy="614939"/>
          </a:xfrm>
          <a:solidFill>
            <a:schemeClr val="tx1">
              <a:lumMod val="85000"/>
              <a:lumOff val="15000"/>
            </a:schemeClr>
          </a:solidFill>
        </p:grpSpPr>
        <p:grpSp>
          <p:nvGrpSpPr>
            <p:cNvPr id="122" name="Group 86"/>
            <p:cNvGrpSpPr>
              <a:grpSpLocks/>
            </p:cNvGrpSpPr>
            <p:nvPr/>
          </p:nvGrpSpPr>
          <p:grpSpPr bwMode="auto">
            <a:xfrm>
              <a:off x="7356263" y="2328508"/>
              <a:ext cx="507273" cy="507273"/>
              <a:chOff x="3380534" y="3228134"/>
              <a:chExt cx="1605616" cy="1605616"/>
            </a:xfrm>
            <a:grpFill/>
          </p:grpSpPr>
          <p:cxnSp>
            <p:nvCxnSpPr>
              <p:cNvPr id="129" name="Straight Connector 128"/>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123" name="Can 122"/>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4" name="Can 123"/>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5" name="Can 124"/>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6" name="Can 125"/>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7" name="Can 126"/>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28" name="Can 127"/>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425" name="Elbow Connector 424"/>
          <p:cNvCxnSpPr>
            <a:stCxn id="71" idx="4"/>
            <a:endCxn id="320" idx="0"/>
          </p:cNvCxnSpPr>
          <p:nvPr/>
        </p:nvCxnSpPr>
        <p:spPr>
          <a:xfrm>
            <a:off x="2242184" y="1557495"/>
            <a:ext cx="2814927" cy="484432"/>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439" name="Elbow Connector 438"/>
          <p:cNvCxnSpPr>
            <a:stCxn id="99" idx="4"/>
            <a:endCxn id="320" idx="0"/>
          </p:cNvCxnSpPr>
          <p:nvPr/>
        </p:nvCxnSpPr>
        <p:spPr>
          <a:xfrm flipV="1">
            <a:off x="2239880" y="2041927"/>
            <a:ext cx="2817231" cy="455803"/>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4" name="Elbow Connector 263"/>
          <p:cNvCxnSpPr>
            <a:stCxn id="320" idx="2"/>
            <a:endCxn id="88" idx="1"/>
          </p:cNvCxnSpPr>
          <p:nvPr/>
        </p:nvCxnSpPr>
        <p:spPr>
          <a:xfrm>
            <a:off x="5474647" y="2041927"/>
            <a:ext cx="370600" cy="296273"/>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5" name="Elbow Connector 264"/>
          <p:cNvCxnSpPr>
            <a:stCxn id="320" idx="2"/>
            <a:endCxn id="81" idx="1"/>
          </p:cNvCxnSpPr>
          <p:nvPr/>
        </p:nvCxnSpPr>
        <p:spPr>
          <a:xfrm flipV="1">
            <a:off x="5474647" y="1742391"/>
            <a:ext cx="370600" cy="299536"/>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6" name="Elbow Connector 265"/>
          <p:cNvCxnSpPr>
            <a:stCxn id="88" idx="3"/>
          </p:cNvCxnSpPr>
          <p:nvPr/>
        </p:nvCxnSpPr>
        <p:spPr>
          <a:xfrm flipV="1">
            <a:off x="6265871" y="2042282"/>
            <a:ext cx="384752" cy="295918"/>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67" name="Elbow Connector 266"/>
          <p:cNvCxnSpPr>
            <a:stCxn id="81" idx="3"/>
            <a:endCxn id="124" idx="2"/>
          </p:cNvCxnSpPr>
          <p:nvPr/>
        </p:nvCxnSpPr>
        <p:spPr>
          <a:xfrm>
            <a:off x="6265871" y="1742391"/>
            <a:ext cx="384752" cy="301917"/>
          </a:xfrm>
          <a:prstGeom prst="bentConnector3">
            <a:avLst>
              <a:gd name="adj1" fmla="val 50000"/>
            </a:avLst>
          </a:prstGeom>
          <a:ln w="12700" cmpd="sng">
            <a:solidFill>
              <a:schemeClr val="bg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78" name="Rectangle 277"/>
          <p:cNvSpPr/>
          <p:nvPr/>
        </p:nvSpPr>
        <p:spPr>
          <a:xfrm rot="16200000">
            <a:off x="4755513" y="3321428"/>
            <a:ext cx="1020735"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r>
              <a:rPr lang="en-US" sz="1200" b="1" dirty="0" smtClean="0">
                <a:solidFill>
                  <a:srgbClr val="FFFFFF"/>
                </a:solidFill>
                <a:latin typeface="Helvetica Neue Thin"/>
                <a:cs typeface="Helvetica Neue Thin"/>
              </a:rPr>
              <a:t>Web</a:t>
            </a:r>
            <a:r>
              <a:rPr lang="en-US" sz="1200" b="1" dirty="0">
                <a:solidFill>
                  <a:srgbClr val="FFFFFF"/>
                </a:solidFill>
                <a:latin typeface="Helvetica Neue Thin"/>
                <a:cs typeface="Helvetica Neue Thin"/>
              </a:rPr>
              <a:t> </a:t>
            </a:r>
            <a:r>
              <a:rPr lang="en-US" sz="1200" b="1" dirty="0" smtClean="0">
                <a:solidFill>
                  <a:srgbClr val="FFFFFF"/>
                </a:solidFill>
                <a:latin typeface="Helvetica Neue Thin"/>
                <a:cs typeface="Helvetica Neue Thin"/>
              </a:rPr>
              <a:t>Server</a:t>
            </a:r>
            <a:endParaRPr lang="en-US" sz="1200" b="1" dirty="0">
              <a:solidFill>
                <a:srgbClr val="FFFFFF"/>
              </a:solidFill>
              <a:latin typeface="Helvetica Neue Thin"/>
              <a:cs typeface="Helvetica Neue Thin"/>
            </a:endParaRPr>
          </a:p>
        </p:txBody>
      </p:sp>
      <p:cxnSp>
        <p:nvCxnSpPr>
          <p:cNvPr id="279" name="Elbow Connector 278"/>
          <p:cNvCxnSpPr>
            <a:stCxn id="320" idx="1"/>
            <a:endCxn id="278" idx="3"/>
          </p:cNvCxnSpPr>
          <p:nvPr/>
        </p:nvCxnSpPr>
        <p:spPr>
          <a:xfrm rot="16200000" flipH="1">
            <a:off x="5032113" y="2786061"/>
            <a:ext cx="467534" cy="2"/>
          </a:xfrm>
          <a:prstGeom prst="bentConnector3">
            <a:avLst>
              <a:gd name="adj1" fmla="val 5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6" name="Elbow Connector 285"/>
          <p:cNvCxnSpPr>
            <a:stCxn id="29" idx="3"/>
            <a:endCxn id="278" idx="0"/>
          </p:cNvCxnSpPr>
          <p:nvPr/>
        </p:nvCxnSpPr>
        <p:spPr>
          <a:xfrm flipV="1">
            <a:off x="2570382" y="3530196"/>
            <a:ext cx="2486731" cy="3226"/>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20" name="Rectangle 319"/>
          <p:cNvSpPr/>
          <p:nvPr/>
        </p:nvSpPr>
        <p:spPr>
          <a:xfrm rot="16200000">
            <a:off x="4755511" y="1833159"/>
            <a:ext cx="1020735"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r>
              <a:rPr lang="en-US" sz="1200" b="1" dirty="0" smtClean="0">
                <a:solidFill>
                  <a:schemeClr val="bg1"/>
                </a:solidFill>
                <a:latin typeface="Helvetica Neue Thin"/>
                <a:cs typeface="Helvetica Neue Thin"/>
              </a:rPr>
              <a:t>LBR</a:t>
            </a:r>
          </a:p>
        </p:txBody>
      </p:sp>
      <p:grpSp>
        <p:nvGrpSpPr>
          <p:cNvPr id="9" name="Group 8"/>
          <p:cNvGrpSpPr/>
          <p:nvPr/>
        </p:nvGrpSpPr>
        <p:grpSpPr>
          <a:xfrm>
            <a:off x="1729062" y="2194529"/>
            <a:ext cx="841320" cy="767178"/>
            <a:chOff x="1525483" y="2871195"/>
            <a:chExt cx="841320" cy="767178"/>
          </a:xfrm>
          <a:noFill/>
        </p:grpSpPr>
        <p:sp>
          <p:nvSpPr>
            <p:cNvPr id="96" name="Trapezoid 95"/>
            <p:cNvSpPr/>
            <p:nvPr/>
          </p:nvSpPr>
          <p:spPr>
            <a:xfrm>
              <a:off x="1525483" y="2871195"/>
              <a:ext cx="841320" cy="767178"/>
            </a:xfrm>
            <a:custGeom>
              <a:avLst/>
              <a:gdLst/>
              <a:ahLst/>
              <a:cxnLst/>
              <a:rect l="l" t="t" r="r" b="b"/>
              <a:pathLst>
                <a:path w="4728091" h="4311426">
                  <a:moveTo>
                    <a:pt x="2364406" y="3407015"/>
                  </a:moveTo>
                  <a:cubicBezTo>
                    <a:pt x="2445643" y="3407015"/>
                    <a:pt x="2511499" y="3472871"/>
                    <a:pt x="2511499" y="3554108"/>
                  </a:cubicBezTo>
                  <a:cubicBezTo>
                    <a:pt x="2511499" y="3635345"/>
                    <a:pt x="2445643" y="3701201"/>
                    <a:pt x="2364406" y="3701201"/>
                  </a:cubicBezTo>
                  <a:cubicBezTo>
                    <a:pt x="2283169" y="3701201"/>
                    <a:pt x="2217313" y="3635345"/>
                    <a:pt x="2217313" y="3554108"/>
                  </a:cubicBezTo>
                  <a:cubicBezTo>
                    <a:pt x="2217313" y="3472871"/>
                    <a:pt x="2283169" y="3407015"/>
                    <a:pt x="2364406" y="3407015"/>
                  </a:cubicBezTo>
                  <a:close/>
                  <a:moveTo>
                    <a:pt x="2364045" y="3379210"/>
                  </a:moveTo>
                  <a:cubicBezTo>
                    <a:pt x="2268755" y="3379210"/>
                    <a:pt x="2191507" y="3456458"/>
                    <a:pt x="2191507" y="3551748"/>
                  </a:cubicBezTo>
                  <a:cubicBezTo>
                    <a:pt x="2191507" y="3647038"/>
                    <a:pt x="2268755" y="3724286"/>
                    <a:pt x="2364045" y="3724286"/>
                  </a:cubicBezTo>
                  <a:cubicBezTo>
                    <a:pt x="2459335" y="3724286"/>
                    <a:pt x="2536583" y="3647038"/>
                    <a:pt x="2536583" y="3551748"/>
                  </a:cubicBezTo>
                  <a:cubicBezTo>
                    <a:pt x="2536583" y="3456458"/>
                    <a:pt x="2459335" y="3379210"/>
                    <a:pt x="2364045" y="3379210"/>
                  </a:cubicBezTo>
                  <a:close/>
                  <a:moveTo>
                    <a:pt x="90677" y="181444"/>
                  </a:moveTo>
                  <a:lnTo>
                    <a:pt x="90677" y="3272573"/>
                  </a:lnTo>
                  <a:lnTo>
                    <a:pt x="4614357" y="3272573"/>
                  </a:lnTo>
                  <a:lnTo>
                    <a:pt x="4614357" y="181444"/>
                  </a:lnTo>
                  <a:close/>
                  <a:moveTo>
                    <a:pt x="253343" y="0"/>
                  </a:moveTo>
                  <a:lnTo>
                    <a:pt x="4474749" y="0"/>
                  </a:lnTo>
                  <a:cubicBezTo>
                    <a:pt x="4614663" y="0"/>
                    <a:pt x="4728091" y="113428"/>
                    <a:pt x="4728091" y="253343"/>
                  </a:cubicBezTo>
                  <a:lnTo>
                    <a:pt x="4728091" y="3514925"/>
                  </a:lnTo>
                  <a:cubicBezTo>
                    <a:pt x="4728091" y="3654839"/>
                    <a:pt x="4614663" y="3768267"/>
                    <a:pt x="4474749" y="3768267"/>
                  </a:cubicBezTo>
                  <a:lnTo>
                    <a:pt x="2976912" y="3768267"/>
                  </a:lnTo>
                  <a:lnTo>
                    <a:pt x="3112700" y="4311426"/>
                  </a:lnTo>
                  <a:lnTo>
                    <a:pt x="1615391" y="4311426"/>
                  </a:lnTo>
                  <a:lnTo>
                    <a:pt x="1751185" y="3768267"/>
                  </a:lnTo>
                  <a:lnTo>
                    <a:pt x="253343" y="3768267"/>
                  </a:lnTo>
                  <a:cubicBezTo>
                    <a:pt x="113428" y="3768267"/>
                    <a:pt x="0" y="3654839"/>
                    <a:pt x="0" y="3514925"/>
                  </a:cubicBezTo>
                  <a:lnTo>
                    <a:pt x="0" y="253343"/>
                  </a:lnTo>
                  <a:cubicBezTo>
                    <a:pt x="0" y="113428"/>
                    <a:pt x="113428" y="0"/>
                    <a:pt x="253343" y="0"/>
                  </a:cubicBezTo>
                  <a:close/>
                </a:path>
              </a:pathLst>
            </a:custGeom>
            <a:grpFill/>
            <a:ln w="1270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Can 98"/>
            <p:cNvSpPr/>
            <p:nvPr/>
          </p:nvSpPr>
          <p:spPr>
            <a:xfrm>
              <a:off x="1855985" y="3054401"/>
              <a:ext cx="180316" cy="239990"/>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10" name="Group 9"/>
          <p:cNvGrpSpPr/>
          <p:nvPr/>
        </p:nvGrpSpPr>
        <p:grpSpPr>
          <a:xfrm>
            <a:off x="1971437" y="1175228"/>
            <a:ext cx="360684" cy="762769"/>
            <a:chOff x="1760747" y="1659660"/>
            <a:chExt cx="360684" cy="762769"/>
          </a:xfrm>
        </p:grpSpPr>
        <p:sp>
          <p:nvSpPr>
            <p:cNvPr id="53" name="Rounded Rectangle 8"/>
            <p:cNvSpPr/>
            <p:nvPr/>
          </p:nvSpPr>
          <p:spPr>
            <a:xfrm>
              <a:off x="1760747"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71" name="Can 70"/>
            <p:cNvSpPr/>
            <p:nvPr/>
          </p:nvSpPr>
          <p:spPr>
            <a:xfrm>
              <a:off x="1851178" y="1921932"/>
              <a:ext cx="180316" cy="239990"/>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18" name="Group 17"/>
          <p:cNvGrpSpPr/>
          <p:nvPr/>
        </p:nvGrpSpPr>
        <p:grpSpPr>
          <a:xfrm>
            <a:off x="5845247" y="1533623"/>
            <a:ext cx="420624" cy="417536"/>
            <a:chOff x="6168394" y="1533623"/>
            <a:chExt cx="420624" cy="417536"/>
          </a:xfrm>
        </p:grpSpPr>
        <p:sp>
          <p:nvSpPr>
            <p:cNvPr id="143"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81" name="Rectangle 80"/>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86" name="Group 85"/>
          <p:cNvGrpSpPr/>
          <p:nvPr/>
        </p:nvGrpSpPr>
        <p:grpSpPr>
          <a:xfrm>
            <a:off x="5845247" y="2129432"/>
            <a:ext cx="420624" cy="417536"/>
            <a:chOff x="6168394" y="1533623"/>
            <a:chExt cx="420624" cy="417536"/>
          </a:xfrm>
        </p:grpSpPr>
        <p:sp>
          <p:nvSpPr>
            <p:cNvPr id="87"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88" name="Rectangle 87"/>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31" name="Group 30"/>
          <p:cNvGrpSpPr/>
          <p:nvPr/>
        </p:nvGrpSpPr>
        <p:grpSpPr>
          <a:xfrm>
            <a:off x="1729062" y="3162394"/>
            <a:ext cx="841320" cy="634199"/>
            <a:chOff x="1729062" y="3213194"/>
            <a:chExt cx="841320" cy="634199"/>
          </a:xfrm>
        </p:grpSpPr>
        <p:sp>
          <p:nvSpPr>
            <p:cNvPr id="29" name="Rectangle 28"/>
            <p:cNvSpPr/>
            <p:nvPr/>
          </p:nvSpPr>
          <p:spPr>
            <a:xfrm>
              <a:off x="1729062" y="3321050"/>
              <a:ext cx="841320" cy="526343"/>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latin typeface="Helvetica Neue Thin"/>
                  <a:cs typeface="Helvetica Neue Thin"/>
                </a:rPr>
                <a:t>&lt;html/&gt;</a:t>
              </a:r>
              <a:endParaRPr lang="en-US" sz="1200" dirty="0">
                <a:latin typeface="Helvetica Neue Thin"/>
                <a:cs typeface="Helvetica Neue Thin"/>
              </a:endParaRPr>
            </a:p>
          </p:txBody>
        </p:sp>
        <p:sp>
          <p:nvSpPr>
            <p:cNvPr id="97" name="Rectangle 96"/>
            <p:cNvSpPr/>
            <p:nvPr/>
          </p:nvSpPr>
          <p:spPr>
            <a:xfrm>
              <a:off x="1729062" y="3213194"/>
              <a:ext cx="841320" cy="107856"/>
            </a:xfrm>
            <a:prstGeom prst="rect">
              <a:avLst/>
            </a:prstGeom>
            <a:noFill/>
            <a:ln w="1270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75101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p:cNvSpPr/>
            <p:nvPr/>
          </p:nvSpPr>
          <p:spPr>
            <a:xfrm>
              <a:off x="183356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1916112" y="3236960"/>
              <a:ext cx="60325" cy="60325"/>
            </a:xfrm>
            <a:prstGeom prst="ellipse">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183191" y="227930"/>
            <a:ext cx="646034" cy="464159"/>
            <a:chOff x="6202539" y="1879621"/>
            <a:chExt cx="1610372" cy="1157012"/>
          </a:xfrm>
          <a:solidFill>
            <a:srgbClr val="262626"/>
          </a:solidFill>
        </p:grpSpPr>
        <p:sp>
          <p:nvSpPr>
            <p:cNvPr id="82" name="Oval 81"/>
            <p:cNvSpPr/>
            <p:nvPr/>
          </p:nvSpPr>
          <p:spPr>
            <a:xfrm>
              <a:off x="6209974" y="187962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Oval 82"/>
            <p:cNvSpPr/>
            <p:nvPr/>
          </p:nvSpPr>
          <p:spPr>
            <a:xfrm>
              <a:off x="6653726" y="187962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Oval 83"/>
            <p:cNvSpPr/>
            <p:nvPr/>
          </p:nvSpPr>
          <p:spPr>
            <a:xfrm>
              <a:off x="7116904" y="2344972"/>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Oval 84"/>
            <p:cNvSpPr/>
            <p:nvPr/>
          </p:nvSpPr>
          <p:spPr>
            <a:xfrm>
              <a:off x="7585648" y="2809370"/>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9" name="Straight Connector 88"/>
            <p:cNvCxnSpPr>
              <a:stCxn id="85" idx="2"/>
              <a:endCxn id="115" idx="6"/>
            </p:cNvCxnSpPr>
            <p:nvPr/>
          </p:nvCxnSpPr>
          <p:spPr>
            <a:xfrm flipH="1" flipV="1">
              <a:off x="7344167" y="2918893"/>
              <a:ext cx="241481" cy="4109"/>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115" idx="0"/>
              <a:endCxn id="84" idx="4"/>
            </p:cNvCxnSpPr>
            <p:nvPr/>
          </p:nvCxnSpPr>
          <p:spPr>
            <a:xfrm flipV="1">
              <a:off x="7230536" y="2572235"/>
              <a:ext cx="0" cy="233026"/>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84" idx="1"/>
              <a:endCxn id="83" idx="5"/>
            </p:cNvCxnSpPr>
            <p:nvPr/>
          </p:nvCxnSpPr>
          <p:spPr>
            <a:xfrm flipH="1" flipV="1">
              <a:off x="6847707" y="2073602"/>
              <a:ext cx="302479" cy="304652"/>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83" idx="2"/>
              <a:endCxn id="82" idx="6"/>
            </p:cNvCxnSpPr>
            <p:nvPr/>
          </p:nvCxnSpPr>
          <p:spPr>
            <a:xfrm flipH="1">
              <a:off x="6437237" y="1993253"/>
              <a:ext cx="216489" cy="0"/>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a:stCxn id="114" idx="0"/>
              <a:endCxn id="82" idx="4"/>
            </p:cNvCxnSpPr>
            <p:nvPr/>
          </p:nvCxnSpPr>
          <p:spPr>
            <a:xfrm flipV="1">
              <a:off x="6316171" y="2106884"/>
              <a:ext cx="7435" cy="238088"/>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flipH="1" flipV="1">
              <a:off x="6323606" y="2466075"/>
              <a:ext cx="906930" cy="452818"/>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115" idx="1"/>
              <a:endCxn id="82" idx="5"/>
            </p:cNvCxnSpPr>
            <p:nvPr/>
          </p:nvCxnSpPr>
          <p:spPr>
            <a:xfrm flipH="1" flipV="1">
              <a:off x="6403955" y="2073602"/>
              <a:ext cx="746231" cy="764941"/>
            </a:xfrm>
            <a:prstGeom prst="line">
              <a:avLst/>
            </a:prstGeom>
            <a:grpFill/>
            <a:ln w="12700" cmpd="sng">
              <a:solidFill>
                <a:srgbClr val="FFFFFF"/>
              </a:solidFill>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114" name="Oval 113"/>
            <p:cNvSpPr/>
            <p:nvPr/>
          </p:nvSpPr>
          <p:spPr>
            <a:xfrm>
              <a:off x="6202539" y="2344972"/>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Oval 114"/>
            <p:cNvSpPr/>
            <p:nvPr/>
          </p:nvSpPr>
          <p:spPr>
            <a:xfrm>
              <a:off x="7116904" y="2805261"/>
              <a:ext cx="227263" cy="227263"/>
            </a:xfrm>
            <a:prstGeom prst="ellipse">
              <a:avLst/>
            </a:prstGeom>
            <a:grp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1973262" y="1173771"/>
            <a:ext cx="360684" cy="762769"/>
            <a:chOff x="1760747" y="1659660"/>
            <a:chExt cx="360684" cy="762769"/>
          </a:xfrm>
        </p:grpSpPr>
        <p:sp>
          <p:nvSpPr>
            <p:cNvPr id="117" name="Rounded Rectangle 8"/>
            <p:cNvSpPr/>
            <p:nvPr/>
          </p:nvSpPr>
          <p:spPr>
            <a:xfrm>
              <a:off x="1760747"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118" name="Can 117"/>
            <p:cNvSpPr/>
            <p:nvPr/>
          </p:nvSpPr>
          <p:spPr>
            <a:xfrm>
              <a:off x="1851178" y="1921932"/>
              <a:ext cx="180316" cy="239990"/>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119" name="Group 118"/>
          <p:cNvGrpSpPr/>
          <p:nvPr/>
        </p:nvGrpSpPr>
        <p:grpSpPr>
          <a:xfrm>
            <a:off x="1973262" y="1173771"/>
            <a:ext cx="360684" cy="762769"/>
            <a:chOff x="1760747" y="1659660"/>
            <a:chExt cx="360684" cy="762769"/>
          </a:xfrm>
        </p:grpSpPr>
        <p:sp>
          <p:nvSpPr>
            <p:cNvPr id="120" name="Rounded Rectangle 8"/>
            <p:cNvSpPr/>
            <p:nvPr/>
          </p:nvSpPr>
          <p:spPr>
            <a:xfrm>
              <a:off x="1760747"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121" name="Can 120"/>
            <p:cNvSpPr/>
            <p:nvPr/>
          </p:nvSpPr>
          <p:spPr>
            <a:xfrm>
              <a:off x="1851178" y="1921932"/>
              <a:ext cx="180316" cy="239990"/>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145" name="Elbow Connector 144"/>
          <p:cNvCxnSpPr>
            <a:stCxn id="99" idx="2"/>
            <a:endCxn id="71" idx="2"/>
          </p:cNvCxnSpPr>
          <p:nvPr/>
        </p:nvCxnSpPr>
        <p:spPr>
          <a:xfrm rot="10800000" flipH="1">
            <a:off x="2059564" y="1557496"/>
            <a:ext cx="2304" cy="940235"/>
          </a:xfrm>
          <a:prstGeom prst="bentConnector3">
            <a:avLst>
              <a:gd name="adj1" fmla="val -9921875"/>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46" name="Elbow Connector 145"/>
          <p:cNvCxnSpPr/>
          <p:nvPr/>
        </p:nvCxnSpPr>
        <p:spPr>
          <a:xfrm rot="10800000">
            <a:off x="731610" y="1556039"/>
            <a:ext cx="12700" cy="1025167"/>
          </a:xfrm>
          <a:prstGeom prst="bentConnector3">
            <a:avLst>
              <a:gd name="adj1" fmla="val 1800000"/>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48" name="Title 228"/>
          <p:cNvSpPr>
            <a:spLocks noGrp="1"/>
          </p:cNvSpPr>
          <p:nvPr>
            <p:ph type="title"/>
          </p:nvPr>
        </p:nvSpPr>
        <p:spPr>
          <a:xfrm>
            <a:off x="829225" y="4426"/>
            <a:ext cx="8314775" cy="857250"/>
          </a:xfrm>
        </p:spPr>
        <p:txBody>
          <a:bodyPr>
            <a:normAutofit/>
          </a:bodyPr>
          <a:lstStyle/>
          <a:p>
            <a:pPr algn="l"/>
            <a:r>
              <a:rPr lang="en-US" sz="3600" dirty="0" smtClean="0">
                <a:solidFill>
                  <a:srgbClr val="FFFFFF"/>
                </a:solidFill>
                <a:latin typeface="Helvetica Neue Thin"/>
                <a:cs typeface="Helvetica Neue Thin"/>
              </a:rPr>
              <a:t>Mesh</a:t>
            </a:r>
            <a:endParaRPr lang="en-US" sz="3600" dirty="0">
              <a:solidFill>
                <a:srgbClr val="FFFFFF"/>
              </a:solidFill>
              <a:latin typeface="Helvetica Neue Thin"/>
              <a:cs typeface="Helvetica Neue Thin"/>
            </a:endParaRPr>
          </a:p>
        </p:txBody>
      </p:sp>
      <p:sp>
        <p:nvSpPr>
          <p:cNvPr id="17" name="Rectangle 16"/>
          <p:cNvSpPr/>
          <p:nvPr/>
        </p:nvSpPr>
        <p:spPr>
          <a:xfrm>
            <a:off x="4704021" y="0"/>
            <a:ext cx="2760469"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a:latin typeface="Helvetica Neue Thin"/>
                <a:cs typeface="Helvetica Neue Thin"/>
              </a:rPr>
              <a:t>Data Center</a:t>
            </a:r>
          </a:p>
        </p:txBody>
      </p:sp>
      <p:sp>
        <p:nvSpPr>
          <p:cNvPr id="111" name="Rectangle 110"/>
          <p:cNvSpPr/>
          <p:nvPr/>
        </p:nvSpPr>
        <p:spPr>
          <a:xfrm>
            <a:off x="1298671" y="0"/>
            <a:ext cx="1696819"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Retail Store</a:t>
            </a:r>
            <a:endParaRPr lang="en-US" dirty="0">
              <a:latin typeface="Helvetica Neue Thin"/>
              <a:cs typeface="Helvetica Neue Thin"/>
            </a:endParaRPr>
          </a:p>
        </p:txBody>
      </p:sp>
    </p:spTree>
    <p:extLst>
      <p:ext uri="{BB962C8B-B14F-4D97-AF65-F5344CB8AC3E}">
        <p14:creationId xmlns:p14="http://schemas.microsoft.com/office/powerpoint/2010/main" val="2267322636"/>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25"/>
                                        </p:tgtEl>
                                      </p:cBhvr>
                                    </p:animEffect>
                                    <p:set>
                                      <p:cBhvr>
                                        <p:cTn id="12" dur="1" fill="hold">
                                          <p:stCondLst>
                                            <p:cond delay="499"/>
                                          </p:stCondLst>
                                        </p:cTn>
                                        <p:tgtEl>
                                          <p:spTgt spid="42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439"/>
                                        </p:tgtEl>
                                      </p:cBhvr>
                                    </p:animEffect>
                                    <p:set>
                                      <p:cBhvr>
                                        <p:cTn id="15" dur="1" fill="hold">
                                          <p:stCondLst>
                                            <p:cond delay="499"/>
                                          </p:stCondLst>
                                        </p:cTn>
                                        <p:tgtEl>
                                          <p:spTgt spid="43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4.76554E-6 -9.74406E-7 L -0.1464 -0.00062 " pathEditMode="relative" rAng="0" ptsTypes="AA">
                                      <p:cBhvr>
                                        <p:cTn id="19" dur="2000" fill="hold"/>
                                        <p:tgtEl>
                                          <p:spTgt spid="116"/>
                                        </p:tgtEl>
                                        <p:attrNameLst>
                                          <p:attrName>ppt_x</p:attrName>
                                          <p:attrName>ppt_y</p:attrName>
                                        </p:attrNameLst>
                                      </p:cBhvr>
                                      <p:rCtr x="-7329" y="-31"/>
                                    </p:animMotion>
                                  </p:childTnLst>
                                </p:cTn>
                              </p:par>
                              <p:par>
                                <p:cTn id="20" presetID="0" presetClass="path" presetSubtype="0" accel="50000" decel="50000" fill="hold" nodeType="withEffect">
                                  <p:stCondLst>
                                    <p:cond delay="0"/>
                                  </p:stCondLst>
                                  <p:childTnLst>
                                    <p:animMotion origin="layout" path="M 1.56304E-6 -4.26149E-6 L -0.14658 0.20352 " pathEditMode="relative" rAng="0" ptsTypes="AA">
                                      <p:cBhvr>
                                        <p:cTn id="21" dur="2000" fill="hold"/>
                                        <p:tgtEl>
                                          <p:spTgt spid="119"/>
                                        </p:tgtEl>
                                        <p:attrNameLst>
                                          <p:attrName>ppt_x</p:attrName>
                                          <p:attrName>ppt_y</p:attrName>
                                        </p:attrNameLst>
                                      </p:cBhvr>
                                      <p:rCtr x="-7329" y="10176"/>
                                    </p:animMotion>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146"/>
                                        </p:tgtEl>
                                        <p:attrNameLst>
                                          <p:attrName>style.visibility</p:attrName>
                                        </p:attrNameLst>
                                      </p:cBhvr>
                                      <p:to>
                                        <p:strVal val="visible"/>
                                      </p:to>
                                    </p:set>
                                    <p:animEffect transition="in" filter="fade">
                                      <p:cBhvr>
                                        <p:cTn id="25"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20491"/>
            <a:ext cx="7772400" cy="1102519"/>
          </a:xfrm>
        </p:spPr>
        <p:txBody>
          <a:bodyPr/>
          <a:lstStyle/>
          <a:p>
            <a:r>
              <a:rPr lang="en-US" dirty="0" smtClean="0">
                <a:solidFill>
                  <a:srgbClr val="262626"/>
                </a:solidFill>
                <a:latin typeface="Helvetica Neue"/>
                <a:cs typeface="Helvetica Neue"/>
              </a:rPr>
              <a:t>Security</a:t>
            </a:r>
            <a:endParaRPr lang="en-US" dirty="0">
              <a:solidFill>
                <a:srgbClr val="262626"/>
              </a:solidFill>
              <a:latin typeface="Helvetica Neue Thin"/>
              <a:cs typeface="Helvetica Neue Thin"/>
            </a:endParaRPr>
          </a:p>
        </p:txBody>
      </p:sp>
    </p:spTree>
    <p:extLst>
      <p:ext uri="{BB962C8B-B14F-4D97-AF65-F5344CB8AC3E}">
        <p14:creationId xmlns:p14="http://schemas.microsoft.com/office/powerpoint/2010/main" val="3959307424"/>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8250"/>
            <a:ext cx="8229600" cy="3007001"/>
          </a:xfrm>
        </p:spPr>
        <p:txBody>
          <a:bodyPr/>
          <a:lstStyle/>
          <a:p>
            <a:pPr marL="514350" indent="-514350">
              <a:buFont typeface="+mj-lt"/>
              <a:buAutoNum type="arabicPeriod"/>
            </a:pPr>
            <a:r>
              <a:rPr lang="en-US" dirty="0">
                <a:solidFill>
                  <a:srgbClr val="FFFFFF"/>
                </a:solidFill>
                <a:latin typeface="Helvetica Neue Thin"/>
                <a:cs typeface="Helvetica Neue Thin"/>
              </a:rPr>
              <a:t>User Authentication</a:t>
            </a:r>
          </a:p>
          <a:p>
            <a:pPr marL="514350" indent="-514350">
              <a:buFont typeface="+mj-lt"/>
              <a:buAutoNum type="arabicPeriod"/>
            </a:pPr>
            <a:r>
              <a:rPr lang="en-US" dirty="0">
                <a:solidFill>
                  <a:srgbClr val="FFFFFF"/>
                </a:solidFill>
                <a:latin typeface="Helvetica Neue Thin"/>
                <a:cs typeface="Helvetica Neue Thin"/>
              </a:rPr>
              <a:t>Data Read/Write Access</a:t>
            </a:r>
          </a:p>
          <a:p>
            <a:pPr marL="514350" indent="-514350">
              <a:buFont typeface="+mj-lt"/>
              <a:buAutoNum type="arabicPeriod"/>
            </a:pPr>
            <a:r>
              <a:rPr lang="en-US" dirty="0">
                <a:solidFill>
                  <a:srgbClr val="FFFFFF"/>
                </a:solidFill>
                <a:latin typeface="Helvetica Neue Thin"/>
                <a:cs typeface="Helvetica Neue Thin"/>
              </a:rPr>
              <a:t>Data Transport on the Wire</a:t>
            </a:r>
          </a:p>
          <a:p>
            <a:pPr marL="514350" indent="-514350">
              <a:buFont typeface="+mj-lt"/>
              <a:buAutoNum type="arabicPeriod"/>
            </a:pPr>
            <a:r>
              <a:rPr lang="en-US" dirty="0">
                <a:solidFill>
                  <a:srgbClr val="FFFFFF"/>
                </a:solidFill>
                <a:latin typeface="Helvetica Neue Thin"/>
                <a:cs typeface="Helvetica Neue Thin"/>
              </a:rPr>
              <a:t>Data Storage on the Device</a:t>
            </a:r>
          </a:p>
          <a:p>
            <a:pPr marL="514350" indent="-514350">
              <a:buFont typeface="+mj-lt"/>
              <a:buAutoNum type="arabicPeriod"/>
            </a:pPr>
            <a:r>
              <a:rPr lang="en-US" dirty="0">
                <a:solidFill>
                  <a:srgbClr val="FFFFFF"/>
                </a:solidFill>
                <a:latin typeface="Helvetica Neue Thin"/>
                <a:cs typeface="Helvetica Neue Thin"/>
              </a:rPr>
              <a:t>Data Storage in the </a:t>
            </a:r>
            <a:r>
              <a:rPr lang="en-US" dirty="0" smtClean="0">
                <a:solidFill>
                  <a:srgbClr val="FFFFFF"/>
                </a:solidFill>
                <a:latin typeface="Helvetica Neue Thin"/>
                <a:cs typeface="Helvetica Neue Thin"/>
              </a:rPr>
              <a:t>Cloud</a:t>
            </a:r>
            <a:endParaRPr lang="en-US" dirty="0">
              <a:solidFill>
                <a:srgbClr val="FFFFFF"/>
              </a:solidFill>
              <a:latin typeface="Helvetica Neue Thin"/>
              <a:cs typeface="Helvetica Neue Thin"/>
            </a:endParaRPr>
          </a:p>
        </p:txBody>
      </p:sp>
    </p:spTree>
    <p:extLst>
      <p:ext uri="{BB962C8B-B14F-4D97-AF65-F5344CB8AC3E}">
        <p14:creationId xmlns:p14="http://schemas.microsoft.com/office/powerpoint/2010/main" val="1686547517"/>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27" name="Group 26"/>
          <p:cNvGrpSpPr/>
          <p:nvPr/>
        </p:nvGrpSpPr>
        <p:grpSpPr>
          <a:xfrm>
            <a:off x="1368024" y="1565775"/>
            <a:ext cx="951373" cy="2011950"/>
            <a:chOff x="4924780" y="1659660"/>
            <a:chExt cx="360684" cy="762769"/>
          </a:xfrm>
        </p:grpSpPr>
        <p:sp>
          <p:nvSpPr>
            <p:cNvPr id="28" name="Rounded Rectangle 8"/>
            <p:cNvSpPr/>
            <p:nvPr/>
          </p:nvSpPr>
          <p:spPr>
            <a:xfrm>
              <a:off x="4924780"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9" name="Can 28"/>
            <p:cNvSpPr/>
            <p:nvPr/>
          </p:nvSpPr>
          <p:spPr>
            <a:xfrm>
              <a:off x="5026123" y="1930758"/>
              <a:ext cx="165728" cy="220573"/>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3" name="Group 2"/>
          <p:cNvGrpSpPr/>
          <p:nvPr/>
        </p:nvGrpSpPr>
        <p:grpSpPr>
          <a:xfrm>
            <a:off x="6437947" y="1760740"/>
            <a:ext cx="1338030" cy="1622020"/>
            <a:chOff x="7356263" y="2256255"/>
            <a:chExt cx="507273" cy="614939"/>
          </a:xfrm>
          <a:solidFill>
            <a:srgbClr val="262626"/>
          </a:solidFill>
        </p:grpSpPr>
        <p:grpSp>
          <p:nvGrpSpPr>
            <p:cNvPr id="4" name="Group 86"/>
            <p:cNvGrpSpPr>
              <a:grpSpLocks/>
            </p:cNvGrpSpPr>
            <p:nvPr/>
          </p:nvGrpSpPr>
          <p:grpSpPr bwMode="auto">
            <a:xfrm>
              <a:off x="7356263" y="2328508"/>
              <a:ext cx="507273" cy="507273"/>
              <a:chOff x="3380534" y="3228134"/>
              <a:chExt cx="1605616" cy="1605616"/>
            </a:xfrm>
            <a:grpFill/>
          </p:grpSpPr>
          <p:cxnSp>
            <p:nvCxnSpPr>
              <p:cNvPr id="12" name="Straight Connector 11"/>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5" name="Can 4"/>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6" name="Can 5"/>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8" name="Can 7"/>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9" name="Can 8"/>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24" name="Group 23"/>
          <p:cNvGrpSpPr/>
          <p:nvPr/>
        </p:nvGrpSpPr>
        <p:grpSpPr>
          <a:xfrm>
            <a:off x="4555197" y="2021085"/>
            <a:ext cx="1109477" cy="1101331"/>
            <a:chOff x="6168394" y="1533623"/>
            <a:chExt cx="420624" cy="417536"/>
          </a:xfrm>
        </p:grpSpPr>
        <p:sp>
          <p:nvSpPr>
            <p:cNvPr id="25"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26" name="Rectangle 25"/>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cxnSp>
        <p:nvCxnSpPr>
          <p:cNvPr id="30" name="Elbow Connector 285"/>
          <p:cNvCxnSpPr>
            <a:stCxn id="26" idx="3"/>
            <a:endCxn id="6" idx="2"/>
          </p:cNvCxnSpPr>
          <p:nvPr/>
        </p:nvCxnSpPr>
        <p:spPr>
          <a:xfrm>
            <a:off x="5664674" y="2571751"/>
            <a:ext cx="773273"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285"/>
          <p:cNvCxnSpPr>
            <a:endCxn id="26" idx="1"/>
          </p:cNvCxnSpPr>
          <p:nvPr/>
        </p:nvCxnSpPr>
        <p:spPr>
          <a:xfrm flipV="1">
            <a:off x="2319397" y="2571751"/>
            <a:ext cx="2235800"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195348" y="0"/>
            <a:ext cx="3887037"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Data Center</a:t>
            </a:r>
            <a:endParaRPr lang="en-US" dirty="0">
              <a:latin typeface="Helvetica Neue Thin"/>
              <a:cs typeface="Helvetica Neue Thin"/>
            </a:endParaRPr>
          </a:p>
        </p:txBody>
      </p:sp>
    </p:spTree>
    <p:extLst>
      <p:ext uri="{BB962C8B-B14F-4D97-AF65-F5344CB8AC3E}">
        <p14:creationId xmlns:p14="http://schemas.microsoft.com/office/powerpoint/2010/main" val="294714011"/>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437947" y="1760740"/>
            <a:ext cx="1338030" cy="1622020"/>
            <a:chOff x="7356263" y="2256255"/>
            <a:chExt cx="507273" cy="614939"/>
          </a:xfrm>
          <a:solidFill>
            <a:schemeClr val="tx1">
              <a:lumMod val="85000"/>
              <a:lumOff val="15000"/>
            </a:schemeClr>
          </a:solidFill>
        </p:grpSpPr>
        <p:grpSp>
          <p:nvGrpSpPr>
            <p:cNvPr id="4" name="Group 86"/>
            <p:cNvGrpSpPr>
              <a:grpSpLocks/>
            </p:cNvGrpSpPr>
            <p:nvPr/>
          </p:nvGrpSpPr>
          <p:grpSpPr bwMode="auto">
            <a:xfrm>
              <a:off x="7356263" y="2328508"/>
              <a:ext cx="507273" cy="507273"/>
              <a:chOff x="3380534" y="3228134"/>
              <a:chExt cx="1605616" cy="1605616"/>
            </a:xfrm>
            <a:grpFill/>
          </p:grpSpPr>
          <p:cxnSp>
            <p:nvCxnSpPr>
              <p:cNvPr id="12" name="Straight Connector 11"/>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5" name="Can 4"/>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6" name="Can 5"/>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8" name="Can 7"/>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9" name="Can 8"/>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24" name="Group 23"/>
          <p:cNvGrpSpPr/>
          <p:nvPr/>
        </p:nvGrpSpPr>
        <p:grpSpPr>
          <a:xfrm>
            <a:off x="4555197" y="2021085"/>
            <a:ext cx="1109477" cy="1101331"/>
            <a:chOff x="6168394" y="1533623"/>
            <a:chExt cx="420624" cy="417536"/>
          </a:xfrm>
        </p:grpSpPr>
        <p:sp>
          <p:nvSpPr>
            <p:cNvPr id="25"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26" name="Rectangle 25"/>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27" name="Group 26"/>
          <p:cNvGrpSpPr/>
          <p:nvPr/>
        </p:nvGrpSpPr>
        <p:grpSpPr>
          <a:xfrm>
            <a:off x="1368024" y="1565775"/>
            <a:ext cx="951373" cy="2011950"/>
            <a:chOff x="4924780" y="1659660"/>
            <a:chExt cx="360684" cy="762769"/>
          </a:xfrm>
        </p:grpSpPr>
        <p:sp>
          <p:nvSpPr>
            <p:cNvPr id="28" name="Rounded Rectangle 8"/>
            <p:cNvSpPr/>
            <p:nvPr/>
          </p:nvSpPr>
          <p:spPr>
            <a:xfrm>
              <a:off x="4924780"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9" name="Can 28"/>
            <p:cNvSpPr/>
            <p:nvPr/>
          </p:nvSpPr>
          <p:spPr>
            <a:xfrm>
              <a:off x="5026123" y="1930758"/>
              <a:ext cx="165728" cy="220573"/>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30" name="Elbow Connector 285"/>
          <p:cNvCxnSpPr>
            <a:stCxn id="26" idx="3"/>
            <a:endCxn id="6" idx="2"/>
          </p:cNvCxnSpPr>
          <p:nvPr/>
        </p:nvCxnSpPr>
        <p:spPr>
          <a:xfrm>
            <a:off x="5664674" y="2571751"/>
            <a:ext cx="773273"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285"/>
          <p:cNvCxnSpPr>
            <a:endCxn id="26" idx="1"/>
          </p:cNvCxnSpPr>
          <p:nvPr/>
        </p:nvCxnSpPr>
        <p:spPr>
          <a:xfrm flipV="1">
            <a:off x="2319397" y="2571751"/>
            <a:ext cx="2235800"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195348" y="0"/>
            <a:ext cx="1821539"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User Authentication</a:t>
            </a:r>
            <a:endParaRPr lang="en-US" dirty="0">
              <a:latin typeface="Helvetica Neue Thin"/>
              <a:cs typeface="Helvetica Neue Thin"/>
            </a:endParaRPr>
          </a:p>
        </p:txBody>
      </p:sp>
    </p:spTree>
    <p:extLst>
      <p:ext uri="{BB962C8B-B14F-4D97-AF65-F5344CB8AC3E}">
        <p14:creationId xmlns:p14="http://schemas.microsoft.com/office/powerpoint/2010/main" val="312028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437947" y="1760740"/>
            <a:ext cx="1338030" cy="1622020"/>
            <a:chOff x="7356263" y="2256255"/>
            <a:chExt cx="507273" cy="614939"/>
          </a:xfrm>
          <a:solidFill>
            <a:schemeClr val="tx1">
              <a:lumMod val="85000"/>
              <a:lumOff val="15000"/>
            </a:schemeClr>
          </a:solidFill>
        </p:grpSpPr>
        <p:grpSp>
          <p:nvGrpSpPr>
            <p:cNvPr id="4" name="Group 86"/>
            <p:cNvGrpSpPr>
              <a:grpSpLocks/>
            </p:cNvGrpSpPr>
            <p:nvPr/>
          </p:nvGrpSpPr>
          <p:grpSpPr bwMode="auto">
            <a:xfrm>
              <a:off x="7356263" y="2328508"/>
              <a:ext cx="507273" cy="507273"/>
              <a:chOff x="3380534" y="3228134"/>
              <a:chExt cx="1605616" cy="1605616"/>
            </a:xfrm>
            <a:grpFill/>
          </p:grpSpPr>
          <p:cxnSp>
            <p:nvCxnSpPr>
              <p:cNvPr id="12" name="Straight Connector 11"/>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5" name="Can 4"/>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6" name="Can 5"/>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8" name="Can 7"/>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9" name="Can 8"/>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24" name="Group 23"/>
          <p:cNvGrpSpPr/>
          <p:nvPr/>
        </p:nvGrpSpPr>
        <p:grpSpPr>
          <a:xfrm>
            <a:off x="4555197" y="2021085"/>
            <a:ext cx="1109477" cy="1101331"/>
            <a:chOff x="6168394" y="1533623"/>
            <a:chExt cx="420624" cy="417536"/>
          </a:xfrm>
        </p:grpSpPr>
        <p:sp>
          <p:nvSpPr>
            <p:cNvPr id="25"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26" name="Rectangle 25"/>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27" name="Group 26"/>
          <p:cNvGrpSpPr/>
          <p:nvPr/>
        </p:nvGrpSpPr>
        <p:grpSpPr>
          <a:xfrm>
            <a:off x="1368024" y="1565775"/>
            <a:ext cx="951373" cy="2011950"/>
            <a:chOff x="4924780" y="1659660"/>
            <a:chExt cx="360684" cy="762769"/>
          </a:xfrm>
        </p:grpSpPr>
        <p:sp>
          <p:nvSpPr>
            <p:cNvPr id="28" name="Rounded Rectangle 8"/>
            <p:cNvSpPr/>
            <p:nvPr/>
          </p:nvSpPr>
          <p:spPr>
            <a:xfrm>
              <a:off x="4924780"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9" name="Can 28"/>
            <p:cNvSpPr/>
            <p:nvPr/>
          </p:nvSpPr>
          <p:spPr>
            <a:xfrm>
              <a:off x="5026123" y="1930758"/>
              <a:ext cx="165728" cy="220573"/>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30" name="Elbow Connector 285"/>
          <p:cNvCxnSpPr>
            <a:stCxn id="26" idx="3"/>
            <a:endCxn id="6" idx="2"/>
          </p:cNvCxnSpPr>
          <p:nvPr/>
        </p:nvCxnSpPr>
        <p:spPr>
          <a:xfrm>
            <a:off x="5664674" y="2571751"/>
            <a:ext cx="773273"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285"/>
          <p:cNvCxnSpPr>
            <a:endCxn id="26" idx="1"/>
          </p:cNvCxnSpPr>
          <p:nvPr/>
        </p:nvCxnSpPr>
        <p:spPr>
          <a:xfrm flipV="1">
            <a:off x="2319397" y="2571751"/>
            <a:ext cx="2235800"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195348" y="0"/>
            <a:ext cx="1821539" cy="5143500"/>
          </a:xfrm>
          <a:prstGeom prst="rect">
            <a:avLst/>
          </a:prstGeom>
          <a:solidFill>
            <a:srgbClr val="FFFFFF">
              <a:alpha val="10000"/>
            </a:srgb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Read/Write Access</a:t>
            </a:r>
            <a:endParaRPr lang="en-US" dirty="0">
              <a:latin typeface="Helvetica Neue Thin"/>
              <a:cs typeface="Helvetica Neue Thin"/>
            </a:endParaRPr>
          </a:p>
        </p:txBody>
      </p:sp>
    </p:spTree>
    <p:extLst>
      <p:ext uri="{BB962C8B-B14F-4D97-AF65-F5344CB8AC3E}">
        <p14:creationId xmlns:p14="http://schemas.microsoft.com/office/powerpoint/2010/main" val="82161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437947" y="1760740"/>
            <a:ext cx="1338030" cy="1622020"/>
            <a:chOff x="7356263" y="2256255"/>
            <a:chExt cx="507273" cy="614939"/>
          </a:xfrm>
          <a:solidFill>
            <a:srgbClr val="262626"/>
          </a:solidFill>
        </p:grpSpPr>
        <p:grpSp>
          <p:nvGrpSpPr>
            <p:cNvPr id="4" name="Group 86"/>
            <p:cNvGrpSpPr>
              <a:grpSpLocks/>
            </p:cNvGrpSpPr>
            <p:nvPr/>
          </p:nvGrpSpPr>
          <p:grpSpPr bwMode="auto">
            <a:xfrm>
              <a:off x="7356263" y="2328508"/>
              <a:ext cx="507273" cy="507273"/>
              <a:chOff x="3380534" y="3228134"/>
              <a:chExt cx="1605616" cy="1605616"/>
            </a:xfrm>
            <a:grpFill/>
          </p:grpSpPr>
          <p:cxnSp>
            <p:nvCxnSpPr>
              <p:cNvPr id="12" name="Straight Connector 11"/>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5" name="Can 4"/>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6" name="Can 5"/>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8" name="Can 7"/>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9" name="Can 8"/>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24" name="Group 23"/>
          <p:cNvGrpSpPr/>
          <p:nvPr/>
        </p:nvGrpSpPr>
        <p:grpSpPr>
          <a:xfrm>
            <a:off x="4555197" y="2021085"/>
            <a:ext cx="1109477" cy="1101331"/>
            <a:chOff x="6168394" y="1533623"/>
            <a:chExt cx="420624" cy="417536"/>
          </a:xfrm>
        </p:grpSpPr>
        <p:sp>
          <p:nvSpPr>
            <p:cNvPr id="25"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26" name="Rectangle 25"/>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27" name="Group 26"/>
          <p:cNvGrpSpPr/>
          <p:nvPr/>
        </p:nvGrpSpPr>
        <p:grpSpPr>
          <a:xfrm>
            <a:off x="1368024" y="1565775"/>
            <a:ext cx="951373" cy="2011950"/>
            <a:chOff x="4924780" y="1659660"/>
            <a:chExt cx="360684" cy="762769"/>
          </a:xfrm>
        </p:grpSpPr>
        <p:sp>
          <p:nvSpPr>
            <p:cNvPr id="28" name="Rounded Rectangle 8"/>
            <p:cNvSpPr/>
            <p:nvPr/>
          </p:nvSpPr>
          <p:spPr>
            <a:xfrm>
              <a:off x="4924780"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9" name="Can 28"/>
            <p:cNvSpPr/>
            <p:nvPr/>
          </p:nvSpPr>
          <p:spPr>
            <a:xfrm>
              <a:off x="5026123" y="1930758"/>
              <a:ext cx="165728" cy="220573"/>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30" name="Elbow Connector 285"/>
          <p:cNvCxnSpPr>
            <a:stCxn id="26" idx="3"/>
            <a:endCxn id="6" idx="2"/>
          </p:cNvCxnSpPr>
          <p:nvPr/>
        </p:nvCxnSpPr>
        <p:spPr>
          <a:xfrm>
            <a:off x="5664674" y="2571751"/>
            <a:ext cx="773273"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285"/>
          <p:cNvCxnSpPr>
            <a:endCxn id="26" idx="1"/>
          </p:cNvCxnSpPr>
          <p:nvPr/>
        </p:nvCxnSpPr>
        <p:spPr>
          <a:xfrm flipV="1">
            <a:off x="2319397" y="2571751"/>
            <a:ext cx="2235800"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2312597" y="0"/>
            <a:ext cx="2242599"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Transport on the Wire</a:t>
            </a:r>
            <a:endParaRPr lang="en-US" dirty="0">
              <a:latin typeface="Helvetica Neue Thin"/>
              <a:cs typeface="Helvetica Neue Thin"/>
            </a:endParaRPr>
          </a:p>
        </p:txBody>
      </p:sp>
    </p:spTree>
    <p:extLst>
      <p:ext uri="{BB962C8B-B14F-4D97-AF65-F5344CB8AC3E}">
        <p14:creationId xmlns:p14="http://schemas.microsoft.com/office/powerpoint/2010/main" val="77903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437947" y="1760740"/>
            <a:ext cx="1338030" cy="1622020"/>
            <a:chOff x="7356263" y="2256255"/>
            <a:chExt cx="507273" cy="614939"/>
          </a:xfrm>
          <a:solidFill>
            <a:schemeClr val="tx1">
              <a:lumMod val="85000"/>
              <a:lumOff val="15000"/>
            </a:schemeClr>
          </a:solidFill>
        </p:grpSpPr>
        <p:grpSp>
          <p:nvGrpSpPr>
            <p:cNvPr id="4" name="Group 86"/>
            <p:cNvGrpSpPr>
              <a:grpSpLocks/>
            </p:cNvGrpSpPr>
            <p:nvPr/>
          </p:nvGrpSpPr>
          <p:grpSpPr bwMode="auto">
            <a:xfrm>
              <a:off x="7356263" y="2328508"/>
              <a:ext cx="507273" cy="507273"/>
              <a:chOff x="3380534" y="3228134"/>
              <a:chExt cx="1605616" cy="1605616"/>
            </a:xfrm>
            <a:grpFill/>
          </p:grpSpPr>
          <p:cxnSp>
            <p:nvCxnSpPr>
              <p:cNvPr id="12" name="Straight Connector 11"/>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5" name="Can 4"/>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6" name="Can 5"/>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8" name="Can 7"/>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9" name="Can 8"/>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24" name="Group 23"/>
          <p:cNvGrpSpPr/>
          <p:nvPr/>
        </p:nvGrpSpPr>
        <p:grpSpPr>
          <a:xfrm>
            <a:off x="4555197" y="2021085"/>
            <a:ext cx="1109477" cy="1101331"/>
            <a:chOff x="6168394" y="1533623"/>
            <a:chExt cx="420624" cy="417536"/>
          </a:xfrm>
        </p:grpSpPr>
        <p:sp>
          <p:nvSpPr>
            <p:cNvPr id="25"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26" name="Rectangle 25"/>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27" name="Group 26"/>
          <p:cNvGrpSpPr/>
          <p:nvPr/>
        </p:nvGrpSpPr>
        <p:grpSpPr>
          <a:xfrm>
            <a:off x="1368024" y="1565775"/>
            <a:ext cx="951373" cy="2011950"/>
            <a:chOff x="4924780" y="1659660"/>
            <a:chExt cx="360684" cy="762769"/>
          </a:xfrm>
        </p:grpSpPr>
        <p:sp>
          <p:nvSpPr>
            <p:cNvPr id="28" name="Rounded Rectangle 8"/>
            <p:cNvSpPr/>
            <p:nvPr/>
          </p:nvSpPr>
          <p:spPr>
            <a:xfrm>
              <a:off x="4924780"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9" name="Can 28"/>
            <p:cNvSpPr/>
            <p:nvPr/>
          </p:nvSpPr>
          <p:spPr>
            <a:xfrm>
              <a:off x="5026123" y="1930758"/>
              <a:ext cx="165728" cy="220573"/>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30" name="Elbow Connector 285"/>
          <p:cNvCxnSpPr>
            <a:stCxn id="26" idx="3"/>
            <a:endCxn id="6" idx="2"/>
          </p:cNvCxnSpPr>
          <p:nvPr/>
        </p:nvCxnSpPr>
        <p:spPr>
          <a:xfrm>
            <a:off x="5664674" y="2571751"/>
            <a:ext cx="773273"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285"/>
          <p:cNvCxnSpPr>
            <a:endCxn id="26" idx="1"/>
          </p:cNvCxnSpPr>
          <p:nvPr/>
        </p:nvCxnSpPr>
        <p:spPr>
          <a:xfrm flipV="1">
            <a:off x="2319397" y="2571751"/>
            <a:ext cx="2235800"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1077652" y="0"/>
            <a:ext cx="1539502" cy="5143500"/>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Storage on the Device</a:t>
            </a:r>
            <a:endParaRPr lang="en-US" dirty="0">
              <a:latin typeface="Helvetica Neue Thin"/>
              <a:cs typeface="Helvetica Neue Thin"/>
            </a:endParaRPr>
          </a:p>
        </p:txBody>
      </p:sp>
    </p:spTree>
    <p:extLst>
      <p:ext uri="{BB962C8B-B14F-4D97-AF65-F5344CB8AC3E}">
        <p14:creationId xmlns:p14="http://schemas.microsoft.com/office/powerpoint/2010/main" val="348958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6437947" y="1760740"/>
            <a:ext cx="1338030" cy="1622020"/>
            <a:chOff x="7356263" y="2256255"/>
            <a:chExt cx="507273" cy="614939"/>
          </a:xfrm>
          <a:solidFill>
            <a:schemeClr val="tx1">
              <a:lumMod val="85000"/>
              <a:lumOff val="15000"/>
            </a:schemeClr>
          </a:solidFill>
        </p:grpSpPr>
        <p:grpSp>
          <p:nvGrpSpPr>
            <p:cNvPr id="4" name="Group 86"/>
            <p:cNvGrpSpPr>
              <a:grpSpLocks/>
            </p:cNvGrpSpPr>
            <p:nvPr/>
          </p:nvGrpSpPr>
          <p:grpSpPr bwMode="auto">
            <a:xfrm>
              <a:off x="7356263" y="2328508"/>
              <a:ext cx="507273" cy="507273"/>
              <a:chOff x="3380534" y="3228134"/>
              <a:chExt cx="1605616" cy="1605616"/>
            </a:xfrm>
            <a:grpFill/>
          </p:grpSpPr>
          <p:cxnSp>
            <p:nvCxnSpPr>
              <p:cNvPr id="12" name="Straight Connector 11"/>
              <p:cNvCxnSpPr/>
              <p:nvPr/>
            </p:nvCxnSpPr>
            <p:spPr>
              <a:xfrm rot="2700000">
                <a:off x="3918916" y="3761751"/>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2700000">
                <a:off x="3810922" y="3869745"/>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rot="2700000">
                <a:off x="3703721" y="3976946"/>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rot="2700000">
                <a:off x="3597315" y="4084939"/>
                <a:ext cx="1065646"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2700000">
                <a:off x="3488528" y="4192139"/>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2700000" flipV="1">
                <a:off x="3914151" y="3228134"/>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2700000" flipV="1">
                <a:off x="4022145" y="3336128"/>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2700000" flipV="1">
                <a:off x="4130139" y="3444122"/>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2700000" flipV="1">
                <a:off x="4236545" y="3552116"/>
                <a:ext cx="0" cy="1065646"/>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2700000" flipV="1">
                <a:off x="4344539" y="3658522"/>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2700000" flipV="1">
                <a:off x="4452533" y="3766516"/>
                <a:ext cx="0" cy="1067234"/>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rot="2700000">
                <a:off x="3380534" y="4300133"/>
                <a:ext cx="1067234" cy="0"/>
              </a:xfrm>
              <a:prstGeom prst="line">
                <a:avLst/>
              </a:prstGeom>
              <a:grpFill/>
              <a:ln w="12700"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sp>
          <p:nvSpPr>
            <p:cNvPr id="5" name="Can 4"/>
            <p:cNvSpPr/>
            <p:nvPr/>
          </p:nvSpPr>
          <p:spPr>
            <a:xfrm>
              <a:off x="7432741"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6" name="Can 5"/>
            <p:cNvSpPr/>
            <p:nvPr/>
          </p:nvSpPr>
          <p:spPr>
            <a:xfrm>
              <a:off x="7356263"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8" name="Can 7"/>
            <p:cNvSpPr/>
            <p:nvPr/>
          </p:nvSpPr>
          <p:spPr>
            <a:xfrm>
              <a:off x="7432740"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9" name="Can 8"/>
            <p:cNvSpPr/>
            <p:nvPr/>
          </p:nvSpPr>
          <p:spPr>
            <a:xfrm>
              <a:off x="7646682" y="268554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0" name="Can 9"/>
            <p:cNvSpPr/>
            <p:nvPr/>
          </p:nvSpPr>
          <p:spPr>
            <a:xfrm>
              <a:off x="7717525" y="2473013"/>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sp>
          <p:nvSpPr>
            <p:cNvPr id="11" name="Can 10"/>
            <p:cNvSpPr/>
            <p:nvPr/>
          </p:nvSpPr>
          <p:spPr>
            <a:xfrm>
              <a:off x="7646683" y="2256255"/>
              <a:ext cx="139488" cy="185649"/>
            </a:xfrm>
            <a:prstGeom prst="can">
              <a:avLst/>
            </a:prstGeom>
            <a:grp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grpSp>
        <p:nvGrpSpPr>
          <p:cNvPr id="24" name="Group 23"/>
          <p:cNvGrpSpPr/>
          <p:nvPr/>
        </p:nvGrpSpPr>
        <p:grpSpPr>
          <a:xfrm>
            <a:off x="4555197" y="2021085"/>
            <a:ext cx="1109477" cy="1101331"/>
            <a:chOff x="6168394" y="1533623"/>
            <a:chExt cx="420624" cy="417536"/>
          </a:xfrm>
        </p:grpSpPr>
        <p:sp>
          <p:nvSpPr>
            <p:cNvPr id="25" name="Block Arc 18"/>
            <p:cNvSpPr/>
            <p:nvPr/>
          </p:nvSpPr>
          <p:spPr bwMode="auto">
            <a:xfrm rot="10800000">
              <a:off x="6246835" y="1635029"/>
              <a:ext cx="263742" cy="214726"/>
            </a:xfrm>
            <a:custGeom>
              <a:avLst/>
              <a:gdLst/>
              <a:ahLst/>
              <a:cxnLst/>
              <a:rect l="l" t="t" r="r" b="b"/>
              <a:pathLst>
                <a:path w="755044" h="614721">
                  <a:moveTo>
                    <a:pt x="645332" y="439085"/>
                  </a:moveTo>
                  <a:lnTo>
                    <a:pt x="535621" y="307361"/>
                  </a:lnTo>
                  <a:lnTo>
                    <a:pt x="601471" y="307361"/>
                  </a:lnTo>
                  <a:lnTo>
                    <a:pt x="594774" y="249134"/>
                  </a:lnTo>
                  <a:cubicBezTo>
                    <a:pt x="577991" y="186256"/>
                    <a:pt x="534467" y="132463"/>
                    <a:pt x="473802" y="103517"/>
                  </a:cubicBezTo>
                  <a:cubicBezTo>
                    <a:pt x="392916" y="64923"/>
                    <a:pt x="296863" y="77806"/>
                    <a:pt x="229005" y="136349"/>
                  </a:cubicBezTo>
                  <a:lnTo>
                    <a:pt x="175768" y="74641"/>
                  </a:lnTo>
                  <a:cubicBezTo>
                    <a:pt x="268112" y="-5027"/>
                    <a:pt x="398825" y="-22558"/>
                    <a:pt x="508898" y="29962"/>
                  </a:cubicBezTo>
                  <a:cubicBezTo>
                    <a:pt x="591453" y="69352"/>
                    <a:pt x="650683" y="142556"/>
                    <a:pt x="673521" y="228123"/>
                  </a:cubicBezTo>
                  <a:lnTo>
                    <a:pt x="682636" y="307361"/>
                  </a:lnTo>
                  <a:lnTo>
                    <a:pt x="755044" y="307361"/>
                  </a:lnTo>
                  <a:close/>
                  <a:moveTo>
                    <a:pt x="419360" y="611990"/>
                  </a:moveTo>
                  <a:cubicBezTo>
                    <a:pt x="361379" y="619766"/>
                    <a:pt x="301183" y="611019"/>
                    <a:pt x="246146" y="584759"/>
                  </a:cubicBezTo>
                  <a:cubicBezTo>
                    <a:pt x="163591" y="545369"/>
                    <a:pt x="104362" y="472165"/>
                    <a:pt x="81523" y="386598"/>
                  </a:cubicBezTo>
                  <a:lnTo>
                    <a:pt x="72409" y="307360"/>
                  </a:lnTo>
                  <a:lnTo>
                    <a:pt x="0" y="307360"/>
                  </a:lnTo>
                  <a:lnTo>
                    <a:pt x="109712" y="175636"/>
                  </a:lnTo>
                  <a:lnTo>
                    <a:pt x="219423" y="307360"/>
                  </a:lnTo>
                  <a:lnTo>
                    <a:pt x="153573" y="307360"/>
                  </a:lnTo>
                  <a:lnTo>
                    <a:pt x="160270" y="365587"/>
                  </a:lnTo>
                  <a:cubicBezTo>
                    <a:pt x="177053" y="428465"/>
                    <a:pt x="220578" y="482259"/>
                    <a:pt x="281242" y="511204"/>
                  </a:cubicBezTo>
                  <a:cubicBezTo>
                    <a:pt x="362128" y="549798"/>
                    <a:pt x="458181" y="536915"/>
                    <a:pt x="526039" y="478372"/>
                  </a:cubicBezTo>
                  <a:lnTo>
                    <a:pt x="579276" y="540080"/>
                  </a:lnTo>
                  <a:cubicBezTo>
                    <a:pt x="533104" y="579914"/>
                    <a:pt x="477340" y="604214"/>
                    <a:pt x="419360" y="611990"/>
                  </a:cubicBezTo>
                  <a:close/>
                </a:path>
              </a:pathLst>
            </a:custGeom>
            <a:noFill/>
            <a:ln w="12700" cmpd="sng">
              <a:solidFill>
                <a:srgbClr val="FFFFFF"/>
              </a:solidFill>
            </a:ln>
          </p:spPr>
          <p:txBody>
            <a:bodyPr anchor="ctr"/>
            <a:lstStyle/>
            <a:p>
              <a:pPr>
                <a:lnSpc>
                  <a:spcPct val="80000"/>
                </a:lnSpc>
                <a:defRPr/>
              </a:pPr>
              <a:endParaRPr lang="en-US" sz="1400" b="1" dirty="0">
                <a:solidFill>
                  <a:schemeClr val="bg1"/>
                </a:solidFill>
              </a:endParaRPr>
            </a:p>
          </p:txBody>
        </p:sp>
        <p:sp>
          <p:nvSpPr>
            <p:cNvPr id="26" name="Rectangle 25"/>
            <p:cNvSpPr/>
            <p:nvPr/>
          </p:nvSpPr>
          <p:spPr>
            <a:xfrm>
              <a:off x="6168394" y="1533623"/>
              <a:ext cx="420624" cy="417536"/>
            </a:xfrm>
            <a:prstGeom prst="rect">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vert="horz" anchor="ctr" anchorCtr="1"/>
            <a:lstStyle/>
            <a:p>
              <a:pPr>
                <a:lnSpc>
                  <a:spcPct val="80000"/>
                </a:lnSpc>
                <a:defRPr/>
              </a:pPr>
              <a:endParaRPr lang="en-US" sz="1000" b="1" dirty="0" smtClean="0">
                <a:solidFill>
                  <a:schemeClr val="bg1"/>
                </a:solidFill>
                <a:latin typeface="Helvetica Neue Thin"/>
                <a:cs typeface="Helvetica Neue Thin"/>
              </a:endParaRPr>
            </a:p>
          </p:txBody>
        </p:sp>
      </p:grpSp>
      <p:grpSp>
        <p:nvGrpSpPr>
          <p:cNvPr id="27" name="Group 26"/>
          <p:cNvGrpSpPr/>
          <p:nvPr/>
        </p:nvGrpSpPr>
        <p:grpSpPr>
          <a:xfrm>
            <a:off x="1368024" y="1565775"/>
            <a:ext cx="951373" cy="2011950"/>
            <a:chOff x="4924780" y="1659660"/>
            <a:chExt cx="360684" cy="762769"/>
          </a:xfrm>
        </p:grpSpPr>
        <p:sp>
          <p:nvSpPr>
            <p:cNvPr id="28" name="Rounded Rectangle 8"/>
            <p:cNvSpPr/>
            <p:nvPr/>
          </p:nvSpPr>
          <p:spPr>
            <a:xfrm>
              <a:off x="4924780" y="1659660"/>
              <a:ext cx="360684" cy="762769"/>
            </a:xfrm>
            <a:custGeom>
              <a:avLst/>
              <a:gdLst/>
              <a:ahLst/>
              <a:cxnLst/>
              <a:rect l="l" t="t" r="r" b="b"/>
              <a:pathLst>
                <a:path w="1638420" h="3464915">
                  <a:moveTo>
                    <a:pt x="826671" y="3108829"/>
                  </a:moveTo>
                  <a:cubicBezTo>
                    <a:pt x="902629" y="3108829"/>
                    <a:pt x="964206" y="3169104"/>
                    <a:pt x="964206" y="3243457"/>
                  </a:cubicBezTo>
                  <a:cubicBezTo>
                    <a:pt x="964206" y="3317810"/>
                    <a:pt x="902629" y="3378085"/>
                    <a:pt x="826671" y="3378085"/>
                  </a:cubicBezTo>
                  <a:cubicBezTo>
                    <a:pt x="750713" y="3378085"/>
                    <a:pt x="689136" y="3317810"/>
                    <a:pt x="689136" y="3243457"/>
                  </a:cubicBezTo>
                  <a:cubicBezTo>
                    <a:pt x="689136" y="3169104"/>
                    <a:pt x="750713" y="3108829"/>
                    <a:pt x="826671" y="3108829"/>
                  </a:cubicBezTo>
                  <a:close/>
                  <a:moveTo>
                    <a:pt x="826910" y="3099271"/>
                  </a:moveTo>
                  <a:cubicBezTo>
                    <a:pt x="745541" y="3099271"/>
                    <a:pt x="679579" y="3163840"/>
                    <a:pt x="679579" y="3243489"/>
                  </a:cubicBezTo>
                  <a:cubicBezTo>
                    <a:pt x="679579" y="3323138"/>
                    <a:pt x="745541" y="3387707"/>
                    <a:pt x="826910" y="3387707"/>
                  </a:cubicBezTo>
                  <a:cubicBezTo>
                    <a:pt x="908279" y="3387707"/>
                    <a:pt x="974241" y="3323138"/>
                    <a:pt x="974241" y="3243489"/>
                  </a:cubicBezTo>
                  <a:cubicBezTo>
                    <a:pt x="974241" y="3163840"/>
                    <a:pt x="908279" y="3099271"/>
                    <a:pt x="826910" y="3099271"/>
                  </a:cubicBezTo>
                  <a:close/>
                  <a:moveTo>
                    <a:pt x="98432" y="442820"/>
                  </a:moveTo>
                  <a:lnTo>
                    <a:pt x="98432" y="3011233"/>
                  </a:lnTo>
                  <a:lnTo>
                    <a:pt x="1548712" y="3011233"/>
                  </a:lnTo>
                  <a:lnTo>
                    <a:pt x="1548712" y="442820"/>
                  </a:lnTo>
                  <a:close/>
                  <a:moveTo>
                    <a:pt x="1097678" y="0"/>
                  </a:moveTo>
                  <a:lnTo>
                    <a:pt x="1352862" y="0"/>
                  </a:lnTo>
                  <a:lnTo>
                    <a:pt x="1356862" y="15998"/>
                  </a:lnTo>
                  <a:lnTo>
                    <a:pt x="1396085" y="15998"/>
                  </a:lnTo>
                  <a:cubicBezTo>
                    <a:pt x="1529923" y="15998"/>
                    <a:pt x="1638420" y="124495"/>
                    <a:pt x="1638420" y="258333"/>
                  </a:cubicBezTo>
                  <a:lnTo>
                    <a:pt x="1638420" y="3222580"/>
                  </a:lnTo>
                  <a:cubicBezTo>
                    <a:pt x="1638420" y="3356418"/>
                    <a:pt x="1529923" y="3464915"/>
                    <a:pt x="1396085" y="3464915"/>
                  </a:cubicBezTo>
                  <a:lnTo>
                    <a:pt x="255982" y="3464915"/>
                  </a:lnTo>
                  <a:cubicBezTo>
                    <a:pt x="122144" y="3464915"/>
                    <a:pt x="13647" y="3356418"/>
                    <a:pt x="13647" y="3222580"/>
                  </a:cubicBezTo>
                  <a:lnTo>
                    <a:pt x="13647" y="1214405"/>
                  </a:lnTo>
                  <a:lnTo>
                    <a:pt x="0" y="1210994"/>
                  </a:lnTo>
                  <a:lnTo>
                    <a:pt x="0" y="1088071"/>
                  </a:lnTo>
                  <a:lnTo>
                    <a:pt x="13647" y="1084659"/>
                  </a:lnTo>
                  <a:lnTo>
                    <a:pt x="13647" y="968577"/>
                  </a:lnTo>
                  <a:lnTo>
                    <a:pt x="0" y="965166"/>
                  </a:lnTo>
                  <a:lnTo>
                    <a:pt x="0" y="842243"/>
                  </a:lnTo>
                  <a:lnTo>
                    <a:pt x="13647" y="838831"/>
                  </a:lnTo>
                  <a:lnTo>
                    <a:pt x="13647" y="704738"/>
                  </a:lnTo>
                  <a:lnTo>
                    <a:pt x="1" y="701327"/>
                  </a:lnTo>
                  <a:lnTo>
                    <a:pt x="1" y="534897"/>
                  </a:lnTo>
                  <a:lnTo>
                    <a:pt x="13647" y="531486"/>
                  </a:lnTo>
                  <a:lnTo>
                    <a:pt x="13647" y="258333"/>
                  </a:lnTo>
                  <a:cubicBezTo>
                    <a:pt x="13647" y="124495"/>
                    <a:pt x="122144" y="15998"/>
                    <a:pt x="255982" y="15998"/>
                  </a:cubicBezTo>
                  <a:lnTo>
                    <a:pt x="1093679" y="15998"/>
                  </a:lnTo>
                  <a:close/>
                </a:path>
              </a:pathLst>
            </a:cu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29" name="Can 28"/>
            <p:cNvSpPr/>
            <p:nvPr/>
          </p:nvSpPr>
          <p:spPr>
            <a:xfrm>
              <a:off x="5026123" y="1930758"/>
              <a:ext cx="165728" cy="220573"/>
            </a:xfrm>
            <a:prstGeom prst="can">
              <a:avLst/>
            </a:prstGeom>
            <a:noFill/>
            <a:ln w="12700" cmpd="sng">
              <a:solidFill>
                <a:srgbClr val="FFFFFF"/>
              </a:solid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cxnSp>
        <p:nvCxnSpPr>
          <p:cNvPr id="30" name="Elbow Connector 285"/>
          <p:cNvCxnSpPr>
            <a:stCxn id="26" idx="3"/>
            <a:endCxn id="6" idx="2"/>
          </p:cNvCxnSpPr>
          <p:nvPr/>
        </p:nvCxnSpPr>
        <p:spPr>
          <a:xfrm>
            <a:off x="5664674" y="2571751"/>
            <a:ext cx="773273"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37" name="Elbow Connector 285"/>
          <p:cNvCxnSpPr>
            <a:endCxn id="26" idx="1"/>
          </p:cNvCxnSpPr>
          <p:nvPr/>
        </p:nvCxnSpPr>
        <p:spPr>
          <a:xfrm flipV="1">
            <a:off x="2319397" y="2571751"/>
            <a:ext cx="2235800" cy="5573"/>
          </a:xfrm>
          <a:prstGeom prst="straightConnector1">
            <a:avLst/>
          </a:prstGeom>
          <a:ln w="12700" cmpd="sng">
            <a:solidFill>
              <a:srgbClr val="FFFFFF"/>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6154862" y="0"/>
            <a:ext cx="1901865" cy="5143499"/>
          </a:xfrm>
          <a:prstGeom prst="rect">
            <a:avLst/>
          </a:prstGeom>
          <a:solidFill>
            <a:schemeClr val="bg1">
              <a:alpha val="10000"/>
            </a:schemeClr>
          </a:solidFill>
          <a:ln>
            <a:noFill/>
          </a:ln>
          <a:effectLst/>
        </p:spPr>
        <p:style>
          <a:lnRef idx="1">
            <a:schemeClr val="accent1"/>
          </a:lnRef>
          <a:fillRef idx="3">
            <a:schemeClr val="accent1"/>
          </a:fillRef>
          <a:effectRef idx="2">
            <a:schemeClr val="accent1"/>
          </a:effectRef>
          <a:fontRef idx="minor">
            <a:schemeClr val="lt1"/>
          </a:fontRef>
        </p:style>
        <p:txBody>
          <a:bodyPr tIns="91440" bIns="91440" rtlCol="0" anchor="b" anchorCtr="0"/>
          <a:lstStyle/>
          <a:p>
            <a:pPr algn="ctr"/>
            <a:r>
              <a:rPr lang="en-US" dirty="0" smtClean="0">
                <a:latin typeface="Helvetica Neue Thin"/>
                <a:cs typeface="Helvetica Neue Thin"/>
              </a:rPr>
              <a:t>Storage in the Cloud</a:t>
            </a:r>
            <a:endParaRPr lang="en-US" dirty="0">
              <a:latin typeface="Helvetica Neue Thin"/>
              <a:cs typeface="Helvetica Neue Thin"/>
            </a:endParaRPr>
          </a:p>
        </p:txBody>
      </p:sp>
    </p:spTree>
    <p:extLst>
      <p:ext uri="{BB962C8B-B14F-4D97-AF65-F5344CB8AC3E}">
        <p14:creationId xmlns:p14="http://schemas.microsoft.com/office/powerpoint/2010/main" val="276027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8250"/>
            <a:ext cx="8229600" cy="3007001"/>
          </a:xfrm>
        </p:spPr>
        <p:txBody>
          <a:bodyPr/>
          <a:lstStyle/>
          <a:p>
            <a:pPr>
              <a:buFont typeface="Wingdings" charset="2"/>
              <a:buChar char="ü"/>
            </a:pPr>
            <a:r>
              <a:rPr lang="en-US" dirty="0">
                <a:solidFill>
                  <a:srgbClr val="FFFFFF"/>
                </a:solidFill>
                <a:latin typeface="Helvetica Neue Thin"/>
                <a:cs typeface="Helvetica Neue Thin"/>
              </a:rPr>
              <a:t>User </a:t>
            </a:r>
            <a:r>
              <a:rPr lang="en-US" dirty="0" smtClean="0">
                <a:solidFill>
                  <a:srgbClr val="FFFFFF"/>
                </a:solidFill>
                <a:latin typeface="Helvetica Neue Thin"/>
                <a:cs typeface="Helvetica Neue Thin"/>
              </a:rPr>
              <a:t>Authentication</a:t>
            </a:r>
            <a:endParaRPr lang="en-US" dirty="0">
              <a:solidFill>
                <a:srgbClr val="FFFFFF"/>
              </a:solidFill>
              <a:latin typeface="Helvetica Neue Thin"/>
              <a:cs typeface="Helvetica Neue Thin"/>
            </a:endParaRPr>
          </a:p>
          <a:p>
            <a:pPr>
              <a:buFont typeface="Wingdings" charset="2"/>
              <a:buChar char="ü"/>
            </a:pPr>
            <a:r>
              <a:rPr lang="en-US" dirty="0">
                <a:solidFill>
                  <a:srgbClr val="FFFFFF"/>
                </a:solidFill>
                <a:latin typeface="Helvetica Neue Thin"/>
                <a:cs typeface="Helvetica Neue Thin"/>
              </a:rPr>
              <a:t>Data Read/Write Access</a:t>
            </a:r>
          </a:p>
          <a:p>
            <a:pPr>
              <a:buFont typeface="Wingdings" charset="2"/>
              <a:buChar char="ü"/>
            </a:pPr>
            <a:r>
              <a:rPr lang="en-US" dirty="0">
                <a:solidFill>
                  <a:srgbClr val="FFFFFF"/>
                </a:solidFill>
                <a:latin typeface="Helvetica Neue Thin"/>
                <a:cs typeface="Helvetica Neue Thin"/>
              </a:rPr>
              <a:t>Data Transport on the Wire</a:t>
            </a:r>
          </a:p>
          <a:p>
            <a:pPr>
              <a:buFont typeface="Wingdings" charset="2"/>
              <a:buChar char="ü"/>
            </a:pPr>
            <a:r>
              <a:rPr lang="en-US" dirty="0">
                <a:solidFill>
                  <a:srgbClr val="FFFFFF"/>
                </a:solidFill>
                <a:latin typeface="Helvetica Neue Thin"/>
                <a:cs typeface="Helvetica Neue Thin"/>
              </a:rPr>
              <a:t>Data Storage on the Device</a:t>
            </a:r>
          </a:p>
          <a:p>
            <a:pPr>
              <a:buFont typeface="Wingdings" charset="2"/>
              <a:buChar char="ü"/>
            </a:pPr>
            <a:r>
              <a:rPr lang="en-US" dirty="0">
                <a:solidFill>
                  <a:srgbClr val="FFFFFF"/>
                </a:solidFill>
                <a:latin typeface="Helvetica Neue Thin"/>
                <a:cs typeface="Helvetica Neue Thin"/>
              </a:rPr>
              <a:t>Data Storage in the </a:t>
            </a:r>
            <a:r>
              <a:rPr lang="en-US" dirty="0" smtClean="0">
                <a:solidFill>
                  <a:srgbClr val="FFFFFF"/>
                </a:solidFill>
                <a:latin typeface="Helvetica Neue Thin"/>
                <a:cs typeface="Helvetica Neue Thin"/>
              </a:rPr>
              <a:t>Cloud</a:t>
            </a:r>
            <a:endParaRPr lang="en-US" dirty="0">
              <a:solidFill>
                <a:srgbClr val="FFFFFF"/>
              </a:solidFill>
              <a:latin typeface="Helvetica Neue Thin"/>
              <a:cs typeface="Helvetica Neue Thin"/>
            </a:endParaRPr>
          </a:p>
        </p:txBody>
      </p:sp>
    </p:spTree>
    <p:extLst>
      <p:ext uri="{BB962C8B-B14F-4D97-AF65-F5344CB8AC3E}">
        <p14:creationId xmlns:p14="http://schemas.microsoft.com/office/powerpoint/2010/main" val="547690747"/>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3" name="Oval 62"/>
          <p:cNvSpPr/>
          <p:nvPr/>
        </p:nvSpPr>
        <p:spPr>
          <a:xfrm>
            <a:off x="6458482" y="318306"/>
            <a:ext cx="2378538" cy="1492249"/>
          </a:xfrm>
          <a:custGeom>
            <a:avLst/>
            <a:gdLst/>
            <a:ahLst/>
            <a:cxnLst/>
            <a:rect l="l" t="t" r="r" b="b"/>
            <a:pathLst>
              <a:path w="2378538" h="1492249">
                <a:moveTo>
                  <a:pt x="1401926" y="0"/>
                </a:moveTo>
                <a:cubicBezTo>
                  <a:pt x="1728534" y="0"/>
                  <a:pt x="1993302" y="264769"/>
                  <a:pt x="1993302" y="591377"/>
                </a:cubicBezTo>
                <a:lnTo>
                  <a:pt x="1992494" y="599399"/>
                </a:lnTo>
                <a:lnTo>
                  <a:pt x="2019524" y="602124"/>
                </a:lnTo>
                <a:cubicBezTo>
                  <a:pt x="2224413" y="644050"/>
                  <a:pt x="2378538" y="825336"/>
                  <a:pt x="2378538" y="1042619"/>
                </a:cubicBezTo>
                <a:cubicBezTo>
                  <a:pt x="2378538" y="1290943"/>
                  <a:pt x="2177232" y="1492249"/>
                  <a:pt x="1928908" y="1492249"/>
                </a:cubicBezTo>
                <a:lnTo>
                  <a:pt x="449630" y="1492249"/>
                </a:lnTo>
                <a:cubicBezTo>
                  <a:pt x="201306" y="1492249"/>
                  <a:pt x="0" y="1290943"/>
                  <a:pt x="0" y="1042619"/>
                </a:cubicBezTo>
                <a:cubicBezTo>
                  <a:pt x="0" y="825336"/>
                  <a:pt x="154125" y="644050"/>
                  <a:pt x="359014" y="602124"/>
                </a:cubicBezTo>
                <a:lnTo>
                  <a:pt x="407794" y="597206"/>
                </a:lnTo>
                <a:lnTo>
                  <a:pt x="415891" y="571124"/>
                </a:lnTo>
                <a:cubicBezTo>
                  <a:pt x="482726" y="413108"/>
                  <a:pt x="639191" y="302233"/>
                  <a:pt x="821553" y="302233"/>
                </a:cubicBezTo>
                <a:lnTo>
                  <a:pt x="885522" y="308682"/>
                </a:lnTo>
                <a:lnTo>
                  <a:pt x="911548" y="260733"/>
                </a:lnTo>
                <a:cubicBezTo>
                  <a:pt x="1017822" y="103425"/>
                  <a:pt x="1197796" y="0"/>
                  <a:pt x="1401926" y="0"/>
                </a:cubicBezTo>
                <a:close/>
              </a:path>
            </a:pathLst>
          </a:custGeom>
          <a:solidFill>
            <a:srgbClr val="FFFFFF"/>
          </a:solidFill>
          <a:ln w="28575">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endParaRPr>
          </a:p>
        </p:txBody>
      </p:sp>
      <p:sp>
        <p:nvSpPr>
          <p:cNvPr id="21" name="Title 1"/>
          <p:cNvSpPr txBox="1">
            <a:spLocks/>
          </p:cNvSpPr>
          <p:nvPr/>
        </p:nvSpPr>
        <p:spPr>
          <a:xfrm>
            <a:off x="432577" y="200250"/>
            <a:ext cx="7009083" cy="405322"/>
          </a:xfrm>
          <a:prstGeom prst="rect">
            <a:avLst/>
          </a:prstGeom>
        </p:spPr>
        <p:txBody>
          <a:bodyPr vert="horz" lIns="0" tIns="0" rIns="0" bIns="0" rtlCol="0" anchor="b" anchorCtr="0">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b="1" dirty="0" smtClean="0">
                <a:solidFill>
                  <a:srgbClr val="FFFFFF"/>
                </a:solidFill>
                <a:latin typeface="Helvetica Neue Thin"/>
                <a:cs typeface="Helvetica Neue Thin"/>
              </a:rPr>
              <a:t>Today’s Mobile Apps</a:t>
            </a:r>
            <a:endParaRPr lang="en-US" sz="2800" b="1" dirty="0">
              <a:solidFill>
                <a:srgbClr val="FFFFFF"/>
              </a:solidFill>
              <a:latin typeface="Helvetica Neue Thin"/>
              <a:cs typeface="Helvetica Neue Thin"/>
            </a:endParaRPr>
          </a:p>
        </p:txBody>
      </p:sp>
      <p:grpSp>
        <p:nvGrpSpPr>
          <p:cNvPr id="8" name="Group 7"/>
          <p:cNvGrpSpPr/>
          <p:nvPr/>
        </p:nvGrpSpPr>
        <p:grpSpPr>
          <a:xfrm>
            <a:off x="5834048" y="1810556"/>
            <a:ext cx="2288012" cy="2298224"/>
            <a:chOff x="5834048" y="1859396"/>
            <a:chExt cx="2288012" cy="2298224"/>
          </a:xfrm>
          <a:solidFill>
            <a:srgbClr val="00A700"/>
          </a:solidFill>
        </p:grpSpPr>
        <p:sp>
          <p:nvSpPr>
            <p:cNvPr id="10" name="Rectangle 9"/>
            <p:cNvSpPr/>
            <p:nvPr/>
          </p:nvSpPr>
          <p:spPr>
            <a:xfrm>
              <a:off x="6283224" y="3257295"/>
              <a:ext cx="448216" cy="90032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34048" y="3423170"/>
              <a:ext cx="461387" cy="11775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834048" y="3873475"/>
              <a:ext cx="461387" cy="11775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283223" y="3257295"/>
              <a:ext cx="900325" cy="90032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Curved Connector 13"/>
            <p:cNvCxnSpPr/>
            <p:nvPr/>
          </p:nvCxnSpPr>
          <p:spPr>
            <a:xfrm flipV="1">
              <a:off x="7171336" y="1859396"/>
              <a:ext cx="950724" cy="1860272"/>
            </a:xfrm>
            <a:prstGeom prst="curvedConnector2">
              <a:avLst/>
            </a:prstGeom>
            <a:grpFill/>
            <a:ln w="76200" cmpd="sng">
              <a:solidFill>
                <a:srgbClr val="00A700"/>
              </a:solidFill>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2939952" y="1959476"/>
            <a:ext cx="3246686" cy="7014274"/>
            <a:chOff x="2939952" y="1959476"/>
            <a:chExt cx="3246686" cy="7014274"/>
          </a:xfrm>
        </p:grpSpPr>
        <p:sp>
          <p:nvSpPr>
            <p:cNvPr id="16" name="Rounded Rectangle 15"/>
            <p:cNvSpPr/>
            <p:nvPr/>
          </p:nvSpPr>
          <p:spPr>
            <a:xfrm>
              <a:off x="2966997" y="1991863"/>
              <a:ext cx="3219641" cy="6981887"/>
            </a:xfrm>
            <a:prstGeom prst="roundRect">
              <a:avLst>
                <a:gd name="adj" fmla="val 14915"/>
              </a:avLst>
            </a:prstGeom>
            <a:solidFill>
              <a:srgbClr val="FFFFFF"/>
            </a:solidFill>
            <a:ln w="28575">
              <a:no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endParaRPr>
            </a:p>
          </p:txBody>
        </p:sp>
        <p:sp>
          <p:nvSpPr>
            <p:cNvPr id="17" name="Rectangle 16"/>
            <p:cNvSpPr/>
            <p:nvPr/>
          </p:nvSpPr>
          <p:spPr>
            <a:xfrm>
              <a:off x="3135002" y="2855910"/>
              <a:ext cx="2873868" cy="5199423"/>
            </a:xfrm>
            <a:prstGeom prst="rect">
              <a:avLst/>
            </a:prstGeom>
            <a:solidFill>
              <a:srgbClr val="000000"/>
            </a:solidFill>
            <a:ln w="28575">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endParaRPr>
            </a:p>
          </p:txBody>
        </p:sp>
        <p:sp>
          <p:nvSpPr>
            <p:cNvPr id="18" name="Oval 17"/>
            <p:cNvSpPr/>
            <p:nvPr/>
          </p:nvSpPr>
          <p:spPr>
            <a:xfrm>
              <a:off x="4305539" y="8252900"/>
              <a:ext cx="545075" cy="545076"/>
            </a:xfrm>
            <a:prstGeom prst="ellipse">
              <a:avLst/>
            </a:prstGeom>
            <a:solidFill>
              <a:srgbClr val="FFFFFF"/>
            </a:solidFill>
            <a:ln w="12700" cmpd="sng">
              <a:solidFill>
                <a:schemeClr val="bg1">
                  <a:lumMod val="75000"/>
                </a:schemeClr>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endParaRPr>
            </a:p>
          </p:txBody>
        </p:sp>
        <p:sp>
          <p:nvSpPr>
            <p:cNvPr id="19" name="Trapezoid 18"/>
            <p:cNvSpPr/>
            <p:nvPr/>
          </p:nvSpPr>
          <p:spPr>
            <a:xfrm>
              <a:off x="5105096" y="1959476"/>
              <a:ext cx="525694" cy="40910"/>
            </a:xfrm>
            <a:prstGeom prst="trapezoid">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rapezoid 22"/>
            <p:cNvSpPr/>
            <p:nvPr/>
          </p:nvSpPr>
          <p:spPr>
            <a:xfrm rot="16200000">
              <a:off x="2781503" y="3190309"/>
              <a:ext cx="357812" cy="40913"/>
            </a:xfrm>
            <a:prstGeom prst="trapezoid">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rapezoid 23"/>
            <p:cNvSpPr/>
            <p:nvPr/>
          </p:nvSpPr>
          <p:spPr>
            <a:xfrm rot="16200000">
              <a:off x="2825541" y="3768451"/>
              <a:ext cx="269741" cy="40916"/>
            </a:xfrm>
            <a:prstGeom prst="trapezoid">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rapezoid 24"/>
            <p:cNvSpPr/>
            <p:nvPr/>
          </p:nvSpPr>
          <p:spPr>
            <a:xfrm rot="16200000">
              <a:off x="2825541" y="4266097"/>
              <a:ext cx="269741" cy="40916"/>
            </a:xfrm>
            <a:prstGeom prst="trapezoid">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 name="Group 25"/>
            <p:cNvGrpSpPr/>
            <p:nvPr/>
          </p:nvGrpSpPr>
          <p:grpSpPr>
            <a:xfrm>
              <a:off x="3266718" y="2984041"/>
              <a:ext cx="548565" cy="390289"/>
              <a:chOff x="3273425" y="2946064"/>
              <a:chExt cx="772973" cy="549949"/>
            </a:xfrm>
          </p:grpSpPr>
          <p:sp>
            <p:nvSpPr>
              <p:cNvPr id="27" name="Rectangle 26"/>
              <p:cNvSpPr/>
              <p:nvPr/>
            </p:nvSpPr>
            <p:spPr>
              <a:xfrm>
                <a:off x="3933825" y="2946064"/>
                <a:ext cx="112573" cy="54994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8" name="Rectangle 27"/>
              <p:cNvSpPr/>
              <p:nvPr/>
            </p:nvSpPr>
            <p:spPr>
              <a:xfrm>
                <a:off x="3768725" y="3054350"/>
                <a:ext cx="112573" cy="441663"/>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9" name="Rectangle 28"/>
              <p:cNvSpPr/>
              <p:nvPr/>
            </p:nvSpPr>
            <p:spPr>
              <a:xfrm>
                <a:off x="3603625" y="3152775"/>
                <a:ext cx="112573" cy="343238"/>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30" name="Rectangle 29"/>
              <p:cNvSpPr/>
              <p:nvPr/>
            </p:nvSpPr>
            <p:spPr>
              <a:xfrm>
                <a:off x="3438525" y="3263901"/>
                <a:ext cx="112573" cy="228188"/>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31" name="Rectangle 30"/>
              <p:cNvSpPr/>
              <p:nvPr/>
            </p:nvSpPr>
            <p:spPr>
              <a:xfrm>
                <a:off x="3273425" y="3374330"/>
                <a:ext cx="112573" cy="117759"/>
              </a:xfrm>
              <a:prstGeom prst="rect">
                <a:avLst/>
              </a:prstGeom>
              <a:no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grpSp>
      </p:grpSp>
      <p:grpSp>
        <p:nvGrpSpPr>
          <p:cNvPr id="36" name="Group 35"/>
          <p:cNvGrpSpPr/>
          <p:nvPr/>
        </p:nvGrpSpPr>
        <p:grpSpPr>
          <a:xfrm>
            <a:off x="3266718" y="2984041"/>
            <a:ext cx="549295" cy="390808"/>
            <a:chOff x="3273425" y="2946064"/>
            <a:chExt cx="772973" cy="549949"/>
          </a:xfrm>
        </p:grpSpPr>
        <p:sp>
          <p:nvSpPr>
            <p:cNvPr id="37" name="Rectangle 36"/>
            <p:cNvSpPr/>
            <p:nvPr/>
          </p:nvSpPr>
          <p:spPr>
            <a:xfrm>
              <a:off x="3933825" y="2946064"/>
              <a:ext cx="112573" cy="54994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38" name="Rectangle 37"/>
            <p:cNvSpPr/>
            <p:nvPr/>
          </p:nvSpPr>
          <p:spPr>
            <a:xfrm>
              <a:off x="3768725" y="3054350"/>
              <a:ext cx="112573" cy="44166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39" name="Rectangle 38"/>
            <p:cNvSpPr/>
            <p:nvPr/>
          </p:nvSpPr>
          <p:spPr>
            <a:xfrm>
              <a:off x="3603625" y="3152775"/>
              <a:ext cx="112573" cy="34323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40" name="Rectangle 39"/>
            <p:cNvSpPr/>
            <p:nvPr/>
          </p:nvSpPr>
          <p:spPr>
            <a:xfrm>
              <a:off x="3438525" y="3263901"/>
              <a:ext cx="112573" cy="2281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41" name="Rectangle 40"/>
            <p:cNvSpPr/>
            <p:nvPr/>
          </p:nvSpPr>
          <p:spPr>
            <a:xfrm>
              <a:off x="3273425" y="3374330"/>
              <a:ext cx="112573" cy="1177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grpSp>
      <p:grpSp>
        <p:nvGrpSpPr>
          <p:cNvPr id="42" name="Group 41"/>
          <p:cNvGrpSpPr/>
          <p:nvPr/>
        </p:nvGrpSpPr>
        <p:grpSpPr>
          <a:xfrm>
            <a:off x="3262239" y="2978069"/>
            <a:ext cx="553044" cy="393476"/>
            <a:chOff x="3273425" y="2946064"/>
            <a:chExt cx="772973" cy="549949"/>
          </a:xfrm>
        </p:grpSpPr>
        <p:sp>
          <p:nvSpPr>
            <p:cNvPr id="43" name="Rectangle 42"/>
            <p:cNvSpPr/>
            <p:nvPr/>
          </p:nvSpPr>
          <p:spPr>
            <a:xfrm>
              <a:off x="3933825" y="2946064"/>
              <a:ext cx="112573" cy="549949"/>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44" name="Rectangle 43"/>
            <p:cNvSpPr/>
            <p:nvPr/>
          </p:nvSpPr>
          <p:spPr>
            <a:xfrm>
              <a:off x="3768725" y="3054350"/>
              <a:ext cx="112573" cy="441663"/>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45" name="Rectangle 44"/>
            <p:cNvSpPr/>
            <p:nvPr/>
          </p:nvSpPr>
          <p:spPr>
            <a:xfrm>
              <a:off x="3603625" y="3152775"/>
              <a:ext cx="112573" cy="343238"/>
            </a:xfrm>
            <a:prstGeom prst="rect">
              <a:avLst/>
            </a:prstGeom>
            <a:no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46" name="Rectangle 45"/>
            <p:cNvSpPr/>
            <p:nvPr/>
          </p:nvSpPr>
          <p:spPr>
            <a:xfrm>
              <a:off x="3438525" y="3263901"/>
              <a:ext cx="112573" cy="2281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47" name="Rectangle 46"/>
            <p:cNvSpPr/>
            <p:nvPr/>
          </p:nvSpPr>
          <p:spPr>
            <a:xfrm>
              <a:off x="3273425" y="3374330"/>
              <a:ext cx="112573" cy="1177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grpSp>
      <p:grpSp>
        <p:nvGrpSpPr>
          <p:cNvPr id="48" name="Group 47"/>
          <p:cNvGrpSpPr/>
          <p:nvPr/>
        </p:nvGrpSpPr>
        <p:grpSpPr>
          <a:xfrm>
            <a:off x="3512584" y="3151447"/>
            <a:ext cx="2136791" cy="1581893"/>
            <a:chOff x="525731" y="1409890"/>
            <a:chExt cx="2136791" cy="1581893"/>
          </a:xfrm>
        </p:grpSpPr>
        <p:sp>
          <p:nvSpPr>
            <p:cNvPr id="49" name="Rectangle 48"/>
            <p:cNvSpPr/>
            <p:nvPr/>
          </p:nvSpPr>
          <p:spPr>
            <a:xfrm>
              <a:off x="525731" y="1409891"/>
              <a:ext cx="2136791" cy="15818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TextBox 49"/>
            <p:cNvSpPr txBox="1"/>
            <p:nvPr/>
          </p:nvSpPr>
          <p:spPr>
            <a:xfrm>
              <a:off x="1583782" y="2070589"/>
              <a:ext cx="1017243" cy="553998"/>
            </a:xfrm>
            <a:prstGeom prst="rect">
              <a:avLst/>
            </a:prstGeom>
            <a:noFill/>
            <a:effectLst/>
          </p:spPr>
          <p:txBody>
            <a:bodyPr wrap="square" lIns="0" tIns="0" rIns="0" bIns="0" rtlCol="0">
              <a:spAutoFit/>
            </a:bodyPr>
            <a:lstStyle/>
            <a:p>
              <a:r>
                <a:rPr lang="en-US" dirty="0" smtClean="0">
                  <a:solidFill>
                    <a:srgbClr val="000000"/>
                  </a:solidFill>
                </a:rPr>
                <a:t>Try again later.</a:t>
              </a:r>
              <a:endParaRPr lang="en-US" dirty="0">
                <a:solidFill>
                  <a:srgbClr val="000000"/>
                </a:solidFill>
              </a:endParaRPr>
            </a:p>
          </p:txBody>
        </p:sp>
        <p:sp>
          <p:nvSpPr>
            <p:cNvPr id="51" name="Rectangle 50"/>
            <p:cNvSpPr/>
            <p:nvPr/>
          </p:nvSpPr>
          <p:spPr>
            <a:xfrm>
              <a:off x="525731" y="1409890"/>
              <a:ext cx="2136791" cy="32086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tIns="45720" bIns="91440" rtlCol="0" anchor="ctr"/>
            <a:lstStyle/>
            <a:p>
              <a:pPr algn="ctr"/>
              <a:r>
                <a:rPr lang="en-US" dirty="0" smtClean="0">
                  <a:solidFill>
                    <a:srgbClr val="000000"/>
                  </a:solidFill>
                </a:rPr>
                <a:t>No Internet</a:t>
              </a:r>
              <a:endParaRPr lang="en-US" dirty="0">
                <a:solidFill>
                  <a:srgbClr val="000000"/>
                </a:solidFill>
              </a:endParaRPr>
            </a:p>
          </p:txBody>
        </p:sp>
        <p:sp>
          <p:nvSpPr>
            <p:cNvPr id="52" name="Oval 51"/>
            <p:cNvSpPr/>
            <p:nvPr/>
          </p:nvSpPr>
          <p:spPr>
            <a:xfrm>
              <a:off x="666352" y="2018250"/>
              <a:ext cx="725604" cy="725604"/>
            </a:xfrm>
            <a:prstGeom prst="ellipse">
              <a:avLst/>
            </a:prstGeom>
            <a:solidFill>
              <a:srgbClr val="DE021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cxnSp>
          <p:nvCxnSpPr>
            <p:cNvPr id="53" name="Straight Connector 52"/>
            <p:cNvCxnSpPr/>
            <p:nvPr/>
          </p:nvCxnSpPr>
          <p:spPr>
            <a:xfrm flipV="1">
              <a:off x="898225" y="2263024"/>
              <a:ext cx="263251" cy="263253"/>
            </a:xfrm>
            <a:prstGeom prst="line">
              <a:avLst/>
            </a:prstGeom>
            <a:ln w="76200" cap="rnd"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flipV="1">
              <a:off x="898224" y="2263023"/>
              <a:ext cx="263251" cy="263253"/>
            </a:xfrm>
            <a:prstGeom prst="line">
              <a:avLst/>
            </a:prstGeom>
            <a:ln w="76200" cap="rnd" cmpd="sng">
              <a:solidFill>
                <a:schemeClr val="bg1"/>
              </a:solidFill>
            </a:ln>
            <a:effectLst/>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4121097" y="3624845"/>
            <a:ext cx="899075" cy="899075"/>
            <a:chOff x="5076977" y="3624845"/>
            <a:chExt cx="899075" cy="899075"/>
          </a:xfrm>
        </p:grpSpPr>
        <p:sp>
          <p:nvSpPr>
            <p:cNvPr id="56" name="Oval 55"/>
            <p:cNvSpPr/>
            <p:nvPr/>
          </p:nvSpPr>
          <p:spPr>
            <a:xfrm>
              <a:off x="5076977" y="3624845"/>
              <a:ext cx="899075" cy="899075"/>
            </a:xfrm>
            <a:prstGeom prst="ellipse">
              <a:avLst/>
            </a:prstGeom>
            <a:solidFill>
              <a:srgbClr val="00A7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cxnSp>
          <p:nvCxnSpPr>
            <p:cNvPr id="57" name="Straight Connector 56"/>
            <p:cNvCxnSpPr/>
            <p:nvPr/>
          </p:nvCxnSpPr>
          <p:spPr>
            <a:xfrm>
              <a:off x="5346344" y="4107044"/>
              <a:ext cx="137268" cy="137268"/>
            </a:xfrm>
            <a:prstGeom prst="line">
              <a:avLst/>
            </a:prstGeom>
            <a:ln w="76200" cap="rnd" cmpd="sng">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V="1">
              <a:off x="5483612" y="3981061"/>
              <a:ext cx="263251" cy="263253"/>
            </a:xfrm>
            <a:prstGeom prst="line">
              <a:avLst/>
            </a:prstGeom>
            <a:ln w="76200" cap="rnd" cmpd="sng">
              <a:solidFill>
                <a:schemeClr val="bg1"/>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3862448" y="3464933"/>
            <a:ext cx="1416373" cy="1262029"/>
            <a:chOff x="3862448" y="3624845"/>
            <a:chExt cx="1416373" cy="1262029"/>
          </a:xfrm>
        </p:grpSpPr>
        <p:pic>
          <p:nvPicPr>
            <p:cNvPr id="60" name="Picture 59" descr="ActivitySpinner.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0080" y="3624845"/>
              <a:ext cx="899075" cy="899075"/>
            </a:xfrm>
            <a:prstGeom prst="rect">
              <a:avLst/>
            </a:prstGeom>
          </p:spPr>
        </p:pic>
        <p:sp>
          <p:nvSpPr>
            <p:cNvPr id="61" name="TextBox 60"/>
            <p:cNvSpPr txBox="1"/>
            <p:nvPr/>
          </p:nvSpPr>
          <p:spPr>
            <a:xfrm>
              <a:off x="3862448" y="4548320"/>
              <a:ext cx="1416373" cy="338554"/>
            </a:xfrm>
            <a:prstGeom prst="rect">
              <a:avLst/>
            </a:prstGeom>
            <a:noFill/>
          </p:spPr>
          <p:txBody>
            <a:bodyPr wrap="none" rtlCol="0">
              <a:spAutoFit/>
            </a:bodyPr>
            <a:lstStyle/>
            <a:p>
              <a:pPr algn="ctr"/>
              <a:r>
                <a:rPr lang="en-US" sz="1600" dirty="0" smtClean="0">
                  <a:solidFill>
                    <a:schemeClr val="bg1"/>
                  </a:solidFill>
                  <a:latin typeface="Arial"/>
                  <a:cs typeface="Arial"/>
                </a:rPr>
                <a:t>please wait…</a:t>
              </a:r>
              <a:endParaRPr lang="en-US" sz="1600" dirty="0">
                <a:solidFill>
                  <a:schemeClr val="bg1"/>
                </a:solidFill>
                <a:latin typeface="Arial"/>
                <a:cs typeface="Arial"/>
              </a:endParaRPr>
            </a:p>
          </p:txBody>
        </p:sp>
      </p:grpSp>
    </p:spTree>
    <p:extLst>
      <p:ext uri="{BB962C8B-B14F-4D97-AF65-F5344CB8AC3E}">
        <p14:creationId xmlns:p14="http://schemas.microsoft.com/office/powerpoint/2010/main" val="3895869497"/>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50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500"/>
                                  </p:stCondLst>
                                  <p:childTnLst>
                                    <p:set>
                                      <p:cBhvr>
                                        <p:cTn id="10" dur="1" fill="hold">
                                          <p:stCondLst>
                                            <p:cond delay="0"/>
                                          </p:stCondLst>
                                        </p:cTn>
                                        <p:tgtEl>
                                          <p:spTgt spid="63"/>
                                        </p:tgtEl>
                                        <p:attrNameLst>
                                          <p:attrName>style.visibility</p:attrName>
                                        </p:attrNameLst>
                                      </p:cBhvr>
                                      <p:to>
                                        <p:strVal val="visible"/>
                                      </p:to>
                                    </p:set>
                                    <p:anim calcmode="lin" valueType="num">
                                      <p:cBhvr additive="base">
                                        <p:cTn id="11" dur="1500" fill="hold"/>
                                        <p:tgtEl>
                                          <p:spTgt spid="63"/>
                                        </p:tgtEl>
                                        <p:attrNameLst>
                                          <p:attrName>ppt_x</p:attrName>
                                        </p:attrNameLst>
                                      </p:cBhvr>
                                      <p:tavLst>
                                        <p:tav tm="0">
                                          <p:val>
                                            <p:strVal val="1+#ppt_w/2"/>
                                          </p:val>
                                        </p:tav>
                                        <p:tav tm="100000">
                                          <p:val>
                                            <p:strVal val="#ppt_x"/>
                                          </p:val>
                                        </p:tav>
                                      </p:tavLst>
                                    </p:anim>
                                    <p:anim calcmode="lin" valueType="num">
                                      <p:cBhvr additive="base">
                                        <p:cTn id="12" dur="1500" fill="hold"/>
                                        <p:tgtEl>
                                          <p:spTgt spid="6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22" presetClass="entr" presetSubtype="2"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par>
                                <p:cTn id="24" presetID="10" presetClass="entr" presetSubtype="0" fill="hold"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fade">
                                      <p:cBhvr>
                                        <p:cTn id="26" dur="500"/>
                                        <p:tgtEl>
                                          <p:spTgt spid="5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36"/>
                                        </p:tgtEl>
                                      </p:cBhvr>
                                    </p:animEffect>
                                    <p:set>
                                      <p:cBhvr>
                                        <p:cTn id="31" dur="1" fill="hold">
                                          <p:stCondLst>
                                            <p:cond delay="499"/>
                                          </p:stCondLst>
                                        </p:cTn>
                                        <p:tgtEl>
                                          <p:spTgt spid="36"/>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0" presetClass="exit" presetSubtype="0" fill="hold" nodeType="withEffect">
                                  <p:stCondLst>
                                    <p:cond delay="0"/>
                                  </p:stCondLst>
                                  <p:childTnLst>
                                    <p:animEffect transition="out" filter="fade">
                                      <p:cBhvr>
                                        <p:cTn id="36" dur="500"/>
                                        <p:tgtEl>
                                          <p:spTgt spid="55"/>
                                        </p:tgtEl>
                                      </p:cBhvr>
                                    </p:animEffect>
                                    <p:set>
                                      <p:cBhvr>
                                        <p:cTn id="37" dur="1" fill="hold">
                                          <p:stCondLst>
                                            <p:cond delay="499"/>
                                          </p:stCondLst>
                                        </p:cTn>
                                        <p:tgtEl>
                                          <p:spTgt spid="5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nodeType="clickEffect">
                                  <p:stCondLst>
                                    <p:cond delay="0"/>
                                  </p:stCondLst>
                                  <p:childTnLst>
                                    <p:animEffect transition="out" filter="wipe(left)">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par>
                                <p:cTn id="43" presetID="49" presetClass="entr" presetSubtype="0" decel="10000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p:cTn id="45" dur="500" fill="hold"/>
                                        <p:tgtEl>
                                          <p:spTgt spid="48"/>
                                        </p:tgtEl>
                                        <p:attrNameLst>
                                          <p:attrName>ppt_w</p:attrName>
                                        </p:attrNameLst>
                                      </p:cBhvr>
                                      <p:tavLst>
                                        <p:tav tm="0">
                                          <p:val>
                                            <p:fltVal val="0"/>
                                          </p:val>
                                        </p:tav>
                                        <p:tav tm="100000">
                                          <p:val>
                                            <p:strVal val="#ppt_w"/>
                                          </p:val>
                                        </p:tav>
                                      </p:tavLst>
                                    </p:anim>
                                    <p:anim calcmode="lin" valueType="num">
                                      <p:cBhvr>
                                        <p:cTn id="46" dur="500" fill="hold"/>
                                        <p:tgtEl>
                                          <p:spTgt spid="48"/>
                                        </p:tgtEl>
                                        <p:attrNameLst>
                                          <p:attrName>ppt_h</p:attrName>
                                        </p:attrNameLst>
                                      </p:cBhvr>
                                      <p:tavLst>
                                        <p:tav tm="0">
                                          <p:val>
                                            <p:fltVal val="0"/>
                                          </p:val>
                                        </p:tav>
                                        <p:tav tm="100000">
                                          <p:val>
                                            <p:strVal val="#ppt_h"/>
                                          </p:val>
                                        </p:tav>
                                      </p:tavLst>
                                    </p:anim>
                                    <p:anim calcmode="lin" valueType="num">
                                      <p:cBhvr>
                                        <p:cTn id="47" dur="500" fill="hold"/>
                                        <p:tgtEl>
                                          <p:spTgt spid="48"/>
                                        </p:tgtEl>
                                        <p:attrNameLst>
                                          <p:attrName>style.rotation</p:attrName>
                                        </p:attrNameLst>
                                      </p:cBhvr>
                                      <p:tavLst>
                                        <p:tav tm="0">
                                          <p:val>
                                            <p:fltVal val="360"/>
                                          </p:val>
                                        </p:tav>
                                        <p:tav tm="100000">
                                          <p:val>
                                            <p:fltVal val="0"/>
                                          </p:val>
                                        </p:tav>
                                      </p:tavLst>
                                    </p:anim>
                                    <p:animEffect transition="in" filter="fade">
                                      <p:cBhvr>
                                        <p:cTn id="48" dur="500"/>
                                        <p:tgtEl>
                                          <p:spTgt spid="48"/>
                                        </p:tgtEl>
                                      </p:cBhvr>
                                    </p:animEffec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42"/>
                                        </p:tgtEl>
                                      </p:cBhvr>
                                    </p:animEffect>
                                    <p:set>
                                      <p:cBhvr>
                                        <p:cTn id="53"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prstGeom prst="rect">
            <a:avLst/>
          </a:prstGeom>
        </p:spPr>
        <p:txBody>
          <a:bodyPr lIns="0" tIns="0" rIns="0" bIns="0">
            <a:normAutofit/>
          </a:bodyPr>
          <a:lstStyle/>
          <a:p>
            <a:pPr>
              <a:defRPr sz="1800" b="0">
                <a:solidFill>
                  <a:srgbClr val="000000"/>
                </a:solidFill>
              </a:defRPr>
            </a:pPr>
            <a:r>
              <a:rPr lang="en-GB" sz="2900" b="1" dirty="0" smtClean="0">
                <a:solidFill>
                  <a:schemeClr val="bg1"/>
                </a:solidFill>
              </a:rPr>
              <a:t>How to Follow the Workshop</a:t>
            </a:r>
            <a:endParaRPr sz="2900" b="1" dirty="0">
              <a:solidFill>
                <a:schemeClr val="bg1"/>
              </a:solidFill>
            </a:endParaRPr>
          </a:p>
        </p:txBody>
      </p:sp>
    </p:spTree>
    <p:extLst>
      <p:ext uri="{BB962C8B-B14F-4D97-AF65-F5344CB8AC3E}">
        <p14:creationId xmlns:p14="http://schemas.microsoft.com/office/powerpoint/2010/main" val="3724687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One Step = One Tag</a:t>
            </a:r>
            <a:endParaRPr sz="2800" b="1" dirty="0">
              <a:solidFill>
                <a:srgbClr val="000000"/>
              </a:solidFill>
            </a:endParaRPr>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61</a:t>
            </a:fld>
            <a:endParaRPr sz="800">
              <a:solidFill>
                <a:srgbClr val="CCCCCC"/>
              </a:solidFill>
            </a:endParaRPr>
          </a:p>
        </p:txBody>
      </p:sp>
      <p:sp>
        <p:nvSpPr>
          <p:cNvPr id="6" name="Shape 84"/>
          <p:cNvSpPr txBox="1">
            <a:spLocks/>
          </p:cNvSpPr>
          <p:nvPr/>
        </p:nvSpPr>
        <p:spPr>
          <a:xfrm>
            <a:off x="468152" y="1372790"/>
            <a:ext cx="8502111"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92500" lnSpcReduction="10000"/>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To follow the workshop easily</a:t>
            </a:r>
          </a:p>
          <a:p>
            <a:pPr marL="590550" lvl="1" indent="-342900">
              <a:defRPr sz="1800">
                <a:solidFill>
                  <a:srgbClr val="000000"/>
                </a:solidFill>
              </a:defRPr>
            </a:pPr>
            <a:r>
              <a:rPr lang="en-US" sz="3600" dirty="0" smtClean="0"/>
              <a:t> </a:t>
            </a:r>
            <a:r>
              <a:rPr lang="en-US" sz="3600" dirty="0" err="1" smtClean="0"/>
              <a:t>git</a:t>
            </a:r>
            <a:r>
              <a:rPr lang="en-US" sz="3600" dirty="0" smtClean="0"/>
              <a:t> clone </a:t>
            </a:r>
            <a:r>
              <a:rPr lang="en-GB" sz="3600" dirty="0">
                <a:hlinkClick r:id="rId2"/>
              </a:rPr>
              <a:t>https://github.com/ldoguin/couchbase-mobile-android-</a:t>
            </a:r>
            <a:r>
              <a:rPr lang="en-GB" sz="3600" dirty="0" smtClean="0">
                <a:hlinkClick r:id="rId2"/>
              </a:rPr>
              <a:t>workshop</a:t>
            </a:r>
            <a:endParaRPr lang="en-GB" sz="3600" dirty="0" smtClean="0"/>
          </a:p>
          <a:p>
            <a:pPr marL="590550" lvl="1" indent="-342900">
              <a:defRPr sz="1800">
                <a:solidFill>
                  <a:srgbClr val="000000"/>
                </a:solidFill>
              </a:defRPr>
            </a:pPr>
            <a:r>
              <a:rPr lang="en-GB" sz="3600" dirty="0" smtClean="0"/>
              <a:t>Follow the </a:t>
            </a:r>
            <a:r>
              <a:rPr lang="en-GB" sz="3600" i="1" dirty="0" smtClean="0"/>
              <a:t>git checkout </a:t>
            </a:r>
            <a:r>
              <a:rPr lang="en-GB" sz="3600" i="1" dirty="0" err="1" smtClean="0"/>
              <a:t>stepX</a:t>
            </a:r>
            <a:r>
              <a:rPr lang="en-GB" sz="3600" i="1" dirty="0" smtClean="0"/>
              <a:t> </a:t>
            </a:r>
            <a:r>
              <a:rPr lang="en-GB" sz="3600" dirty="0" smtClean="0"/>
              <a:t>to move the code directly to the right step</a:t>
            </a:r>
          </a:p>
          <a:p>
            <a:pPr marL="590550" lvl="1" indent="-342900">
              <a:defRPr sz="1800">
                <a:solidFill>
                  <a:srgbClr val="000000"/>
                </a:solidFill>
              </a:defRPr>
            </a:pPr>
            <a:r>
              <a:rPr lang="en-GB" sz="3600" dirty="0" smtClean="0"/>
              <a:t>You can use </a:t>
            </a:r>
            <a:r>
              <a:rPr lang="en-GB" sz="3600" i="1" dirty="0" smtClean="0"/>
              <a:t>git reset --hard </a:t>
            </a:r>
            <a:r>
              <a:rPr lang="en-GB" sz="3600" dirty="0" smtClean="0"/>
              <a:t>to make sure you can follow the next step</a:t>
            </a:r>
            <a:endParaRPr lang="en-GB" sz="3600" dirty="0"/>
          </a:p>
          <a:p>
            <a:pPr marL="590550" lvl="1" indent="-342900">
              <a:defRPr sz="1800">
                <a:solidFill>
                  <a:srgbClr val="000000"/>
                </a:solidFill>
              </a:defRPr>
            </a:pPr>
            <a:endParaRPr lang="en-US" sz="3600" dirty="0"/>
          </a:p>
        </p:txBody>
      </p:sp>
    </p:spTree>
    <p:extLst>
      <p:ext uri="{BB962C8B-B14F-4D97-AF65-F5344CB8AC3E}">
        <p14:creationId xmlns:p14="http://schemas.microsoft.com/office/powerpoint/2010/main" val="1597753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685800" y="1883664"/>
            <a:ext cx="7772400" cy="1102520"/>
          </a:xfrm>
          <a:prstGeom prst="rect">
            <a:avLst/>
          </a:prstGeom>
        </p:spPr>
        <p:txBody>
          <a:bodyPr lIns="0" tIns="0" rIns="0" bIns="0">
            <a:normAutofit/>
          </a:bodyPr>
          <a:lstStyle/>
          <a:p>
            <a:pPr lvl="0">
              <a:defRPr sz="1800" b="0">
                <a:solidFill>
                  <a:srgbClr val="000000"/>
                </a:solidFill>
              </a:defRPr>
            </a:pPr>
            <a:r>
              <a:rPr lang="en-GB" dirty="0"/>
              <a:t> </a:t>
            </a:r>
            <a:r>
              <a:rPr lang="en-GB" sz="2900" b="1" dirty="0" smtClean="0">
                <a:solidFill>
                  <a:srgbClr val="FFFFFF"/>
                </a:solidFill>
              </a:rPr>
              <a:t>git checkout step0</a:t>
            </a:r>
            <a:endParaRPr sz="2900" b="1" dirty="0">
              <a:solidFill>
                <a:srgbClr val="FFFFFF"/>
              </a:solidFill>
            </a:endParaRPr>
          </a:p>
        </p:txBody>
      </p:sp>
    </p:spTree>
    <p:extLst>
      <p:ext uri="{BB962C8B-B14F-4D97-AF65-F5344CB8AC3E}">
        <p14:creationId xmlns:p14="http://schemas.microsoft.com/office/powerpoint/2010/main" val="5451892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The Master/Detail Flow wizard</a:t>
            </a:r>
            <a:endParaRPr sz="2800" b="1" dirty="0">
              <a:solidFill>
                <a:srgbClr val="000000"/>
              </a:solidFill>
            </a:endParaRPr>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63</a:t>
            </a:fld>
            <a:endParaRPr sz="800">
              <a:solidFill>
                <a:srgbClr val="CCCCCC"/>
              </a:solidFill>
            </a:endParaRPr>
          </a:p>
        </p:txBody>
      </p:sp>
      <p:sp>
        <p:nvSpPr>
          <p:cNvPr id="6" name="Shape 84"/>
          <p:cNvSpPr txBox="1">
            <a:spLocks/>
          </p:cNvSpPr>
          <p:nvPr/>
        </p:nvSpPr>
        <p:spPr>
          <a:xfrm>
            <a:off x="468153" y="1372790"/>
            <a:ext cx="5425282"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Create a  new project with </a:t>
            </a:r>
            <a:r>
              <a:rPr lang="en-US" sz="3600" dirty="0" err="1" smtClean="0"/>
              <a:t>sdk</a:t>
            </a:r>
            <a:r>
              <a:rPr lang="en-US" sz="3600" dirty="0" smtClean="0"/>
              <a:t> 19 or above</a:t>
            </a:r>
          </a:p>
          <a:p>
            <a:pPr marL="342900" indent="-342900">
              <a:defRPr sz="1800">
                <a:solidFill>
                  <a:srgbClr val="000000"/>
                </a:solidFill>
              </a:defRPr>
            </a:pPr>
            <a:r>
              <a:rPr lang="en-US" sz="3600" dirty="0" smtClean="0"/>
              <a:t>Select the Master/Detail Flow Wizard</a:t>
            </a:r>
            <a:endParaRPr lang="en-US" sz="3600" dirty="0"/>
          </a:p>
        </p:txBody>
      </p:sp>
      <p:pic>
        <p:nvPicPr>
          <p:cNvPr id="3" name="Picture 2" descr="masterdetailflow.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2628" y="1766057"/>
            <a:ext cx="2908300" cy="2603500"/>
          </a:xfrm>
          <a:prstGeom prst="rect">
            <a:avLst/>
          </a:prstGeom>
        </p:spPr>
      </p:pic>
    </p:spTree>
    <p:extLst>
      <p:ext uri="{BB962C8B-B14F-4D97-AF65-F5344CB8AC3E}">
        <p14:creationId xmlns:p14="http://schemas.microsoft.com/office/powerpoint/2010/main" val="32532062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Congrats!</a:t>
            </a:r>
            <a:endParaRPr sz="2800" b="1" dirty="0">
              <a:solidFill>
                <a:srgbClr val="000000"/>
              </a:solidFill>
            </a:endParaRPr>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64</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You are now ready for the next step</a:t>
            </a:r>
          </a:p>
          <a:p>
            <a:pPr marL="342900" indent="-342900">
              <a:defRPr sz="1800">
                <a:solidFill>
                  <a:srgbClr val="000000"/>
                </a:solidFill>
              </a:defRPr>
            </a:pPr>
            <a:r>
              <a:rPr lang="en-US" sz="3600" dirty="0" smtClean="0"/>
              <a:t>That was easy huh?</a:t>
            </a:r>
            <a:endParaRPr lang="en-US" sz="3600" dirty="0"/>
          </a:p>
        </p:txBody>
      </p:sp>
    </p:spTree>
    <p:extLst>
      <p:ext uri="{BB962C8B-B14F-4D97-AF65-F5344CB8AC3E}">
        <p14:creationId xmlns:p14="http://schemas.microsoft.com/office/powerpoint/2010/main" val="743783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685800" y="1883664"/>
            <a:ext cx="7772400" cy="1102520"/>
          </a:xfrm>
          <a:prstGeom prst="rect">
            <a:avLst/>
          </a:prstGeom>
        </p:spPr>
        <p:txBody>
          <a:bodyPr lIns="0" tIns="0" rIns="0" bIns="0">
            <a:normAutofit/>
          </a:bodyPr>
          <a:lstStyle/>
          <a:p>
            <a:pPr lvl="0">
              <a:defRPr sz="1800" b="0">
                <a:solidFill>
                  <a:srgbClr val="000000"/>
                </a:solidFill>
              </a:defRPr>
            </a:pPr>
            <a:r>
              <a:rPr lang="en-GB" sz="2900" b="1" dirty="0" smtClean="0">
                <a:solidFill>
                  <a:srgbClr val="FFFFFF"/>
                </a:solidFill>
              </a:rPr>
              <a:t>Git checkout step1</a:t>
            </a:r>
            <a:endParaRPr sz="2900" b="1" dirty="0">
              <a:solidFill>
                <a:srgbClr val="FFFFFF"/>
              </a:solidFill>
            </a:endParaRPr>
          </a:p>
        </p:txBody>
      </p:sp>
    </p:spTree>
    <p:extLst>
      <p:ext uri="{BB962C8B-B14F-4D97-AF65-F5344CB8AC3E}">
        <p14:creationId xmlns:p14="http://schemas.microsoft.com/office/powerpoint/2010/main" val="88931998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The Presentation POJO	</a:t>
            </a:r>
            <a:endParaRPr sz="2800" b="1" dirty="0">
              <a:solidFill>
                <a:srgbClr val="000000"/>
              </a:solidFill>
            </a:endParaRPr>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66</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Replace the </a:t>
            </a:r>
            <a:r>
              <a:rPr lang="en-US" sz="3600" dirty="0" err="1" smtClean="0"/>
              <a:t>DummyItem</a:t>
            </a:r>
            <a:r>
              <a:rPr lang="en-US" sz="3600" dirty="0" smtClean="0"/>
              <a:t> and </a:t>
            </a:r>
            <a:r>
              <a:rPr lang="en-US" sz="3600" dirty="0" err="1" smtClean="0"/>
              <a:t>DummyContent</a:t>
            </a:r>
            <a:r>
              <a:rPr lang="en-US" sz="3600" dirty="0" smtClean="0"/>
              <a:t> by a </a:t>
            </a:r>
            <a:r>
              <a:rPr lang="en-US" sz="3600" dirty="0" err="1" smtClean="0"/>
              <a:t>PresentationItem</a:t>
            </a:r>
            <a:r>
              <a:rPr lang="en-US" sz="3600" dirty="0" smtClean="0"/>
              <a:t> and </a:t>
            </a:r>
            <a:r>
              <a:rPr lang="en-US" sz="3600" dirty="0" err="1" smtClean="0"/>
              <a:t>PresentationContent</a:t>
            </a:r>
            <a:endParaRPr lang="en-US" sz="3600" dirty="0" smtClean="0"/>
          </a:p>
          <a:p>
            <a:pPr marL="342900" indent="-342900">
              <a:defRPr sz="1800">
                <a:solidFill>
                  <a:srgbClr val="000000"/>
                </a:solidFill>
              </a:defRPr>
            </a:pPr>
            <a:r>
              <a:rPr lang="en-US" sz="3600" dirty="0" smtClean="0"/>
              <a:t>A Presentation represents a talk with a title, an abstract, a date.</a:t>
            </a:r>
            <a:endParaRPr lang="en-US" sz="3600" dirty="0"/>
          </a:p>
        </p:txBody>
      </p:sp>
    </p:spTree>
    <p:extLst>
      <p:ext uri="{BB962C8B-B14F-4D97-AF65-F5344CB8AC3E}">
        <p14:creationId xmlns:p14="http://schemas.microsoft.com/office/powerpoint/2010/main" val="24198780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685800" y="1883664"/>
            <a:ext cx="7772400" cy="1102520"/>
          </a:xfrm>
          <a:prstGeom prst="rect">
            <a:avLst/>
          </a:prstGeom>
        </p:spPr>
        <p:txBody>
          <a:bodyPr lIns="0" tIns="0" rIns="0" bIns="0">
            <a:normAutofit/>
          </a:bodyPr>
          <a:lstStyle/>
          <a:p>
            <a:pPr lvl="0">
              <a:defRPr sz="1800" b="0">
                <a:solidFill>
                  <a:srgbClr val="000000"/>
                </a:solidFill>
              </a:defRPr>
            </a:pPr>
            <a:r>
              <a:rPr lang="en-GB" sz="2900" b="1" dirty="0" smtClean="0">
                <a:solidFill>
                  <a:srgbClr val="FFFFFF"/>
                </a:solidFill>
              </a:rPr>
              <a:t>Git checkout step2</a:t>
            </a:r>
            <a:endParaRPr sz="2900" b="1" dirty="0">
              <a:solidFill>
                <a:srgbClr val="FFFFFF"/>
              </a:solidFill>
            </a:endParaRPr>
          </a:p>
        </p:txBody>
      </p:sp>
    </p:spTree>
    <p:extLst>
      <p:ext uri="{BB962C8B-B14F-4D97-AF65-F5344CB8AC3E}">
        <p14:creationId xmlns:p14="http://schemas.microsoft.com/office/powerpoint/2010/main" val="113600881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Store Presentation in Couchbase </a:t>
            </a:r>
            <a:r>
              <a:rPr lang="en-GB" sz="2800" b="1" dirty="0" err="1" smtClean="0">
                <a:solidFill>
                  <a:srgbClr val="000000"/>
                </a:solidFill>
              </a:rPr>
              <a:t>Lite</a:t>
            </a:r>
            <a:endParaRPr sz="2800" b="1" dirty="0">
              <a:solidFill>
                <a:srgbClr val="000000"/>
              </a:solidFill>
            </a:endParaRPr>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68</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Get a Couchbase Lite instance</a:t>
            </a:r>
          </a:p>
          <a:p>
            <a:pPr marL="342900" indent="-342900">
              <a:defRPr sz="1800">
                <a:solidFill>
                  <a:srgbClr val="000000"/>
                </a:solidFill>
              </a:defRPr>
            </a:pPr>
            <a:r>
              <a:rPr lang="en-US" sz="3600" dirty="0" smtClean="0"/>
              <a:t>Store Presentation objects in Couchbase Lite</a:t>
            </a:r>
          </a:p>
          <a:p>
            <a:pPr marL="342900" indent="-342900">
              <a:defRPr sz="1800">
                <a:solidFill>
                  <a:srgbClr val="000000"/>
                </a:solidFill>
              </a:defRPr>
            </a:pPr>
            <a:r>
              <a:rPr lang="en-US" sz="3600" dirty="0" smtClean="0"/>
              <a:t>Unit test this</a:t>
            </a:r>
            <a:endParaRPr lang="en-US" sz="3600" dirty="0"/>
          </a:p>
        </p:txBody>
      </p:sp>
    </p:spTree>
    <p:extLst>
      <p:ext uri="{BB962C8B-B14F-4D97-AF65-F5344CB8AC3E}">
        <p14:creationId xmlns:p14="http://schemas.microsoft.com/office/powerpoint/2010/main" val="1455263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Lite concepts</a:t>
            </a:r>
            <a:endParaRPr lang="en-US" dirty="0"/>
          </a:p>
        </p:txBody>
      </p:sp>
      <p:sp>
        <p:nvSpPr>
          <p:cNvPr id="3" name="Content Placeholder 2"/>
          <p:cNvSpPr>
            <a:spLocks noGrp="1"/>
          </p:cNvSpPr>
          <p:nvPr>
            <p:ph idx="1"/>
          </p:nvPr>
        </p:nvSpPr>
        <p:spPr/>
        <p:txBody>
          <a:bodyPr>
            <a:normAutofit fontScale="92500" lnSpcReduction="10000"/>
          </a:bodyPr>
          <a:lstStyle/>
          <a:p>
            <a:r>
              <a:rPr lang="en-US" sz="2000" b="1" dirty="0" smtClean="0"/>
              <a:t>Manager</a:t>
            </a:r>
          </a:p>
          <a:p>
            <a:pPr lvl="1"/>
            <a:r>
              <a:rPr lang="en-US" sz="2000" dirty="0" smtClean="0"/>
              <a:t>Your single point of entry into </a:t>
            </a:r>
            <a:r>
              <a:rPr lang="en-US" sz="2000" dirty="0" err="1" smtClean="0"/>
              <a:t>Couchbase</a:t>
            </a:r>
            <a:r>
              <a:rPr lang="en-US" sz="2000" dirty="0" smtClean="0"/>
              <a:t> Lite</a:t>
            </a:r>
          </a:p>
          <a:p>
            <a:pPr lvl="1"/>
            <a:r>
              <a:rPr lang="en-US" sz="2000" dirty="0" smtClean="0"/>
              <a:t>One manager for each app</a:t>
            </a:r>
          </a:p>
          <a:p>
            <a:pPr lvl="1"/>
            <a:r>
              <a:rPr lang="en-US" sz="2000" dirty="0" smtClean="0"/>
              <a:t>Multiple databases per manager</a:t>
            </a:r>
          </a:p>
          <a:p>
            <a:pPr lvl="1"/>
            <a:endParaRPr lang="en-US" sz="2000" dirty="0"/>
          </a:p>
          <a:p>
            <a:r>
              <a:rPr lang="en-US" sz="2000" b="1" dirty="0" smtClean="0"/>
              <a:t>Database</a:t>
            </a:r>
          </a:p>
          <a:p>
            <a:pPr lvl="1"/>
            <a:r>
              <a:rPr lang="en-US" sz="2000" dirty="0" smtClean="0"/>
              <a:t>Broadly equivalent to a Couchbase Server bucket</a:t>
            </a:r>
          </a:p>
          <a:p>
            <a:pPr lvl="1"/>
            <a:r>
              <a:rPr lang="en-US" sz="2000" dirty="0" smtClean="0"/>
              <a:t>Usually one database per app</a:t>
            </a:r>
          </a:p>
          <a:p>
            <a:pPr lvl="1"/>
            <a:r>
              <a:rPr lang="en-US" sz="2000" dirty="0" smtClean="0"/>
              <a:t>Databases are independent: if you’re writing a multi-user app, consider one database per user</a:t>
            </a:r>
          </a:p>
          <a:p>
            <a:pPr lvl="1"/>
            <a:endParaRPr lang="en-US" sz="2000" dirty="0" smtClean="0"/>
          </a:p>
          <a:p>
            <a:pPr lvl="1"/>
            <a:endParaRPr lang="en-US" sz="2000" dirty="0" smtClean="0"/>
          </a:p>
          <a:p>
            <a:endParaRPr lang="en-US" sz="2000" dirty="0"/>
          </a:p>
        </p:txBody>
      </p:sp>
      <p:sp>
        <p:nvSpPr>
          <p:cNvPr id="4" name="Slide Number Placeholder 3"/>
          <p:cNvSpPr>
            <a:spLocks noGrp="1"/>
          </p:cNvSpPr>
          <p:nvPr>
            <p:ph type="sldNum" sz="quarter" idx="12"/>
          </p:nvPr>
        </p:nvSpPr>
        <p:spPr>
          <a:prstGeom prst="rect">
            <a:avLst/>
          </a:prstGeom>
        </p:spPr>
        <p:txBody>
          <a:bodyPr/>
          <a:lstStyle/>
          <a:p>
            <a:fld id="{E728A94C-44F1-DF43-8BD8-694E750DEF33}" type="slidenum">
              <a:rPr lang="en-US" smtClean="0"/>
              <a:t>69</a:t>
            </a:fld>
            <a:endParaRPr lang="en-US"/>
          </a:p>
        </p:txBody>
      </p:sp>
    </p:spTree>
    <p:extLst>
      <p:ext uri="{BB962C8B-B14F-4D97-AF65-F5344CB8AC3E}">
        <p14:creationId xmlns:p14="http://schemas.microsoft.com/office/powerpoint/2010/main" val="17760952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6" name="Title 1"/>
          <p:cNvSpPr>
            <a:spLocks noGrp="1"/>
          </p:cNvSpPr>
          <p:nvPr>
            <p:ph type="title"/>
          </p:nvPr>
        </p:nvSpPr>
        <p:spPr>
          <a:xfrm>
            <a:off x="352511" y="2171804"/>
            <a:ext cx="8426620" cy="799893"/>
          </a:xfrm>
        </p:spPr>
        <p:txBody>
          <a:bodyPr>
            <a:normAutofit/>
          </a:bodyPr>
          <a:lstStyle/>
          <a:p>
            <a:pPr algn="l"/>
            <a:r>
              <a:rPr lang="en-US" sz="2800" dirty="0" smtClean="0">
                <a:solidFill>
                  <a:schemeClr val="bg1"/>
                </a:solidFill>
                <a:latin typeface="Helvetica Neue Thin"/>
                <a:cs typeface="Helvetica Neue Thin"/>
              </a:rPr>
              <a:t>The Problem</a:t>
            </a:r>
            <a:endParaRPr lang="en-US" sz="2800" dirty="0">
              <a:solidFill>
                <a:schemeClr val="bg1"/>
              </a:solidFill>
              <a:latin typeface="Helvetica Neue Thin"/>
              <a:cs typeface="Helvetica Neue Thin"/>
            </a:endParaRPr>
          </a:p>
        </p:txBody>
      </p:sp>
      <p:sp>
        <p:nvSpPr>
          <p:cNvPr id="67" name="Title 1"/>
          <p:cNvSpPr txBox="1">
            <a:spLocks/>
          </p:cNvSpPr>
          <p:nvPr/>
        </p:nvSpPr>
        <p:spPr>
          <a:xfrm>
            <a:off x="352511" y="2716423"/>
            <a:ext cx="8426620" cy="799893"/>
          </a:xfrm>
          <a:prstGeom prst="rect">
            <a:avLst/>
          </a:prstGeom>
        </p:spPr>
        <p:txBody>
          <a:bodyPr vert="horz" lIns="91440" tIns="45720" rIns="91440" bIns="45720" rtlCol="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bg1"/>
                </a:solidFill>
                <a:latin typeface="Helvetica Neue Thin"/>
                <a:cs typeface="Helvetica Neue Thin"/>
              </a:rPr>
              <a:t>Remote Data</a:t>
            </a:r>
            <a:endParaRPr lang="en-US" sz="4000" dirty="0">
              <a:solidFill>
                <a:schemeClr val="bg1"/>
              </a:solidFill>
              <a:latin typeface="Helvetica Neue Thin"/>
              <a:cs typeface="Helvetica Neue Thin"/>
            </a:endParaRPr>
          </a:p>
        </p:txBody>
      </p:sp>
      <p:grpSp>
        <p:nvGrpSpPr>
          <p:cNvPr id="4" name="Group 3"/>
          <p:cNvGrpSpPr/>
          <p:nvPr/>
        </p:nvGrpSpPr>
        <p:grpSpPr>
          <a:xfrm>
            <a:off x="4802956" y="834539"/>
            <a:ext cx="3474423" cy="3474423"/>
            <a:chOff x="4444594" y="467971"/>
            <a:chExt cx="4227377" cy="4227377"/>
          </a:xfrm>
        </p:grpSpPr>
        <p:sp>
          <p:nvSpPr>
            <p:cNvPr id="65" name="Oval 64"/>
            <p:cNvSpPr/>
            <p:nvPr/>
          </p:nvSpPr>
          <p:spPr>
            <a:xfrm>
              <a:off x="4444594" y="467971"/>
              <a:ext cx="4227377" cy="4227377"/>
            </a:xfrm>
            <a:prstGeom prst="ellipse">
              <a:avLst/>
            </a:prstGeom>
            <a:solidFill>
              <a:schemeClr val="bg1">
                <a:lumMod val="85000"/>
              </a:schemeClr>
            </a:solidFill>
            <a:ln w="38100" cmpd="sng">
              <a:solidFill>
                <a:srgbClr val="D9D9D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5834048" y="1810556"/>
              <a:ext cx="2288012" cy="2298224"/>
              <a:chOff x="5834048" y="1859396"/>
              <a:chExt cx="2288012" cy="2298224"/>
            </a:xfrm>
            <a:solidFill>
              <a:srgbClr val="00A700"/>
            </a:solidFill>
          </p:grpSpPr>
          <p:sp>
            <p:nvSpPr>
              <p:cNvPr id="10" name="Rectangle 9"/>
              <p:cNvSpPr/>
              <p:nvPr/>
            </p:nvSpPr>
            <p:spPr>
              <a:xfrm>
                <a:off x="6283224" y="3257295"/>
                <a:ext cx="448216" cy="900325"/>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834048" y="3423170"/>
                <a:ext cx="461387" cy="11775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834048" y="3873475"/>
                <a:ext cx="461387" cy="11775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283223" y="3257295"/>
                <a:ext cx="900325" cy="900325"/>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Curved Connector 13"/>
              <p:cNvCxnSpPr/>
              <p:nvPr/>
            </p:nvCxnSpPr>
            <p:spPr>
              <a:xfrm flipV="1">
                <a:off x="7171335" y="1859396"/>
                <a:ext cx="950725" cy="1860272"/>
              </a:xfrm>
              <a:prstGeom prst="curvedConnector2">
                <a:avLst/>
              </a:prstGeom>
              <a:grpFill/>
              <a:ln w="76200" cmpd="sng">
                <a:solidFill>
                  <a:srgbClr val="00A700"/>
                </a:solidFill>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64" name="Oval 63"/>
            <p:cNvSpPr/>
            <p:nvPr/>
          </p:nvSpPr>
          <p:spPr>
            <a:xfrm>
              <a:off x="4453483" y="2757685"/>
              <a:ext cx="1611884" cy="1877511"/>
            </a:xfrm>
            <a:custGeom>
              <a:avLst/>
              <a:gdLst/>
              <a:ahLst/>
              <a:cxnLst/>
              <a:rect l="l" t="t" r="r" b="b"/>
              <a:pathLst>
                <a:path w="1611884" h="1877511">
                  <a:moveTo>
                    <a:pt x="0" y="0"/>
                  </a:moveTo>
                  <a:lnTo>
                    <a:pt x="1611884" y="0"/>
                  </a:lnTo>
                  <a:lnTo>
                    <a:pt x="1611884" y="1877511"/>
                  </a:lnTo>
                  <a:lnTo>
                    <a:pt x="1476254" y="1842637"/>
                  </a:lnTo>
                  <a:cubicBezTo>
                    <a:pt x="682023" y="1595606"/>
                    <a:pt x="88618" y="892760"/>
                    <a:pt x="2024" y="40087"/>
                  </a:cubicBezTo>
                  <a:close/>
                </a:path>
              </a:pathLst>
            </a:cu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ounded Rectangle 8"/>
            <p:cNvSpPr/>
            <p:nvPr/>
          </p:nvSpPr>
          <p:spPr>
            <a:xfrm>
              <a:off x="4444595" y="620539"/>
              <a:ext cx="4072401" cy="4040160"/>
            </a:xfrm>
            <a:custGeom>
              <a:avLst/>
              <a:gdLst/>
              <a:ahLst/>
              <a:cxnLst/>
              <a:rect l="l" t="t" r="r" b="b"/>
              <a:pathLst>
                <a:path w="4072401" h="4040160">
                  <a:moveTo>
                    <a:pt x="674638" y="1338937"/>
                  </a:moveTo>
                  <a:lnTo>
                    <a:pt x="1178362" y="1338937"/>
                  </a:lnTo>
                  <a:lnTo>
                    <a:pt x="1186258" y="1370517"/>
                  </a:lnTo>
                  <a:lnTo>
                    <a:pt x="1263683" y="1370517"/>
                  </a:lnTo>
                  <a:cubicBezTo>
                    <a:pt x="1527875" y="1370517"/>
                    <a:pt x="1742044" y="1584686"/>
                    <a:pt x="1742044" y="1848878"/>
                  </a:cubicBezTo>
                  <a:lnTo>
                    <a:pt x="1742044" y="4040160"/>
                  </a:lnTo>
                  <a:lnTo>
                    <a:pt x="1687707" y="4031868"/>
                  </a:lnTo>
                  <a:lnTo>
                    <a:pt x="1564964" y="4000307"/>
                  </a:lnTo>
                  <a:lnTo>
                    <a:pt x="1564964" y="2213049"/>
                  </a:lnTo>
                  <a:lnTo>
                    <a:pt x="16379" y="2213049"/>
                  </a:lnTo>
                  <a:lnTo>
                    <a:pt x="10913" y="2177234"/>
                  </a:lnTo>
                  <a:cubicBezTo>
                    <a:pt x="3697" y="2106177"/>
                    <a:pt x="0" y="2034081"/>
                    <a:pt x="0" y="1961121"/>
                  </a:cubicBezTo>
                  <a:cubicBezTo>
                    <a:pt x="0" y="1815201"/>
                    <a:pt x="14787" y="1672735"/>
                    <a:pt x="42943" y="1535139"/>
                  </a:cubicBezTo>
                  <a:lnTo>
                    <a:pt x="85272" y="1370517"/>
                  </a:lnTo>
                  <a:lnTo>
                    <a:pt x="666744" y="1370517"/>
                  </a:lnTo>
                  <a:close/>
                  <a:moveTo>
                    <a:pt x="2835441" y="0"/>
                  </a:moveTo>
                  <a:lnTo>
                    <a:pt x="2899410" y="6449"/>
                  </a:lnTo>
                  <a:lnTo>
                    <a:pt x="2902337" y="1057"/>
                  </a:lnTo>
                  <a:lnTo>
                    <a:pt x="2936432" y="13536"/>
                  </a:lnTo>
                  <a:cubicBezTo>
                    <a:pt x="3442189" y="227453"/>
                    <a:pt x="3847357" y="632622"/>
                    <a:pt x="4061274" y="1138378"/>
                  </a:cubicBezTo>
                  <a:lnTo>
                    <a:pt x="4072401" y="1168779"/>
                  </a:lnTo>
                  <a:lnTo>
                    <a:pt x="4033412" y="1180881"/>
                  </a:lnTo>
                  <a:cubicBezTo>
                    <a:pt x="4004142" y="1186871"/>
                    <a:pt x="3973836" y="1190016"/>
                    <a:pt x="3942796" y="1190016"/>
                  </a:cubicBezTo>
                  <a:lnTo>
                    <a:pt x="2463518" y="1190016"/>
                  </a:lnTo>
                  <a:cubicBezTo>
                    <a:pt x="2215194" y="1190016"/>
                    <a:pt x="2013888" y="988710"/>
                    <a:pt x="2013888" y="740386"/>
                  </a:cubicBezTo>
                  <a:cubicBezTo>
                    <a:pt x="2013888" y="523103"/>
                    <a:pt x="2168013" y="341817"/>
                    <a:pt x="2372902" y="299891"/>
                  </a:cubicBezTo>
                  <a:lnTo>
                    <a:pt x="2421682" y="294973"/>
                  </a:lnTo>
                  <a:lnTo>
                    <a:pt x="2429779" y="268891"/>
                  </a:lnTo>
                  <a:cubicBezTo>
                    <a:pt x="2496614" y="110875"/>
                    <a:pt x="2653079" y="0"/>
                    <a:pt x="2835441" y="0"/>
                  </a:cubicBezTo>
                  <a:close/>
                </a:path>
              </a:pathLst>
            </a:custGeom>
            <a:solidFill>
              <a:schemeClr val="bg1"/>
            </a:solidFill>
            <a:ln w="28575">
              <a:no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grpSp>
    </p:spTree>
    <p:extLst>
      <p:ext uri="{BB962C8B-B14F-4D97-AF65-F5344CB8AC3E}">
        <p14:creationId xmlns:p14="http://schemas.microsoft.com/office/powerpoint/2010/main" val="8054983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Manager</a:t>
            </a:r>
            <a:endParaRPr lang="en-US" dirty="0"/>
          </a:p>
        </p:txBody>
      </p:sp>
      <p:pic>
        <p:nvPicPr>
          <p:cNvPr id="5" name="Content Placeholder 4" descr="Screen Shot 2014-11-19 at 11.46.28.png"/>
          <p:cNvPicPr>
            <a:picLocks noGrp="1" noChangeAspect="1"/>
          </p:cNvPicPr>
          <p:nvPr>
            <p:ph idx="1"/>
          </p:nvPr>
        </p:nvPicPr>
        <p:blipFill>
          <a:blip r:embed="rId3">
            <a:extLst>
              <a:ext uri="{28A0092B-C50C-407E-A947-70E740481C1C}">
                <a14:useLocalDpi xmlns:a14="http://schemas.microsoft.com/office/drawing/2010/main" val="0"/>
              </a:ext>
            </a:extLst>
          </a:blip>
          <a:srcRect l="-10205" r="-10205"/>
          <a:stretch>
            <a:fillRect/>
          </a:stretch>
        </p:blipFill>
        <p:spPr>
          <a:xfrm>
            <a:off x="457200" y="1096963"/>
            <a:ext cx="8007350" cy="3394075"/>
          </a:xfrm>
        </p:spPr>
      </p:pic>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t>70</a:t>
            </a:fld>
            <a:endParaRPr lang="en-US"/>
          </a:p>
        </p:txBody>
      </p:sp>
    </p:spTree>
    <p:extLst>
      <p:ext uri="{BB962C8B-B14F-4D97-AF65-F5344CB8AC3E}">
        <p14:creationId xmlns:p14="http://schemas.microsoft.com/office/powerpoint/2010/main" val="32682461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concepts</a:t>
            </a:r>
            <a:endParaRPr lang="en-US" dirty="0"/>
          </a:p>
        </p:txBody>
      </p:sp>
      <p:sp>
        <p:nvSpPr>
          <p:cNvPr id="3" name="Content Placeholder 2"/>
          <p:cNvSpPr>
            <a:spLocks noGrp="1"/>
          </p:cNvSpPr>
          <p:nvPr>
            <p:ph idx="1"/>
          </p:nvPr>
        </p:nvSpPr>
        <p:spPr/>
        <p:txBody>
          <a:bodyPr>
            <a:normAutofit/>
          </a:bodyPr>
          <a:lstStyle/>
          <a:p>
            <a:r>
              <a:rPr lang="en-US" sz="1800" b="1" dirty="0" smtClean="0"/>
              <a:t>Document: </a:t>
            </a:r>
            <a:r>
              <a:rPr lang="en-US" sz="1800" dirty="0" smtClean="0"/>
              <a:t>JSON documents, each with a unique ID</a:t>
            </a:r>
            <a:endParaRPr lang="en-US" sz="1800" dirty="0"/>
          </a:p>
          <a:p>
            <a:endParaRPr lang="en-US" sz="1800" b="1" dirty="0" smtClean="0"/>
          </a:p>
          <a:p>
            <a:r>
              <a:rPr lang="en-US" sz="1800" b="1" dirty="0" smtClean="0"/>
              <a:t>View: </a:t>
            </a:r>
            <a:r>
              <a:rPr lang="en-US" sz="1800" dirty="0" smtClean="0"/>
              <a:t>an index created by a map-reduce script</a:t>
            </a:r>
            <a:endParaRPr lang="en-US" sz="1800" b="1" dirty="0" smtClean="0"/>
          </a:p>
          <a:p>
            <a:pPr lvl="1"/>
            <a:endParaRPr lang="en-US" sz="1800" dirty="0" smtClean="0"/>
          </a:p>
          <a:p>
            <a:r>
              <a:rPr lang="en-US" sz="1800" b="1" dirty="0" smtClean="0"/>
              <a:t>Filter function:</a:t>
            </a:r>
            <a:r>
              <a:rPr lang="en-US" sz="1800" dirty="0" smtClean="0"/>
              <a:t> filter which documents are pushed to </a:t>
            </a:r>
            <a:r>
              <a:rPr lang="en-US" sz="1800" dirty="0" err="1" smtClean="0"/>
              <a:t>SyncGateway</a:t>
            </a:r>
            <a:endParaRPr lang="en-US" sz="1800" dirty="0" smtClean="0"/>
          </a:p>
          <a:p>
            <a:endParaRPr lang="en-US" sz="1800" b="1" dirty="0"/>
          </a:p>
          <a:p>
            <a:r>
              <a:rPr lang="en-US" sz="1800" b="1" dirty="0" smtClean="0"/>
              <a:t>Replication:</a:t>
            </a:r>
            <a:r>
              <a:rPr lang="en-US" sz="1800" dirty="0" smtClean="0"/>
              <a:t> set up push, pull or bi-directional replication with </a:t>
            </a:r>
            <a:r>
              <a:rPr lang="en-US" sz="1800" dirty="0" err="1" smtClean="0"/>
              <a:t>SyncGateway</a:t>
            </a:r>
            <a:endParaRPr lang="en-US" sz="1800" b="1" dirty="0" smtClean="0"/>
          </a:p>
        </p:txBody>
      </p:sp>
      <p:sp>
        <p:nvSpPr>
          <p:cNvPr id="4" name="Slide Number Placeholder 3"/>
          <p:cNvSpPr>
            <a:spLocks noGrp="1"/>
          </p:cNvSpPr>
          <p:nvPr>
            <p:ph type="sldNum" sz="quarter" idx="12"/>
          </p:nvPr>
        </p:nvSpPr>
        <p:spPr>
          <a:prstGeom prst="rect">
            <a:avLst/>
          </a:prstGeom>
        </p:spPr>
        <p:txBody>
          <a:bodyPr/>
          <a:lstStyle/>
          <a:p>
            <a:fld id="{E728A94C-44F1-DF43-8BD8-694E750DEF33}" type="slidenum">
              <a:rPr lang="en-US" smtClean="0"/>
              <a:t>71</a:t>
            </a:fld>
            <a:endParaRPr lang="en-US"/>
          </a:p>
        </p:txBody>
      </p:sp>
    </p:spTree>
    <p:extLst>
      <p:ext uri="{BB962C8B-B14F-4D97-AF65-F5344CB8AC3E}">
        <p14:creationId xmlns:p14="http://schemas.microsoft.com/office/powerpoint/2010/main" val="3585397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Couchbase </a:t>
            </a:r>
            <a:r>
              <a:rPr lang="en-GB" sz="2800" b="1" dirty="0" err="1" smtClean="0">
                <a:solidFill>
                  <a:srgbClr val="000000"/>
                </a:solidFill>
              </a:rPr>
              <a:t>Lite</a:t>
            </a:r>
            <a:r>
              <a:rPr lang="en-GB" sz="2800" b="1" dirty="0" smtClean="0">
                <a:solidFill>
                  <a:srgbClr val="000000"/>
                </a:solidFill>
              </a:rPr>
              <a:t> the Local Database</a:t>
            </a:r>
            <a:endParaRPr sz="2800" b="1" dirty="0">
              <a:solidFill>
                <a:srgbClr val="000000"/>
              </a:solidFill>
            </a:endParaRPr>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72</a:t>
            </a:fld>
            <a:endParaRPr sz="800">
              <a:solidFill>
                <a:srgbClr val="CCCCCC"/>
              </a:solidFill>
            </a:endParaRPr>
          </a:p>
        </p:txBody>
      </p:sp>
      <p:sp>
        <p:nvSpPr>
          <p:cNvPr id="6" name="Shape 84"/>
          <p:cNvSpPr txBox="1">
            <a:spLocks/>
          </p:cNvSpPr>
          <p:nvPr/>
        </p:nvSpPr>
        <p:spPr>
          <a:xfrm>
            <a:off x="468152" y="1372790"/>
            <a:ext cx="7996785" cy="691060"/>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Start by the following unit test:</a:t>
            </a:r>
          </a:p>
        </p:txBody>
      </p:sp>
      <p:sp>
        <p:nvSpPr>
          <p:cNvPr id="4" name="TextBox 3"/>
          <p:cNvSpPr txBox="1"/>
          <p:nvPr/>
        </p:nvSpPr>
        <p:spPr>
          <a:xfrm>
            <a:off x="466344" y="1905092"/>
            <a:ext cx="5446335" cy="26776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algn="l" rtl="0" latinLnBrk="1" hangingPunct="0"/>
            <a:r>
              <a:rPr lang="en-US" sz="1400" dirty="0"/>
              <a:t>public class </a:t>
            </a:r>
            <a:r>
              <a:rPr lang="en-US" sz="1400" dirty="0" err="1"/>
              <a:t>ApplicationTest</a:t>
            </a:r>
            <a:r>
              <a:rPr lang="en-US" sz="1400" dirty="0"/>
              <a:t> extends </a:t>
            </a:r>
            <a:r>
              <a:rPr lang="en-US" sz="1400" dirty="0" err="1"/>
              <a:t>ApplicationTestCase</a:t>
            </a:r>
            <a:r>
              <a:rPr lang="en-US" sz="1400" dirty="0"/>
              <a:t>&lt;Application&gt; {</a:t>
            </a:r>
          </a:p>
          <a:p>
            <a:pPr algn="l" rtl="0" latinLnBrk="1" hangingPunct="0"/>
            <a:r>
              <a:rPr lang="en-US" sz="1400" dirty="0" smtClean="0"/>
              <a:t>    </a:t>
            </a:r>
            <a:r>
              <a:rPr lang="en-US" sz="1400" dirty="0"/>
              <a:t>private Database database;</a:t>
            </a:r>
          </a:p>
          <a:p>
            <a:pPr algn="l" rtl="0" latinLnBrk="1" hangingPunct="0"/>
            <a:r>
              <a:rPr lang="en-US" sz="1400" dirty="0" smtClean="0"/>
              <a:t>    </a:t>
            </a:r>
            <a:r>
              <a:rPr lang="en-US" sz="1400" dirty="0"/>
              <a:t>public </a:t>
            </a:r>
            <a:r>
              <a:rPr lang="en-US" sz="1400" dirty="0" err="1"/>
              <a:t>ApplicationTest</a:t>
            </a:r>
            <a:r>
              <a:rPr lang="en-US" sz="1400" dirty="0"/>
              <a:t>() throws </a:t>
            </a:r>
            <a:r>
              <a:rPr lang="en-US" sz="1400" dirty="0" err="1"/>
              <a:t>CouchbaseLiteException</a:t>
            </a:r>
            <a:r>
              <a:rPr lang="en-US" sz="1400" dirty="0"/>
              <a:t> {</a:t>
            </a:r>
          </a:p>
          <a:p>
            <a:pPr algn="l" rtl="0" latinLnBrk="1" hangingPunct="0"/>
            <a:r>
              <a:rPr lang="en-US" sz="1400" dirty="0"/>
              <a:t>        super(</a:t>
            </a:r>
            <a:r>
              <a:rPr lang="en-US" sz="1400" dirty="0" err="1"/>
              <a:t>Application.class</a:t>
            </a:r>
            <a:r>
              <a:rPr lang="en-US" sz="1400" dirty="0"/>
              <a:t>);</a:t>
            </a:r>
          </a:p>
          <a:p>
            <a:pPr algn="l" rtl="0" latinLnBrk="1" hangingPunct="0"/>
            <a:r>
              <a:rPr lang="en-US" sz="1400" dirty="0"/>
              <a:t>    </a:t>
            </a:r>
            <a:r>
              <a:rPr lang="en-US" sz="1400" dirty="0" smtClean="0"/>
              <a:t>}</a:t>
            </a:r>
            <a:endParaRPr lang="en-US" sz="1400" dirty="0"/>
          </a:p>
          <a:p>
            <a:pPr algn="l" rtl="0" latinLnBrk="1" hangingPunct="0"/>
            <a:r>
              <a:rPr lang="en-US" sz="1400" dirty="0"/>
              <a:t>    @Override</a:t>
            </a:r>
          </a:p>
          <a:p>
            <a:pPr algn="l" rtl="0" latinLnBrk="1" hangingPunct="0"/>
            <a:r>
              <a:rPr lang="en-US" sz="1400" dirty="0"/>
              <a:t>    public void </a:t>
            </a:r>
            <a:r>
              <a:rPr lang="en-US" sz="1400" dirty="0" err="1"/>
              <a:t>setUp</a:t>
            </a:r>
            <a:r>
              <a:rPr lang="en-US" sz="1400" dirty="0"/>
              <a:t>() throws Exception {</a:t>
            </a:r>
          </a:p>
          <a:p>
            <a:pPr algn="l" rtl="0" latinLnBrk="1" hangingPunct="0"/>
            <a:r>
              <a:rPr lang="en-US" sz="1400" dirty="0"/>
              <a:t>        </a:t>
            </a:r>
            <a:r>
              <a:rPr lang="en-US" sz="1400" dirty="0" err="1"/>
              <a:t>super.setUp</a:t>
            </a:r>
            <a:r>
              <a:rPr lang="en-US" sz="1400" dirty="0"/>
              <a:t>();</a:t>
            </a:r>
          </a:p>
          <a:p>
            <a:pPr algn="l" rtl="0" latinLnBrk="1" hangingPunct="0"/>
            <a:r>
              <a:rPr lang="en-US" sz="1400" dirty="0"/>
              <a:t>        </a:t>
            </a:r>
            <a:r>
              <a:rPr lang="en-US" sz="1400" dirty="0" err="1"/>
              <a:t>createApplication</a:t>
            </a:r>
            <a:r>
              <a:rPr lang="en-US" sz="1400" dirty="0"/>
              <a:t>();</a:t>
            </a:r>
          </a:p>
          <a:p>
            <a:pPr algn="l" rtl="0" latinLnBrk="1" hangingPunct="0"/>
            <a:r>
              <a:rPr lang="en-US" sz="1400" dirty="0"/>
              <a:t>        database = </a:t>
            </a:r>
            <a:r>
              <a:rPr lang="en-US" sz="1400" dirty="0" err="1"/>
              <a:t>getApplication</a:t>
            </a:r>
            <a:r>
              <a:rPr lang="en-US" sz="1400" dirty="0"/>
              <a:t>().</a:t>
            </a:r>
            <a:r>
              <a:rPr lang="en-US" sz="1400" dirty="0" err="1"/>
              <a:t>getDatabase</a:t>
            </a:r>
            <a:r>
              <a:rPr lang="en-US" sz="1400" dirty="0"/>
              <a:t>();</a:t>
            </a:r>
          </a:p>
          <a:p>
            <a:pPr algn="l" rtl="0" latinLnBrk="1" hangingPunct="0"/>
            <a:r>
              <a:rPr lang="en-US" sz="1400" dirty="0"/>
              <a:t>    }</a:t>
            </a:r>
          </a:p>
          <a:p>
            <a:pPr algn="l" rtl="0" latinLnBrk="1" hangingPunct="0"/>
            <a:endParaRPr kumimoji="0" lang="en-US" sz="1400" b="0" i="0" u="none" strike="noStrike" cap="none" spc="0" normalizeH="0" baseline="0" dirty="0">
              <a:ln>
                <a:noFill/>
              </a:ln>
              <a:solidFill>
                <a:srgbClr val="1E1C1C"/>
              </a:solidFill>
              <a:effectLst/>
              <a:uFillTx/>
              <a:sym typeface="Corbel"/>
            </a:endParaRPr>
          </a:p>
        </p:txBody>
      </p:sp>
    </p:spTree>
    <p:extLst>
      <p:ext uri="{BB962C8B-B14F-4D97-AF65-F5344CB8AC3E}">
        <p14:creationId xmlns:p14="http://schemas.microsoft.com/office/powerpoint/2010/main" val="18169310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Couchbase </a:t>
            </a:r>
            <a:r>
              <a:rPr lang="en-GB" sz="2800" b="1" dirty="0" err="1" smtClean="0">
                <a:solidFill>
                  <a:srgbClr val="000000"/>
                </a:solidFill>
              </a:rPr>
              <a:t>Lite</a:t>
            </a:r>
            <a:r>
              <a:rPr lang="en-GB" sz="2800" b="1" dirty="0" smtClean="0">
                <a:solidFill>
                  <a:srgbClr val="000000"/>
                </a:solidFill>
              </a:rPr>
              <a:t> the Local Database</a:t>
            </a:r>
            <a:endParaRPr sz="2800" b="1" dirty="0">
              <a:solidFill>
                <a:srgbClr val="000000"/>
              </a:solidFill>
            </a:endParaRPr>
          </a:p>
        </p:txBody>
      </p:sp>
      <p:sp>
        <p:nvSpPr>
          <p:cNvPr id="2" name="Content Placeholder 1"/>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73</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endParaRPr lang="en-US" sz="3600" dirty="0" smtClean="0"/>
          </a:p>
        </p:txBody>
      </p:sp>
      <p:sp>
        <p:nvSpPr>
          <p:cNvPr id="3" name="Rectangle 2"/>
          <p:cNvSpPr/>
          <p:nvPr/>
        </p:nvSpPr>
        <p:spPr>
          <a:xfrm>
            <a:off x="109138" y="1101380"/>
            <a:ext cx="8861126" cy="3970318"/>
          </a:xfrm>
          <a:prstGeom prst="rect">
            <a:avLst/>
          </a:prstGeom>
        </p:spPr>
        <p:txBody>
          <a:bodyPr wrap="square">
            <a:spAutoFit/>
          </a:bodyPr>
          <a:lstStyle/>
          <a:p>
            <a:pPr algn="l" rtl="0" latinLnBrk="1" hangingPunct="0"/>
            <a:endParaRPr lang="en-US" dirty="0"/>
          </a:p>
          <a:p>
            <a:pPr algn="l" rtl="0" latinLnBrk="1" hangingPunct="0"/>
            <a:r>
              <a:rPr lang="en-US" dirty="0"/>
              <a:t>    public </a:t>
            </a:r>
            <a:r>
              <a:rPr lang="en-US" dirty="0" smtClean="0"/>
              <a:t>vid </a:t>
            </a:r>
            <a:r>
              <a:rPr lang="en-US" dirty="0" err="1"/>
              <a:t>testDatabase</a:t>
            </a:r>
            <a:r>
              <a:rPr lang="en-US" dirty="0"/>
              <a:t>() throws </a:t>
            </a:r>
            <a:r>
              <a:rPr lang="en-US" dirty="0" err="1"/>
              <a:t>CouchbaseLiteException</a:t>
            </a:r>
            <a:r>
              <a:rPr lang="en-US" dirty="0"/>
              <a:t> {</a:t>
            </a:r>
          </a:p>
          <a:p>
            <a:pPr algn="l" rtl="0" latinLnBrk="1" hangingPunct="0"/>
            <a:r>
              <a:rPr lang="en-US" dirty="0"/>
              <a:t>        // This will create a document using the given id</a:t>
            </a:r>
          </a:p>
          <a:p>
            <a:pPr algn="l" rtl="0" latinLnBrk="1" hangingPunct="0"/>
            <a:r>
              <a:rPr lang="en-US" dirty="0"/>
              <a:t>        // Be careful, despite the fact that we use a getter, the document is not yet persisted</a:t>
            </a:r>
          </a:p>
          <a:p>
            <a:pPr algn="l" rtl="0" latinLnBrk="1" hangingPunct="0"/>
            <a:r>
              <a:rPr lang="en-US" dirty="0"/>
              <a:t>        Document document = </a:t>
            </a:r>
            <a:r>
              <a:rPr lang="en-US" dirty="0" err="1"/>
              <a:t>database.getDocument</a:t>
            </a:r>
            <a:r>
              <a:rPr lang="en-US" dirty="0"/>
              <a:t>("</a:t>
            </a:r>
            <a:r>
              <a:rPr lang="en-US" dirty="0" err="1"/>
              <a:t>myDocumentId</a:t>
            </a:r>
            <a:r>
              <a:rPr lang="en-US" dirty="0"/>
              <a:t>");</a:t>
            </a:r>
          </a:p>
          <a:p>
            <a:pPr algn="l" rtl="0" latinLnBrk="1" hangingPunct="0"/>
            <a:r>
              <a:rPr lang="en-US" dirty="0"/>
              <a:t>        </a:t>
            </a:r>
            <a:r>
              <a:rPr lang="en-US" dirty="0" err="1"/>
              <a:t>assertNull</a:t>
            </a:r>
            <a:r>
              <a:rPr lang="en-US" dirty="0"/>
              <a:t>(</a:t>
            </a:r>
            <a:r>
              <a:rPr lang="en-US" dirty="0" err="1"/>
              <a:t>database.getExistingLocalDocument</a:t>
            </a:r>
            <a:r>
              <a:rPr lang="en-US" dirty="0"/>
              <a:t>(</a:t>
            </a:r>
            <a:r>
              <a:rPr lang="en-US" dirty="0" err="1"/>
              <a:t>document.getId</a:t>
            </a:r>
            <a:r>
              <a:rPr lang="en-US" dirty="0"/>
              <a:t>()));</a:t>
            </a:r>
          </a:p>
          <a:p>
            <a:pPr algn="l" rtl="0" latinLnBrk="1" hangingPunct="0"/>
            <a:r>
              <a:rPr lang="en-US" dirty="0"/>
              <a:t>        Map&lt;String, Object&gt; properties = new </a:t>
            </a:r>
            <a:r>
              <a:rPr lang="en-US" dirty="0" err="1"/>
              <a:t>HashMap</a:t>
            </a:r>
            <a:r>
              <a:rPr lang="en-US" dirty="0"/>
              <a:t>&lt;&gt;();</a:t>
            </a:r>
          </a:p>
          <a:p>
            <a:pPr algn="l" rtl="0" latinLnBrk="1" hangingPunct="0"/>
            <a:r>
              <a:rPr lang="en-US" dirty="0"/>
              <a:t>        </a:t>
            </a:r>
            <a:r>
              <a:rPr lang="en-US" dirty="0" err="1"/>
              <a:t>properties.put</a:t>
            </a:r>
            <a:r>
              <a:rPr lang="en-US" dirty="0"/>
              <a:t>("title", "doc title");</a:t>
            </a:r>
          </a:p>
          <a:p>
            <a:pPr algn="l" rtl="0" latinLnBrk="1" hangingPunct="0"/>
            <a:r>
              <a:rPr lang="en-US" dirty="0"/>
              <a:t>        // The call to </a:t>
            </a:r>
            <a:r>
              <a:rPr lang="en-US" dirty="0" err="1"/>
              <a:t>putProperties</a:t>
            </a:r>
            <a:r>
              <a:rPr lang="en-US" dirty="0"/>
              <a:t> will create a new local revision of the document, thus</a:t>
            </a:r>
          </a:p>
          <a:p>
            <a:pPr algn="l" rtl="0" latinLnBrk="1" hangingPunct="0"/>
            <a:r>
              <a:rPr lang="en-US" dirty="0"/>
              <a:t>        // persisting it.</a:t>
            </a:r>
          </a:p>
          <a:p>
            <a:pPr algn="l" rtl="0" latinLnBrk="1" hangingPunct="0"/>
            <a:r>
              <a:rPr lang="en-US" dirty="0"/>
              <a:t>        </a:t>
            </a:r>
            <a:r>
              <a:rPr lang="en-US" dirty="0" err="1"/>
              <a:t>document.putProperties</a:t>
            </a:r>
            <a:r>
              <a:rPr lang="en-US" dirty="0"/>
              <a:t>(properties);</a:t>
            </a:r>
          </a:p>
          <a:p>
            <a:pPr algn="l" rtl="0" latinLnBrk="1" hangingPunct="0"/>
            <a:r>
              <a:rPr lang="en-US" dirty="0"/>
              <a:t>        </a:t>
            </a:r>
            <a:r>
              <a:rPr lang="en-US" dirty="0" err="1"/>
              <a:t>assertNotNull</a:t>
            </a:r>
            <a:r>
              <a:rPr lang="en-US" dirty="0"/>
              <a:t>(</a:t>
            </a:r>
            <a:r>
              <a:rPr lang="en-US" dirty="0" err="1"/>
              <a:t>database.getExistingDocument</a:t>
            </a:r>
            <a:r>
              <a:rPr lang="en-US" dirty="0"/>
              <a:t>(</a:t>
            </a:r>
            <a:r>
              <a:rPr lang="en-US" dirty="0" err="1"/>
              <a:t>document.getId</a:t>
            </a:r>
            <a:r>
              <a:rPr lang="en-US" dirty="0"/>
              <a:t>()));</a:t>
            </a:r>
          </a:p>
          <a:p>
            <a:pPr algn="l" rtl="0" latinLnBrk="1" hangingPunct="0"/>
            <a:r>
              <a:rPr lang="en-US" dirty="0"/>
              <a:t>    }</a:t>
            </a:r>
          </a:p>
          <a:p>
            <a:pPr algn="l" rtl="0" latinLnBrk="1" hangingPunct="0"/>
            <a:endParaRPr lang="en-US" dirty="0"/>
          </a:p>
        </p:txBody>
      </p:sp>
    </p:spTree>
    <p:extLst>
      <p:ext uri="{BB962C8B-B14F-4D97-AF65-F5344CB8AC3E}">
        <p14:creationId xmlns:p14="http://schemas.microsoft.com/office/powerpoint/2010/main" val="453204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Couchbase </a:t>
            </a:r>
            <a:r>
              <a:rPr lang="en-GB" sz="2800" b="1" dirty="0" err="1" smtClean="0">
                <a:solidFill>
                  <a:srgbClr val="000000"/>
                </a:solidFill>
              </a:rPr>
              <a:t>Lite</a:t>
            </a:r>
            <a:r>
              <a:rPr lang="en-GB" sz="2800" b="1" dirty="0" smtClean="0">
                <a:solidFill>
                  <a:srgbClr val="000000"/>
                </a:solidFill>
              </a:rPr>
              <a:t> the Local Database</a:t>
            </a:r>
            <a:endParaRPr sz="2800" b="1" dirty="0">
              <a:solidFill>
                <a:srgbClr val="000000"/>
              </a:solidFill>
            </a:endParaRPr>
          </a:p>
        </p:txBody>
      </p:sp>
      <p:sp>
        <p:nvSpPr>
          <p:cNvPr id="3" name="Content Placeholder 2"/>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74</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endParaRPr lang="en-US" sz="3600" dirty="0" smtClean="0"/>
          </a:p>
        </p:txBody>
      </p:sp>
      <p:sp>
        <p:nvSpPr>
          <p:cNvPr id="2" name="Rectangle 1"/>
          <p:cNvSpPr/>
          <p:nvPr/>
        </p:nvSpPr>
        <p:spPr>
          <a:xfrm>
            <a:off x="89294" y="992235"/>
            <a:ext cx="4484574" cy="3323987"/>
          </a:xfrm>
          <a:prstGeom prst="rect">
            <a:avLst/>
          </a:prstGeom>
        </p:spPr>
        <p:txBody>
          <a:bodyPr wrap="square">
            <a:spAutoFit/>
          </a:bodyPr>
          <a:lstStyle/>
          <a:p>
            <a:pPr algn="l" rtl="0" latinLnBrk="1" hangingPunct="0"/>
            <a:r>
              <a:rPr lang="en-US" sz="1400" dirty="0" smtClean="0"/>
              <a:t>    </a:t>
            </a:r>
            <a:r>
              <a:rPr lang="en-US" sz="1400" dirty="0"/>
              <a:t>public void </a:t>
            </a:r>
            <a:r>
              <a:rPr lang="en-US" sz="1400" dirty="0" err="1"/>
              <a:t>testPresentation</a:t>
            </a:r>
            <a:r>
              <a:rPr lang="en-US" sz="1400" dirty="0"/>
              <a:t>() throws Exception </a:t>
            </a:r>
            <a:r>
              <a:rPr lang="en-US" sz="1400" dirty="0" smtClean="0"/>
              <a:t>{</a:t>
            </a:r>
            <a:endParaRPr lang="en-US" sz="1400" dirty="0"/>
          </a:p>
          <a:p>
            <a:pPr algn="l" rtl="0" latinLnBrk="1" hangingPunct="0"/>
            <a:r>
              <a:rPr lang="en-US" sz="1400" dirty="0"/>
              <a:t>        // Start by creating a presentation document</a:t>
            </a:r>
          </a:p>
          <a:p>
            <a:pPr algn="l" rtl="0" latinLnBrk="1" hangingPunct="0"/>
            <a:r>
              <a:rPr lang="en-US" sz="1400" dirty="0"/>
              <a:t>        </a:t>
            </a:r>
            <a:r>
              <a:rPr lang="en-US" sz="1400" dirty="0" err="1"/>
              <a:t>Presentation.createPresentation</a:t>
            </a:r>
            <a:r>
              <a:rPr lang="en-US" sz="1400" dirty="0"/>
              <a:t>(database,"Doc1 </a:t>
            </a:r>
            <a:r>
              <a:rPr lang="en-US" sz="1400" dirty="0" err="1"/>
              <a:t>Title","Abstract</a:t>
            </a:r>
            <a:r>
              <a:rPr lang="en-US" sz="1400" dirty="0"/>
              <a:t>");</a:t>
            </a:r>
          </a:p>
          <a:p>
            <a:pPr algn="l" rtl="0" latinLnBrk="1" hangingPunct="0"/>
            <a:r>
              <a:rPr lang="en-US" sz="1400" dirty="0"/>
              <a:t>        // Create another presentation through the save method</a:t>
            </a:r>
          </a:p>
          <a:p>
            <a:pPr algn="l" rtl="0" latinLnBrk="1" hangingPunct="0"/>
            <a:r>
              <a:rPr lang="en-US" sz="1400" dirty="0"/>
              <a:t>        Presentation pres2 = new Presentation(database);</a:t>
            </a:r>
          </a:p>
          <a:p>
            <a:pPr algn="l" rtl="0" latinLnBrk="1" hangingPunct="0"/>
            <a:r>
              <a:rPr lang="en-US" sz="1400" dirty="0"/>
              <a:t>        pres2.setTitle("Doc2 Title");</a:t>
            </a:r>
          </a:p>
          <a:p>
            <a:pPr algn="l" rtl="0" latinLnBrk="1" hangingPunct="0"/>
            <a:r>
              <a:rPr lang="en-US" sz="1400" dirty="0"/>
              <a:t>        pres2.setPresentationAbstract("</a:t>
            </a:r>
            <a:r>
              <a:rPr lang="en-US" sz="1400" dirty="0" err="1"/>
              <a:t>presentationAbstract</a:t>
            </a:r>
            <a:r>
              <a:rPr lang="en-US" sz="1400" dirty="0"/>
              <a:t>");</a:t>
            </a:r>
          </a:p>
          <a:p>
            <a:pPr algn="l" rtl="0" latinLnBrk="1" hangingPunct="0"/>
            <a:r>
              <a:rPr lang="en-US" sz="1400" dirty="0"/>
              <a:t>        pres2.save();</a:t>
            </a:r>
          </a:p>
          <a:p>
            <a:pPr algn="l" rtl="0" latinLnBrk="1" hangingPunct="0"/>
            <a:r>
              <a:rPr lang="en-US" sz="1400" dirty="0"/>
              <a:t>        // use a specific database query that returns all the documents</a:t>
            </a:r>
          </a:p>
          <a:p>
            <a:pPr algn="l" rtl="0" latinLnBrk="1" hangingPunct="0"/>
            <a:r>
              <a:rPr lang="en-US" sz="1400" dirty="0"/>
              <a:t>        </a:t>
            </a:r>
            <a:r>
              <a:rPr lang="en-US" sz="1400" dirty="0" err="1"/>
              <a:t>QueryEnumerator</a:t>
            </a:r>
            <a:r>
              <a:rPr lang="en-US" sz="1400" dirty="0"/>
              <a:t> </a:t>
            </a:r>
            <a:r>
              <a:rPr lang="en-US" sz="1400" dirty="0" err="1"/>
              <a:t>qe</a:t>
            </a:r>
            <a:r>
              <a:rPr lang="en-US" sz="1400" dirty="0"/>
              <a:t> = </a:t>
            </a:r>
            <a:r>
              <a:rPr lang="en-US" sz="1400" dirty="0" err="1"/>
              <a:t>database.createAllDocumentsQuery</a:t>
            </a:r>
            <a:r>
              <a:rPr lang="en-US" sz="1400" dirty="0"/>
              <a:t>().run()</a:t>
            </a:r>
            <a:r>
              <a:rPr lang="en-US" sz="1400" dirty="0" smtClean="0"/>
              <a:t>;</a:t>
            </a:r>
            <a:endParaRPr lang="en-US" sz="1400" dirty="0"/>
          </a:p>
        </p:txBody>
      </p:sp>
      <p:sp>
        <p:nvSpPr>
          <p:cNvPr id="7" name="Rectangle 6"/>
          <p:cNvSpPr/>
          <p:nvPr/>
        </p:nvSpPr>
        <p:spPr>
          <a:xfrm>
            <a:off x="4573868" y="992236"/>
            <a:ext cx="4565070" cy="3539431"/>
          </a:xfrm>
          <a:prstGeom prst="rect">
            <a:avLst/>
          </a:prstGeom>
        </p:spPr>
        <p:txBody>
          <a:bodyPr wrap="square">
            <a:spAutoFit/>
          </a:bodyPr>
          <a:lstStyle/>
          <a:p>
            <a:pPr algn="l" rtl="0" latinLnBrk="1" hangingPunct="0"/>
            <a:r>
              <a:rPr lang="en-US" sz="1400" dirty="0" smtClean="0"/>
              <a:t>        </a:t>
            </a:r>
            <a:r>
              <a:rPr lang="en-US" sz="1400" dirty="0"/>
              <a:t>// Make sure we see our previously created document</a:t>
            </a:r>
          </a:p>
          <a:p>
            <a:pPr algn="l" rtl="0" latinLnBrk="1" hangingPunct="0"/>
            <a:r>
              <a:rPr lang="en-US" sz="1400" dirty="0"/>
              <a:t>        Boolean foundDoc1 = false;</a:t>
            </a:r>
          </a:p>
          <a:p>
            <a:pPr algn="l" rtl="0" latinLnBrk="1" hangingPunct="0"/>
            <a:r>
              <a:rPr lang="en-US" sz="1400" dirty="0"/>
              <a:t>        Boolean foundDoc2 = false;</a:t>
            </a:r>
          </a:p>
          <a:p>
            <a:pPr algn="l" rtl="0" latinLnBrk="1" hangingPunct="0"/>
            <a:r>
              <a:rPr lang="en-US" sz="1400" dirty="0"/>
              <a:t>        while (</a:t>
            </a:r>
            <a:r>
              <a:rPr lang="en-US" sz="1400" dirty="0" err="1"/>
              <a:t>qe.hasNext</a:t>
            </a:r>
            <a:r>
              <a:rPr lang="en-US" sz="1400" dirty="0"/>
              <a:t>()) {</a:t>
            </a:r>
          </a:p>
          <a:p>
            <a:pPr algn="l" rtl="0" latinLnBrk="1" hangingPunct="0"/>
            <a:r>
              <a:rPr lang="en-US" sz="1400" dirty="0"/>
              <a:t>            </a:t>
            </a:r>
            <a:r>
              <a:rPr lang="en-US" sz="1400" dirty="0" err="1"/>
              <a:t>QueryRow</a:t>
            </a:r>
            <a:r>
              <a:rPr lang="en-US" sz="1400" dirty="0"/>
              <a:t> </a:t>
            </a:r>
            <a:r>
              <a:rPr lang="en-US" sz="1400" dirty="0" err="1"/>
              <a:t>qr</a:t>
            </a:r>
            <a:r>
              <a:rPr lang="en-US" sz="1400" dirty="0"/>
              <a:t> = </a:t>
            </a:r>
            <a:r>
              <a:rPr lang="en-US" sz="1400" dirty="0" err="1"/>
              <a:t>qe.next</a:t>
            </a:r>
            <a:r>
              <a:rPr lang="en-US" sz="1400" dirty="0"/>
              <a:t>();</a:t>
            </a:r>
          </a:p>
          <a:p>
            <a:pPr algn="l" rtl="0" latinLnBrk="1" hangingPunct="0"/>
            <a:r>
              <a:rPr lang="en-US" sz="1400" dirty="0"/>
              <a:t>            Document doc = </a:t>
            </a:r>
            <a:r>
              <a:rPr lang="en-US" sz="1400" dirty="0" err="1"/>
              <a:t>qr.getDocument</a:t>
            </a:r>
            <a:r>
              <a:rPr lang="en-US" sz="1400" dirty="0"/>
              <a:t>();</a:t>
            </a:r>
          </a:p>
          <a:p>
            <a:pPr algn="l" rtl="0" latinLnBrk="1" hangingPunct="0"/>
            <a:r>
              <a:rPr lang="en-US" sz="1400" dirty="0"/>
              <a:t>            Presentation presentation = </a:t>
            </a:r>
            <a:r>
              <a:rPr lang="en-US" sz="1400" dirty="0" err="1"/>
              <a:t>Presentation.from</a:t>
            </a:r>
            <a:r>
              <a:rPr lang="en-US" sz="1400" dirty="0"/>
              <a:t>(doc);</a:t>
            </a:r>
          </a:p>
          <a:p>
            <a:pPr algn="l" rtl="0" latinLnBrk="1" hangingPunct="0"/>
            <a:r>
              <a:rPr lang="en-US" sz="1400" dirty="0"/>
              <a:t>            if (</a:t>
            </a:r>
            <a:r>
              <a:rPr lang="en-US" sz="1400" dirty="0" err="1"/>
              <a:t>presentation.getTitle</a:t>
            </a:r>
            <a:r>
              <a:rPr lang="en-US" sz="1400" dirty="0"/>
              <a:t>().equals("Doc1 Title")) {</a:t>
            </a:r>
          </a:p>
          <a:p>
            <a:pPr algn="l" rtl="0" latinLnBrk="1" hangingPunct="0"/>
            <a:r>
              <a:rPr lang="en-US" sz="1400" dirty="0"/>
              <a:t>                foundDoc1 = true;</a:t>
            </a:r>
          </a:p>
          <a:p>
            <a:pPr algn="l" rtl="0" latinLnBrk="1" hangingPunct="0"/>
            <a:r>
              <a:rPr lang="en-US" sz="1400" dirty="0"/>
              <a:t>            } else if (</a:t>
            </a:r>
            <a:r>
              <a:rPr lang="en-US" sz="1400" dirty="0" err="1"/>
              <a:t>presentation.getTitle</a:t>
            </a:r>
            <a:r>
              <a:rPr lang="en-US" sz="1400" dirty="0"/>
              <a:t>().equals("Doc2 Title")) {</a:t>
            </a:r>
          </a:p>
          <a:p>
            <a:pPr algn="l" rtl="0" latinLnBrk="1" hangingPunct="0"/>
            <a:r>
              <a:rPr lang="en-US" sz="1400" dirty="0"/>
              <a:t>                foundDoc2 = true;</a:t>
            </a:r>
          </a:p>
          <a:p>
            <a:pPr algn="l" rtl="0" latinLnBrk="1" hangingPunct="0"/>
            <a:r>
              <a:rPr lang="en-US" sz="1400" dirty="0"/>
              <a:t>            }</a:t>
            </a:r>
          </a:p>
          <a:p>
            <a:pPr algn="l" rtl="0" latinLnBrk="1" hangingPunct="0"/>
            <a:r>
              <a:rPr lang="en-US" sz="1400" dirty="0"/>
              <a:t>        }</a:t>
            </a:r>
          </a:p>
          <a:p>
            <a:pPr algn="l" rtl="0" latinLnBrk="1" hangingPunct="0"/>
            <a:r>
              <a:rPr lang="en-US" sz="1400" dirty="0"/>
              <a:t>        </a:t>
            </a:r>
            <a:r>
              <a:rPr lang="en-US" sz="1400" dirty="0" err="1"/>
              <a:t>assertTrue</a:t>
            </a:r>
            <a:r>
              <a:rPr lang="en-US" sz="1400" dirty="0"/>
              <a:t>(foundDoc1);</a:t>
            </a:r>
          </a:p>
          <a:p>
            <a:pPr algn="l" rtl="0" latinLnBrk="1" hangingPunct="0"/>
            <a:r>
              <a:rPr lang="en-US" sz="1400" dirty="0"/>
              <a:t>        </a:t>
            </a:r>
            <a:r>
              <a:rPr lang="en-US" sz="1400" dirty="0" err="1"/>
              <a:t>assertTrue</a:t>
            </a:r>
            <a:r>
              <a:rPr lang="en-US" sz="1400" dirty="0"/>
              <a:t>(foundDoc2);</a:t>
            </a:r>
          </a:p>
          <a:p>
            <a:pPr algn="l" rtl="0" latinLnBrk="1" hangingPunct="0"/>
            <a:r>
              <a:rPr lang="en-US" sz="1400" dirty="0"/>
              <a:t>     </a:t>
            </a:r>
            <a:r>
              <a:rPr lang="en-US" sz="1400" dirty="0" smtClean="0"/>
              <a:t>}</a:t>
            </a:r>
            <a:endParaRPr lang="en-US" sz="1400" dirty="0"/>
          </a:p>
        </p:txBody>
      </p:sp>
    </p:spTree>
    <p:extLst>
      <p:ext uri="{BB962C8B-B14F-4D97-AF65-F5344CB8AC3E}">
        <p14:creationId xmlns:p14="http://schemas.microsoft.com/office/powerpoint/2010/main" val="40686871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This requires to:</a:t>
            </a:r>
            <a:endParaRPr sz="2800" b="1" dirty="0">
              <a:solidFill>
                <a:srgbClr val="000000"/>
              </a:solidFill>
            </a:endParaRPr>
          </a:p>
        </p:txBody>
      </p:sp>
      <p:sp>
        <p:nvSpPr>
          <p:cNvPr id="2" name="Content Placeholder 1"/>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75</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Fix the compilation issues</a:t>
            </a:r>
          </a:p>
          <a:p>
            <a:pPr marL="342900" indent="-342900">
              <a:defRPr sz="1800">
                <a:solidFill>
                  <a:srgbClr val="000000"/>
                </a:solidFill>
              </a:defRPr>
            </a:pPr>
            <a:r>
              <a:rPr lang="en-US" sz="3600" dirty="0" smtClean="0"/>
              <a:t>Create a new Application class to manage the Database</a:t>
            </a:r>
          </a:p>
          <a:p>
            <a:pPr marL="342900" indent="-342900">
              <a:defRPr sz="1800">
                <a:solidFill>
                  <a:srgbClr val="000000"/>
                </a:solidFill>
              </a:defRPr>
            </a:pPr>
            <a:r>
              <a:rPr lang="en-US" sz="3600" dirty="0" smtClean="0"/>
              <a:t>Add create/save methods to the Presentation</a:t>
            </a:r>
            <a:endParaRPr lang="en-US" sz="3600" dirty="0"/>
          </a:p>
        </p:txBody>
      </p:sp>
    </p:spTree>
    <p:extLst>
      <p:ext uri="{BB962C8B-B14F-4D97-AF65-F5344CB8AC3E}">
        <p14:creationId xmlns:p14="http://schemas.microsoft.com/office/powerpoint/2010/main" val="16232984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Compilation issues?</a:t>
            </a:r>
            <a:endParaRPr sz="2800" b="1" dirty="0">
              <a:solidFill>
                <a:srgbClr val="000000"/>
              </a:solidFill>
            </a:endParaRPr>
          </a:p>
        </p:txBody>
      </p:sp>
      <p:sp>
        <p:nvSpPr>
          <p:cNvPr id="2" name="Content Placeholder 1"/>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76</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endParaRPr lang="en-US" sz="3600" dirty="0"/>
          </a:p>
        </p:txBody>
      </p:sp>
      <p:sp>
        <p:nvSpPr>
          <p:cNvPr id="4" name="Rectangle 3"/>
          <p:cNvSpPr/>
          <p:nvPr/>
        </p:nvSpPr>
        <p:spPr>
          <a:xfrm>
            <a:off x="296739" y="1279089"/>
            <a:ext cx="4572000" cy="2585323"/>
          </a:xfrm>
          <a:prstGeom prst="rect">
            <a:avLst/>
          </a:prstGeom>
        </p:spPr>
        <p:txBody>
          <a:bodyPr>
            <a:spAutoFit/>
          </a:bodyPr>
          <a:lstStyle/>
          <a:p>
            <a:r>
              <a:rPr lang="en-US" dirty="0" err="1"/>
              <a:t>allprojects</a:t>
            </a:r>
            <a:r>
              <a:rPr lang="en-US" dirty="0"/>
              <a:t> {</a:t>
            </a:r>
          </a:p>
          <a:p>
            <a:r>
              <a:rPr lang="en-US" dirty="0"/>
              <a:t>    repositories {</a:t>
            </a:r>
          </a:p>
          <a:p>
            <a:r>
              <a:rPr lang="en-US" dirty="0"/>
              <a:t>        </a:t>
            </a:r>
            <a:r>
              <a:rPr lang="en-US" dirty="0" err="1"/>
              <a:t>jcenter</a:t>
            </a:r>
            <a:r>
              <a:rPr lang="en-US" dirty="0"/>
              <a:t>()</a:t>
            </a:r>
          </a:p>
          <a:p>
            <a:r>
              <a:rPr lang="en-US" dirty="0"/>
              <a:t>        maven {</a:t>
            </a:r>
          </a:p>
          <a:p>
            <a:r>
              <a:rPr lang="en-US" dirty="0"/>
              <a:t>            </a:t>
            </a:r>
            <a:r>
              <a:rPr lang="en-US" dirty="0" err="1"/>
              <a:t>url</a:t>
            </a:r>
            <a:r>
              <a:rPr lang="en-US" dirty="0"/>
              <a:t> "http://</a:t>
            </a:r>
            <a:r>
              <a:rPr lang="en-US" dirty="0" err="1"/>
              <a:t>files.couchbase.com</a:t>
            </a:r>
            <a:r>
              <a:rPr lang="en-US" dirty="0"/>
              <a:t>/maven2/"</a:t>
            </a:r>
          </a:p>
          <a:p>
            <a:r>
              <a:rPr lang="en-US" dirty="0"/>
              <a:t>        }</a:t>
            </a:r>
          </a:p>
          <a:p>
            <a:r>
              <a:rPr lang="en-US" dirty="0"/>
              <a:t>    }</a:t>
            </a:r>
          </a:p>
          <a:p>
            <a:r>
              <a:rPr lang="en-US" dirty="0"/>
              <a:t>}</a:t>
            </a:r>
          </a:p>
        </p:txBody>
      </p:sp>
      <p:sp>
        <p:nvSpPr>
          <p:cNvPr id="7" name="Rectangle 6"/>
          <p:cNvSpPr/>
          <p:nvPr/>
        </p:nvSpPr>
        <p:spPr>
          <a:xfrm>
            <a:off x="4398264" y="1279089"/>
            <a:ext cx="4572000" cy="2308324"/>
          </a:xfrm>
          <a:prstGeom prst="rect">
            <a:avLst/>
          </a:prstGeom>
        </p:spPr>
        <p:txBody>
          <a:bodyPr>
            <a:spAutoFit/>
          </a:bodyPr>
          <a:lstStyle/>
          <a:p>
            <a:endParaRPr lang="en-US" dirty="0"/>
          </a:p>
          <a:p>
            <a:r>
              <a:rPr lang="en-US" dirty="0"/>
              <a:t>dependencies {</a:t>
            </a:r>
          </a:p>
          <a:p>
            <a:r>
              <a:rPr lang="en-US" dirty="0"/>
              <a:t>    compile </a:t>
            </a:r>
            <a:r>
              <a:rPr lang="en-US" dirty="0" err="1"/>
              <a:t>fileTree</a:t>
            </a:r>
            <a:r>
              <a:rPr lang="en-US" dirty="0"/>
              <a:t>(</a:t>
            </a:r>
            <a:r>
              <a:rPr lang="en-US" dirty="0" err="1"/>
              <a:t>dir</a:t>
            </a:r>
            <a:r>
              <a:rPr lang="en-US" dirty="0"/>
              <a:t>: 'libs', include: ['*.jar'])</a:t>
            </a:r>
          </a:p>
          <a:p>
            <a:r>
              <a:rPr lang="en-US" dirty="0"/>
              <a:t>    compile 'com.android.support:support-v4:21.0.3'</a:t>
            </a:r>
          </a:p>
          <a:p>
            <a:r>
              <a:rPr lang="en-US" dirty="0"/>
              <a:t>    compile 'com.couchbase.lite:couchbase-lite-android:1.0.4'</a:t>
            </a:r>
          </a:p>
          <a:p>
            <a:r>
              <a:rPr lang="en-US" dirty="0"/>
              <a:t>}</a:t>
            </a:r>
          </a:p>
        </p:txBody>
      </p:sp>
    </p:spTree>
    <p:extLst>
      <p:ext uri="{BB962C8B-B14F-4D97-AF65-F5344CB8AC3E}">
        <p14:creationId xmlns:p14="http://schemas.microsoft.com/office/powerpoint/2010/main" val="4649780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Compilation issues?</a:t>
            </a:r>
            <a:endParaRPr sz="2800" b="1" dirty="0">
              <a:solidFill>
                <a:srgbClr val="000000"/>
              </a:solidFill>
            </a:endParaRPr>
          </a:p>
        </p:txBody>
      </p:sp>
      <p:sp>
        <p:nvSpPr>
          <p:cNvPr id="3" name="Content Placeholder 2"/>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77</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endParaRPr lang="en-US" sz="3600" dirty="0"/>
          </a:p>
        </p:txBody>
      </p:sp>
      <p:sp>
        <p:nvSpPr>
          <p:cNvPr id="2" name="Rectangle 1"/>
          <p:cNvSpPr/>
          <p:nvPr/>
        </p:nvSpPr>
        <p:spPr>
          <a:xfrm>
            <a:off x="161350" y="1279089"/>
            <a:ext cx="8681460" cy="2031325"/>
          </a:xfrm>
          <a:prstGeom prst="rect">
            <a:avLst/>
          </a:prstGeom>
        </p:spPr>
        <p:txBody>
          <a:bodyPr wrap="square">
            <a:spAutoFit/>
          </a:bodyPr>
          <a:lstStyle/>
          <a:p>
            <a:r>
              <a:rPr lang="en-US" dirty="0"/>
              <a:t> // workaround for "duplicate files during packaging of APK" issue</a:t>
            </a:r>
          </a:p>
          <a:p>
            <a:r>
              <a:rPr lang="en-US" dirty="0"/>
              <a:t>    // see https://</a:t>
            </a:r>
            <a:r>
              <a:rPr lang="en-US" dirty="0" err="1"/>
              <a:t>groups.google.com</a:t>
            </a:r>
            <a:r>
              <a:rPr lang="en-US" dirty="0"/>
              <a:t>/d/</a:t>
            </a:r>
            <a:r>
              <a:rPr lang="en-US" dirty="0" err="1"/>
              <a:t>msg</a:t>
            </a:r>
            <a:r>
              <a:rPr lang="en-US" dirty="0"/>
              <a:t>/</a:t>
            </a:r>
            <a:r>
              <a:rPr lang="en-US" dirty="0" err="1"/>
              <a:t>adt-dev</a:t>
            </a:r>
            <a:r>
              <a:rPr lang="en-US" dirty="0"/>
              <a:t>/bl5Rc4Szpzg/wC8cylTWuIEJ</a:t>
            </a:r>
          </a:p>
          <a:p>
            <a:r>
              <a:rPr lang="en-US" dirty="0"/>
              <a:t>    </a:t>
            </a:r>
            <a:r>
              <a:rPr lang="en-US" dirty="0" err="1"/>
              <a:t>packagingOptions</a:t>
            </a:r>
            <a:r>
              <a:rPr lang="en-US" dirty="0"/>
              <a:t> {</a:t>
            </a:r>
          </a:p>
          <a:p>
            <a:r>
              <a:rPr lang="en-US" dirty="0"/>
              <a:t>        exclude 'META-INF/ASL2.0'</a:t>
            </a:r>
          </a:p>
          <a:p>
            <a:r>
              <a:rPr lang="en-US" dirty="0"/>
              <a:t>        exclude 'META-INF/LICENSE'</a:t>
            </a:r>
          </a:p>
          <a:p>
            <a:r>
              <a:rPr lang="en-US" dirty="0"/>
              <a:t>        exclude 'META-INF/NOTICE'</a:t>
            </a:r>
          </a:p>
          <a:p>
            <a:r>
              <a:rPr lang="en-US" dirty="0"/>
              <a:t>    }</a:t>
            </a:r>
          </a:p>
        </p:txBody>
      </p:sp>
    </p:spTree>
    <p:extLst>
      <p:ext uri="{BB962C8B-B14F-4D97-AF65-F5344CB8AC3E}">
        <p14:creationId xmlns:p14="http://schemas.microsoft.com/office/powerpoint/2010/main" val="3897317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685800" y="1883664"/>
            <a:ext cx="7772400" cy="1102520"/>
          </a:xfrm>
          <a:prstGeom prst="rect">
            <a:avLst/>
          </a:prstGeom>
        </p:spPr>
        <p:txBody>
          <a:bodyPr lIns="0" tIns="0" rIns="0" bIns="0">
            <a:normAutofit/>
          </a:bodyPr>
          <a:lstStyle/>
          <a:p>
            <a:pPr lvl="0">
              <a:defRPr sz="1800" b="0">
                <a:solidFill>
                  <a:srgbClr val="000000"/>
                </a:solidFill>
              </a:defRPr>
            </a:pPr>
            <a:r>
              <a:rPr lang="en-GB" sz="2900" b="1" dirty="0" smtClean="0">
                <a:solidFill>
                  <a:srgbClr val="FFFFFF"/>
                </a:solidFill>
              </a:rPr>
              <a:t>Git checkout step3</a:t>
            </a:r>
            <a:endParaRPr sz="2900" b="1" dirty="0">
              <a:solidFill>
                <a:srgbClr val="FFFFFF"/>
              </a:solidFill>
            </a:endParaRPr>
          </a:p>
        </p:txBody>
      </p:sp>
    </p:spTree>
    <p:extLst>
      <p:ext uri="{BB962C8B-B14F-4D97-AF65-F5344CB8AC3E}">
        <p14:creationId xmlns:p14="http://schemas.microsoft.com/office/powerpoint/2010/main" val="7170314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Query the Presentation Objects</a:t>
            </a:r>
            <a:endParaRPr sz="2800" b="1" dirty="0">
              <a:solidFill>
                <a:srgbClr val="000000"/>
              </a:solidFill>
            </a:endParaRPr>
          </a:p>
        </p:txBody>
      </p:sp>
      <p:sp>
        <p:nvSpPr>
          <p:cNvPr id="2" name="Content Placeholder 1"/>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79</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Query all the Presentation Object</a:t>
            </a:r>
          </a:p>
          <a:p>
            <a:pPr marL="342900" indent="-342900">
              <a:defRPr sz="1800">
                <a:solidFill>
                  <a:srgbClr val="000000"/>
                </a:solidFill>
              </a:defRPr>
            </a:pPr>
            <a:r>
              <a:rPr lang="en-US" sz="3600" dirty="0" smtClean="0"/>
              <a:t>Feed them to a view adapter that will be automatically updated once there is a change.</a:t>
            </a:r>
            <a:endParaRPr lang="en-US" sz="3600" dirty="0"/>
          </a:p>
        </p:txBody>
      </p:sp>
    </p:spTree>
    <p:extLst>
      <p:ext uri="{BB962C8B-B14F-4D97-AF65-F5344CB8AC3E}">
        <p14:creationId xmlns:p14="http://schemas.microsoft.com/office/powerpoint/2010/main" val="1651508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6" name="Title 1"/>
          <p:cNvSpPr>
            <a:spLocks noGrp="1"/>
          </p:cNvSpPr>
          <p:nvPr>
            <p:ph type="title"/>
          </p:nvPr>
        </p:nvSpPr>
        <p:spPr>
          <a:xfrm>
            <a:off x="352511" y="2171804"/>
            <a:ext cx="8426620" cy="799893"/>
          </a:xfrm>
        </p:spPr>
        <p:txBody>
          <a:bodyPr>
            <a:normAutofit/>
          </a:bodyPr>
          <a:lstStyle/>
          <a:p>
            <a:pPr algn="l"/>
            <a:r>
              <a:rPr lang="en-US" sz="2800" dirty="0" smtClean="0">
                <a:solidFill>
                  <a:schemeClr val="bg1"/>
                </a:solidFill>
                <a:latin typeface="Helvetica Neue Thin"/>
                <a:cs typeface="Helvetica Neue Thin"/>
              </a:rPr>
              <a:t>The Solution</a:t>
            </a:r>
            <a:endParaRPr lang="en-US" sz="2800" dirty="0">
              <a:solidFill>
                <a:schemeClr val="bg1"/>
              </a:solidFill>
              <a:latin typeface="Helvetica Neue Thin"/>
              <a:cs typeface="Helvetica Neue Thin"/>
            </a:endParaRPr>
          </a:p>
        </p:txBody>
      </p:sp>
      <p:sp>
        <p:nvSpPr>
          <p:cNvPr id="67" name="Title 1"/>
          <p:cNvSpPr txBox="1">
            <a:spLocks/>
          </p:cNvSpPr>
          <p:nvPr/>
        </p:nvSpPr>
        <p:spPr>
          <a:xfrm>
            <a:off x="352511" y="2721349"/>
            <a:ext cx="8426620" cy="799893"/>
          </a:xfrm>
          <a:prstGeom prst="rect">
            <a:avLst/>
          </a:prstGeom>
        </p:spPr>
        <p:txBody>
          <a:bodyPr vert="horz" lIns="91440" tIns="45720" rIns="91440" bIns="45720" rtlCol="0" anchor="ctr"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bg1"/>
                </a:solidFill>
                <a:latin typeface="Helvetica Neue Thin"/>
                <a:cs typeface="Helvetica Neue Thin"/>
              </a:rPr>
              <a:t>Local Data + Sync</a:t>
            </a:r>
            <a:endParaRPr lang="en-US" sz="4000" dirty="0">
              <a:solidFill>
                <a:schemeClr val="bg1"/>
              </a:solidFill>
              <a:latin typeface="Helvetica Neue Thin"/>
              <a:cs typeface="Helvetica Neue Thin"/>
            </a:endParaRPr>
          </a:p>
        </p:txBody>
      </p:sp>
      <p:grpSp>
        <p:nvGrpSpPr>
          <p:cNvPr id="3" name="Group 2"/>
          <p:cNvGrpSpPr/>
          <p:nvPr/>
        </p:nvGrpSpPr>
        <p:grpSpPr>
          <a:xfrm>
            <a:off x="4802956" y="834538"/>
            <a:ext cx="3474423" cy="3474424"/>
            <a:chOff x="3132237" y="1502531"/>
            <a:chExt cx="3474423" cy="3474424"/>
          </a:xfrm>
        </p:grpSpPr>
        <p:sp>
          <p:nvSpPr>
            <p:cNvPr id="29" name="Oval 28"/>
            <p:cNvSpPr/>
            <p:nvPr/>
          </p:nvSpPr>
          <p:spPr>
            <a:xfrm>
              <a:off x="3132237" y="1502531"/>
              <a:ext cx="3474423" cy="3474423"/>
            </a:xfrm>
            <a:prstGeom prst="ellipse">
              <a:avLst/>
            </a:prstGeom>
            <a:solidFill>
              <a:schemeClr val="bg1">
                <a:lumMod val="85000"/>
              </a:schemeClr>
            </a:solidFill>
            <a:ln w="38100" cmpd="sng">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3630114" y="2653073"/>
              <a:ext cx="2454828" cy="2323882"/>
            </a:xfrm>
            <a:custGeom>
              <a:avLst/>
              <a:gdLst/>
              <a:ahLst/>
              <a:cxnLst/>
              <a:rect l="l" t="t" r="r" b="b"/>
              <a:pathLst>
                <a:path w="2454828" h="2323882">
                  <a:moveTo>
                    <a:pt x="0" y="0"/>
                  </a:moveTo>
                  <a:lnTo>
                    <a:pt x="2454828" y="0"/>
                  </a:lnTo>
                  <a:lnTo>
                    <a:pt x="2454828" y="1826790"/>
                  </a:lnTo>
                  <a:lnTo>
                    <a:pt x="2344364" y="1927188"/>
                  </a:lnTo>
                  <a:cubicBezTo>
                    <a:pt x="2044071" y="2175011"/>
                    <a:pt x="1659088" y="2323882"/>
                    <a:pt x="1239335" y="2323882"/>
                  </a:cubicBezTo>
                  <a:cubicBezTo>
                    <a:pt x="759617" y="2323882"/>
                    <a:pt x="325314" y="2129438"/>
                    <a:pt x="10941" y="1815065"/>
                  </a:cubicBezTo>
                  <a:lnTo>
                    <a:pt x="0" y="1803027"/>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ounded Rectangle 8"/>
            <p:cNvSpPr/>
            <p:nvPr/>
          </p:nvSpPr>
          <p:spPr>
            <a:xfrm>
              <a:off x="3553873" y="1998845"/>
              <a:ext cx="2631151" cy="2533723"/>
            </a:xfrm>
            <a:custGeom>
              <a:avLst/>
              <a:gdLst/>
              <a:ahLst/>
              <a:cxnLst/>
              <a:rect l="l" t="t" r="r" b="b"/>
              <a:pathLst>
                <a:path w="2631151" h="2533723">
                  <a:moveTo>
                    <a:pt x="1762770" y="0"/>
                  </a:moveTo>
                  <a:lnTo>
                    <a:pt x="2172571" y="0"/>
                  </a:lnTo>
                  <a:lnTo>
                    <a:pt x="2178995" y="25691"/>
                  </a:lnTo>
                  <a:lnTo>
                    <a:pt x="2241984" y="25691"/>
                  </a:lnTo>
                  <a:cubicBezTo>
                    <a:pt x="2456915" y="25691"/>
                    <a:pt x="2631151" y="199928"/>
                    <a:pt x="2631151" y="414859"/>
                  </a:cubicBezTo>
                  <a:lnTo>
                    <a:pt x="2631151" y="2373370"/>
                  </a:lnTo>
                  <a:lnTo>
                    <a:pt x="2543971" y="2469293"/>
                  </a:lnTo>
                  <a:lnTo>
                    <a:pt x="2487088" y="2520991"/>
                  </a:lnTo>
                  <a:lnTo>
                    <a:pt x="2487088" y="711128"/>
                  </a:lnTo>
                  <a:lnTo>
                    <a:pt x="158073" y="711128"/>
                  </a:lnTo>
                  <a:lnTo>
                    <a:pt x="158073" y="2533723"/>
                  </a:lnTo>
                  <a:lnTo>
                    <a:pt x="87182" y="2469293"/>
                  </a:lnTo>
                  <a:lnTo>
                    <a:pt x="21916" y="2397482"/>
                  </a:lnTo>
                  <a:lnTo>
                    <a:pt x="21916" y="1950222"/>
                  </a:lnTo>
                  <a:lnTo>
                    <a:pt x="0" y="1944744"/>
                  </a:lnTo>
                  <a:lnTo>
                    <a:pt x="0" y="1747341"/>
                  </a:lnTo>
                  <a:lnTo>
                    <a:pt x="21916" y="1741862"/>
                  </a:lnTo>
                  <a:lnTo>
                    <a:pt x="21916" y="1555445"/>
                  </a:lnTo>
                  <a:lnTo>
                    <a:pt x="0" y="1549967"/>
                  </a:lnTo>
                  <a:lnTo>
                    <a:pt x="0" y="1352564"/>
                  </a:lnTo>
                  <a:lnTo>
                    <a:pt x="21916" y="1347085"/>
                  </a:lnTo>
                  <a:lnTo>
                    <a:pt x="21916" y="1131744"/>
                  </a:lnTo>
                  <a:lnTo>
                    <a:pt x="2" y="1126266"/>
                  </a:lnTo>
                  <a:lnTo>
                    <a:pt x="2" y="858995"/>
                  </a:lnTo>
                  <a:lnTo>
                    <a:pt x="21916" y="853517"/>
                  </a:lnTo>
                  <a:lnTo>
                    <a:pt x="21916" y="414859"/>
                  </a:lnTo>
                  <a:cubicBezTo>
                    <a:pt x="21916" y="199928"/>
                    <a:pt x="196152" y="25691"/>
                    <a:pt x="411084" y="25691"/>
                  </a:cubicBezTo>
                  <a:lnTo>
                    <a:pt x="1756348" y="25691"/>
                  </a:lnTo>
                  <a:close/>
                </a:path>
              </a:pathLst>
            </a:custGeom>
            <a:solidFill>
              <a:schemeClr val="bg1"/>
            </a:solidFill>
            <a:ln w="28575">
              <a:noFill/>
            </a:ln>
            <a:effectLst/>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lang="en-US" sz="1400" b="1" dirty="0">
                <a:solidFill>
                  <a:schemeClr val="bg1"/>
                </a:solidFill>
                <a:latin typeface="Helvetica Neue Thin"/>
                <a:cs typeface="Helvetica Neue Thin"/>
              </a:endParaRPr>
            </a:p>
          </p:txBody>
        </p:sp>
        <p:sp>
          <p:nvSpPr>
            <p:cNvPr id="17" name="Can 16"/>
            <p:cNvSpPr/>
            <p:nvPr/>
          </p:nvSpPr>
          <p:spPr>
            <a:xfrm>
              <a:off x="4344711" y="3144752"/>
              <a:ext cx="1049475" cy="1396784"/>
            </a:xfrm>
            <a:prstGeom prst="can">
              <a:avLst/>
            </a:prstGeom>
            <a:solidFill>
              <a:srgbClr val="09B001"/>
            </a:solidFill>
            <a:ln w="57150" cmpd="sng">
              <a:noFill/>
            </a:ln>
            <a:effectLst/>
          </p:spPr>
          <p:style>
            <a:lnRef idx="3">
              <a:schemeClr val="lt1"/>
            </a:lnRef>
            <a:fillRef idx="1">
              <a:schemeClr val="accent2"/>
            </a:fillRef>
            <a:effectRef idx="1">
              <a:schemeClr val="accent2"/>
            </a:effectRef>
            <a:fontRef idx="minor">
              <a:schemeClr val="lt1"/>
            </a:fontRef>
          </p:style>
          <p:txBody>
            <a:bodyPr anchor="ctr"/>
            <a:lstStyle/>
            <a:p>
              <a:pPr>
                <a:lnSpc>
                  <a:spcPct val="80000"/>
                </a:lnSpc>
                <a:defRPr/>
              </a:pPr>
              <a:endParaRPr lang="en-US" sz="1400" b="1" dirty="0">
                <a:solidFill>
                  <a:schemeClr val="bg1"/>
                </a:solidFill>
              </a:endParaRPr>
            </a:p>
          </p:txBody>
        </p:sp>
        <p:grpSp>
          <p:nvGrpSpPr>
            <p:cNvPr id="20" name="Group 19"/>
            <p:cNvGrpSpPr/>
            <p:nvPr/>
          </p:nvGrpSpPr>
          <p:grpSpPr>
            <a:xfrm>
              <a:off x="4491926" y="3613657"/>
              <a:ext cx="755044" cy="614713"/>
              <a:chOff x="4445303" y="1950966"/>
              <a:chExt cx="755044" cy="614713"/>
            </a:xfrm>
            <a:solidFill>
              <a:srgbClr val="00B000"/>
            </a:solidFill>
          </p:grpSpPr>
          <p:grpSp>
            <p:nvGrpSpPr>
              <p:cNvPr id="21" name="Group 20"/>
              <p:cNvGrpSpPr/>
              <p:nvPr/>
            </p:nvGrpSpPr>
            <p:grpSpPr>
              <a:xfrm>
                <a:off x="4445303" y="1950966"/>
                <a:ext cx="685860" cy="614713"/>
                <a:chOff x="4445303" y="1950966"/>
                <a:chExt cx="685860" cy="614713"/>
              </a:xfrm>
              <a:grpFill/>
            </p:grpSpPr>
            <p:sp>
              <p:nvSpPr>
                <p:cNvPr id="25" name="Block Arc 24"/>
                <p:cNvSpPr/>
                <p:nvPr/>
              </p:nvSpPr>
              <p:spPr bwMode="auto">
                <a:xfrm rot="10800000">
                  <a:off x="4516450" y="1950966"/>
                  <a:ext cx="614713" cy="614713"/>
                </a:xfrm>
                <a:prstGeom prst="blockArc">
                  <a:avLst>
                    <a:gd name="adj1" fmla="val 13752892"/>
                    <a:gd name="adj2" fmla="val 108020"/>
                    <a:gd name="adj3" fmla="val 13258"/>
                  </a:avLst>
                </a:prstGeom>
                <a:solidFill>
                  <a:srgbClr val="FFFFFF"/>
                </a:solidFill>
                <a:ln w="28575">
                  <a:noFill/>
                </a:ln>
              </p:spPr>
              <p:txBody>
                <a:bodyPr anchor="ctr"/>
                <a:lstStyle/>
                <a:p>
                  <a:pPr>
                    <a:lnSpc>
                      <a:spcPct val="80000"/>
                    </a:lnSpc>
                    <a:defRPr/>
                  </a:pPr>
                  <a:endParaRPr lang="en-US" sz="1400" b="1" dirty="0">
                    <a:solidFill>
                      <a:schemeClr val="bg1"/>
                    </a:solidFill>
                  </a:endParaRPr>
                </a:p>
              </p:txBody>
            </p:sp>
            <p:sp>
              <p:nvSpPr>
                <p:cNvPr id="26" name="Isosceles Triangle 50"/>
                <p:cNvSpPr>
                  <a:spLocks noChangeArrowheads="1"/>
                </p:cNvSpPr>
                <p:nvPr/>
              </p:nvSpPr>
              <p:spPr bwMode="auto">
                <a:xfrm>
                  <a:off x="4445303" y="2126598"/>
                  <a:ext cx="219423" cy="131724"/>
                </a:xfrm>
                <a:prstGeom prst="triangle">
                  <a:avLst>
                    <a:gd name="adj" fmla="val 50000"/>
                  </a:avLst>
                </a:prstGeom>
                <a:solidFill>
                  <a:schemeClr val="bg1"/>
                </a:solidFill>
                <a:ln>
                  <a:noFill/>
                </a:ln>
              </p:spPr>
              <p:txBody>
                <a:bodyPr anchor="ctr"/>
                <a:lstStyle/>
                <a:p>
                  <a:pPr>
                    <a:lnSpc>
                      <a:spcPct val="80000"/>
                    </a:lnSpc>
                  </a:pPr>
                  <a:endParaRPr lang="en-US" sz="1400" b="1">
                    <a:solidFill>
                      <a:schemeClr val="bg1"/>
                    </a:solidFill>
                  </a:endParaRPr>
                </a:p>
              </p:txBody>
            </p:sp>
          </p:grpSp>
          <p:grpSp>
            <p:nvGrpSpPr>
              <p:cNvPr id="22" name="Group 21"/>
              <p:cNvGrpSpPr/>
              <p:nvPr/>
            </p:nvGrpSpPr>
            <p:grpSpPr>
              <a:xfrm rot="10800000">
                <a:off x="4514487" y="1950966"/>
                <a:ext cx="685860" cy="614713"/>
                <a:chOff x="4445303" y="1950966"/>
                <a:chExt cx="685860" cy="614713"/>
              </a:xfrm>
              <a:grpFill/>
            </p:grpSpPr>
            <p:sp>
              <p:nvSpPr>
                <p:cNvPr id="23" name="Block Arc 22"/>
                <p:cNvSpPr/>
                <p:nvPr/>
              </p:nvSpPr>
              <p:spPr bwMode="auto">
                <a:xfrm rot="10800000">
                  <a:off x="4516450" y="1950966"/>
                  <a:ext cx="614713" cy="614713"/>
                </a:xfrm>
                <a:prstGeom prst="blockArc">
                  <a:avLst>
                    <a:gd name="adj1" fmla="val 13752892"/>
                    <a:gd name="adj2" fmla="val 108020"/>
                    <a:gd name="adj3" fmla="val 13258"/>
                  </a:avLst>
                </a:prstGeom>
                <a:solidFill>
                  <a:srgbClr val="FFFFFF"/>
                </a:solidFill>
                <a:ln w="28575">
                  <a:noFill/>
                </a:ln>
              </p:spPr>
              <p:txBody>
                <a:bodyPr anchor="ctr"/>
                <a:lstStyle/>
                <a:p>
                  <a:pPr>
                    <a:lnSpc>
                      <a:spcPct val="80000"/>
                    </a:lnSpc>
                    <a:defRPr/>
                  </a:pPr>
                  <a:endParaRPr lang="en-US" sz="1400" b="1" dirty="0">
                    <a:solidFill>
                      <a:schemeClr val="bg1"/>
                    </a:solidFill>
                  </a:endParaRPr>
                </a:p>
              </p:txBody>
            </p:sp>
            <p:sp>
              <p:nvSpPr>
                <p:cNvPr id="24" name="Isosceles Triangle 50"/>
                <p:cNvSpPr>
                  <a:spLocks noChangeArrowheads="1"/>
                </p:cNvSpPr>
                <p:nvPr/>
              </p:nvSpPr>
              <p:spPr bwMode="auto">
                <a:xfrm>
                  <a:off x="4445303" y="2126598"/>
                  <a:ext cx="219423" cy="131724"/>
                </a:xfrm>
                <a:prstGeom prst="triangle">
                  <a:avLst>
                    <a:gd name="adj" fmla="val 50000"/>
                  </a:avLst>
                </a:prstGeom>
                <a:solidFill>
                  <a:srgbClr val="FFFFFF"/>
                </a:solidFill>
                <a:ln>
                  <a:noFill/>
                </a:ln>
              </p:spPr>
              <p:txBody>
                <a:bodyPr anchor="ctr"/>
                <a:lstStyle/>
                <a:p>
                  <a:pPr>
                    <a:lnSpc>
                      <a:spcPct val="80000"/>
                    </a:lnSpc>
                  </a:pPr>
                  <a:endParaRPr lang="en-US" sz="1400" b="1">
                    <a:solidFill>
                      <a:schemeClr val="bg1"/>
                    </a:solidFill>
                  </a:endParaRPr>
                </a:p>
              </p:txBody>
            </p:sp>
          </p:grpSp>
        </p:grpSp>
      </p:grpSp>
    </p:spTree>
    <p:extLst>
      <p:ext uri="{BB962C8B-B14F-4D97-AF65-F5344CB8AC3E}">
        <p14:creationId xmlns:p14="http://schemas.microsoft.com/office/powerpoint/2010/main" val="2881339771"/>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querying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First you need to create a view</a:t>
            </a:r>
          </a:p>
          <a:p>
            <a:endParaRPr lang="en-US" dirty="0"/>
          </a:p>
          <a:p>
            <a:r>
              <a:rPr lang="en-US" dirty="0" smtClean="0"/>
              <a:t>Views are:</a:t>
            </a:r>
          </a:p>
          <a:p>
            <a:pPr lvl="1"/>
            <a:r>
              <a:rPr lang="en-US" dirty="0" smtClean="0"/>
              <a:t>persistent indexes of your documents</a:t>
            </a:r>
          </a:p>
          <a:p>
            <a:pPr lvl="1"/>
            <a:r>
              <a:rPr lang="en-US" dirty="0" smtClean="0"/>
              <a:t>generated by map (and optionally reduce) queries that you write</a:t>
            </a:r>
          </a:p>
          <a:p>
            <a:pPr lvl="1"/>
            <a:r>
              <a:rPr lang="en-US" dirty="0" smtClean="0"/>
              <a:t>use the native language of the platform (Java in our case)</a:t>
            </a:r>
            <a:endParaRPr lang="en-US" dirty="0"/>
          </a:p>
        </p:txBody>
      </p:sp>
      <p:sp>
        <p:nvSpPr>
          <p:cNvPr id="4" name="Slide Number Placeholder 3"/>
          <p:cNvSpPr>
            <a:spLocks noGrp="1"/>
          </p:cNvSpPr>
          <p:nvPr>
            <p:ph type="sldNum" sz="quarter" idx="12"/>
          </p:nvPr>
        </p:nvSpPr>
        <p:spPr>
          <a:prstGeom prst="rect">
            <a:avLst/>
          </a:prstGeom>
        </p:spPr>
        <p:txBody>
          <a:bodyPr/>
          <a:lstStyle/>
          <a:p>
            <a:fld id="{E728A94C-44F1-DF43-8BD8-694E750DEF33}" type="slidenum">
              <a:rPr lang="en-US" smtClean="0"/>
              <a:t>80</a:t>
            </a:fld>
            <a:endParaRPr lang="en-US"/>
          </a:p>
        </p:txBody>
      </p:sp>
    </p:spTree>
    <p:extLst>
      <p:ext uri="{BB962C8B-B14F-4D97-AF65-F5344CB8AC3E}">
        <p14:creationId xmlns:p14="http://schemas.microsoft.com/office/powerpoint/2010/main" val="924183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the 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Queries return an </a:t>
            </a:r>
            <a:r>
              <a:rPr lang="en-US" dirty="0" err="1" smtClean="0"/>
              <a:t>iterable</a:t>
            </a:r>
            <a:r>
              <a:rPr lang="en-US" dirty="0" smtClean="0"/>
              <a:t> of </a:t>
            </a:r>
            <a:r>
              <a:rPr lang="en-US" dirty="0" err="1" smtClean="0"/>
              <a:t>QueryRow</a:t>
            </a:r>
            <a:r>
              <a:rPr lang="en-US" dirty="0" smtClean="0"/>
              <a:t> objects</a:t>
            </a:r>
          </a:p>
          <a:p>
            <a:endParaRPr lang="en-US" dirty="0"/>
          </a:p>
          <a:p>
            <a:r>
              <a:rPr lang="en-US" dirty="0" smtClean="0"/>
              <a:t>You can check if the query is stale and then optionally run the query again to update it</a:t>
            </a:r>
          </a:p>
          <a:p>
            <a:endParaRPr lang="en-US" dirty="0"/>
          </a:p>
          <a:p>
            <a:r>
              <a:rPr lang="en-US" dirty="0" smtClean="0"/>
              <a:t>Three types of query:</a:t>
            </a:r>
          </a:p>
          <a:p>
            <a:pPr lvl="1"/>
            <a:r>
              <a:rPr lang="en-US" dirty="0" smtClean="0"/>
              <a:t>Standard</a:t>
            </a:r>
          </a:p>
          <a:p>
            <a:pPr lvl="1"/>
            <a:r>
              <a:rPr lang="en-US" dirty="0" smtClean="0"/>
              <a:t>All-docs</a:t>
            </a:r>
          </a:p>
          <a:p>
            <a:pPr lvl="1"/>
            <a:r>
              <a:rPr lang="en-US" dirty="0" err="1" smtClean="0"/>
              <a:t>LiveQuery</a:t>
            </a:r>
            <a:endParaRPr lang="en-US" dirty="0"/>
          </a:p>
        </p:txBody>
      </p:sp>
      <p:sp>
        <p:nvSpPr>
          <p:cNvPr id="4" name="Slide Number Placeholder 3"/>
          <p:cNvSpPr>
            <a:spLocks noGrp="1"/>
          </p:cNvSpPr>
          <p:nvPr>
            <p:ph type="sldNum" sz="quarter" idx="12"/>
          </p:nvPr>
        </p:nvSpPr>
        <p:spPr>
          <a:prstGeom prst="rect">
            <a:avLst/>
          </a:prstGeom>
        </p:spPr>
        <p:txBody>
          <a:bodyPr/>
          <a:lstStyle/>
          <a:p>
            <a:fld id="{E728A94C-44F1-DF43-8BD8-694E750DEF33}" type="slidenum">
              <a:rPr lang="en-US" smtClean="0"/>
              <a:t>81</a:t>
            </a:fld>
            <a:endParaRPr lang="en-US"/>
          </a:p>
        </p:txBody>
      </p:sp>
    </p:spTree>
    <p:extLst>
      <p:ext uri="{BB962C8B-B14F-4D97-AF65-F5344CB8AC3E}">
        <p14:creationId xmlns:p14="http://schemas.microsoft.com/office/powerpoint/2010/main" val="22078026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most recent 20 blog posts</a:t>
            </a:r>
            <a:endParaRPr lang="en-US" dirty="0"/>
          </a:p>
        </p:txBody>
      </p:sp>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t>82</a:t>
            </a:fld>
            <a:endParaRPr lang="en-US"/>
          </a:p>
        </p:txBody>
      </p:sp>
      <p:pic>
        <p:nvPicPr>
          <p:cNvPr id="6" name="Content Placeholder 5" descr="Screen Shot 2014-11-25 at 14.04.31.png"/>
          <p:cNvPicPr>
            <a:picLocks noGrp="1" noChangeAspect="1"/>
          </p:cNvPicPr>
          <p:nvPr>
            <p:ph idx="1"/>
          </p:nvPr>
        </p:nvPicPr>
        <p:blipFill>
          <a:blip r:embed="rId2">
            <a:extLst>
              <a:ext uri="{28A0092B-C50C-407E-A947-70E740481C1C}">
                <a14:useLocalDpi xmlns:a14="http://schemas.microsoft.com/office/drawing/2010/main" val="0"/>
              </a:ext>
            </a:extLst>
          </a:blip>
          <a:srcRect t="-90203" b="-90203"/>
          <a:stretch>
            <a:fillRect/>
          </a:stretch>
        </p:blipFill>
        <p:spPr>
          <a:xfrm>
            <a:off x="457200" y="1096963"/>
            <a:ext cx="8007350" cy="3394075"/>
          </a:xfrm>
        </p:spPr>
      </p:pic>
    </p:spTree>
    <p:extLst>
      <p:ext uri="{BB962C8B-B14F-4D97-AF65-F5344CB8AC3E}">
        <p14:creationId xmlns:p14="http://schemas.microsoft.com/office/powerpoint/2010/main" val="11262151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20750"/>
            <a:ext cx="7772400" cy="700184"/>
          </a:xfrm>
        </p:spPr>
        <p:txBody>
          <a:bodyPr/>
          <a:lstStyle/>
          <a:p>
            <a:r>
              <a:rPr lang="en-US" dirty="0" smtClean="0">
                <a:solidFill>
                  <a:schemeClr val="bg1"/>
                </a:solidFill>
              </a:rPr>
              <a:t>Our query: return all the presentations</a:t>
            </a:r>
            <a:endParaRPr lang="en-US" dirty="0">
              <a:solidFill>
                <a:schemeClr val="bg1"/>
              </a:solidFill>
            </a:endParaRPr>
          </a:p>
        </p:txBody>
      </p:sp>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t>83</a:t>
            </a:fld>
            <a:endParaRPr lang="en-US"/>
          </a:p>
        </p:txBody>
      </p:sp>
      <p:pic>
        <p:nvPicPr>
          <p:cNvPr id="5" name="Content Placeholder 4" descr="Screen Shot 2014-11-25 at 14.06.14.png"/>
          <p:cNvPicPr>
            <a:picLocks noGrp="1" noChangeAspect="1"/>
          </p:cNvPicPr>
          <p:nvPr>
            <p:ph idx="1"/>
          </p:nvPr>
        </p:nvPicPr>
        <p:blipFill>
          <a:blip r:embed="rId2">
            <a:extLst>
              <a:ext uri="{28A0092B-C50C-407E-A947-70E740481C1C}">
                <a14:useLocalDpi xmlns:a14="http://schemas.microsoft.com/office/drawing/2010/main" val="0"/>
              </a:ext>
            </a:extLst>
          </a:blip>
          <a:srcRect l="-1750" r="-1750"/>
          <a:stretch>
            <a:fillRect/>
          </a:stretch>
        </p:blipFill>
        <p:spPr>
          <a:xfrm>
            <a:off x="1371600" y="1840864"/>
            <a:ext cx="6400800" cy="2080262"/>
          </a:xfrm>
        </p:spPr>
      </p:pic>
    </p:spTree>
    <p:extLst>
      <p:ext uri="{BB962C8B-B14F-4D97-AF65-F5344CB8AC3E}">
        <p14:creationId xmlns:p14="http://schemas.microsoft.com/office/powerpoint/2010/main" val="137145710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LiveQuery</a:t>
            </a:r>
            <a:r>
              <a:rPr lang="en-US" dirty="0" smtClean="0"/>
              <a:t>: creating reactive interfaces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err="1" smtClean="0"/>
              <a:t>LiveQuery</a:t>
            </a:r>
            <a:r>
              <a:rPr lang="en-US" dirty="0" smtClean="0"/>
              <a:t> lets us build a UI that updates automatically</a:t>
            </a:r>
          </a:p>
          <a:p>
            <a:endParaRPr lang="en-US" dirty="0"/>
          </a:p>
          <a:p>
            <a:r>
              <a:rPr lang="en-US" dirty="0" smtClean="0"/>
              <a:t>Links the Model to the View</a:t>
            </a:r>
          </a:p>
          <a:p>
            <a:endParaRPr lang="en-US" dirty="0"/>
          </a:p>
          <a:p>
            <a:r>
              <a:rPr lang="en-US" dirty="0" smtClean="0"/>
              <a:t>Feed lists with an appropriate adapter class</a:t>
            </a:r>
          </a:p>
          <a:p>
            <a:endParaRPr lang="en-US" dirty="0"/>
          </a:p>
          <a:p>
            <a:endParaRPr lang="en-US" dirty="0" smtClean="0"/>
          </a:p>
          <a:p>
            <a:endParaRPr lang="en-US" dirty="0"/>
          </a:p>
          <a:p>
            <a:endParaRPr lang="en-US" dirty="0" smtClean="0"/>
          </a:p>
          <a:p>
            <a:pPr marL="0" indent="0">
              <a:buNone/>
            </a:pPr>
            <a:endParaRPr lang="en-US" dirty="0"/>
          </a:p>
        </p:txBody>
      </p:sp>
      <p:sp>
        <p:nvSpPr>
          <p:cNvPr id="4" name="Slide Number Placeholder 3"/>
          <p:cNvSpPr>
            <a:spLocks noGrp="1"/>
          </p:cNvSpPr>
          <p:nvPr>
            <p:ph type="sldNum" sz="quarter" idx="12"/>
          </p:nvPr>
        </p:nvSpPr>
        <p:spPr>
          <a:prstGeom prst="rect">
            <a:avLst/>
          </a:prstGeom>
        </p:spPr>
        <p:txBody>
          <a:bodyPr/>
          <a:lstStyle/>
          <a:p>
            <a:fld id="{E728A94C-44F1-DF43-8BD8-694E750DEF33}" type="slidenum">
              <a:rPr lang="en-US" smtClean="0"/>
              <a:t>84</a:t>
            </a:fld>
            <a:endParaRPr lang="en-US"/>
          </a:p>
        </p:txBody>
      </p:sp>
    </p:spTree>
    <p:extLst>
      <p:ext uri="{BB962C8B-B14F-4D97-AF65-F5344CB8AC3E}">
        <p14:creationId xmlns:p14="http://schemas.microsoft.com/office/powerpoint/2010/main" val="959354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LiveQueryAdapter.java</a:t>
            </a:r>
            <a:endParaRPr lang="en-US" dirty="0"/>
          </a:p>
        </p:txBody>
      </p:sp>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t>85</a:t>
            </a:fld>
            <a:endParaRPr lang="en-US"/>
          </a:p>
        </p:txBody>
      </p:sp>
      <p:sp>
        <p:nvSpPr>
          <p:cNvPr id="5" name="Content Placeholder 4"/>
          <p:cNvSpPr>
            <a:spLocks noGrp="1"/>
          </p:cNvSpPr>
          <p:nvPr>
            <p:ph idx="1"/>
          </p:nvPr>
        </p:nvSpPr>
        <p:spPr/>
        <p:txBody>
          <a:bodyPr/>
          <a:lstStyle/>
          <a:p>
            <a:endParaRPr lang="en-US"/>
          </a:p>
        </p:txBody>
      </p:sp>
      <p:pic>
        <p:nvPicPr>
          <p:cNvPr id="6" name="Content Placeholder 3" descr="Screen Shot 2014-11-05 at 16.31.11.png"/>
          <p:cNvPicPr>
            <a:picLocks noChangeAspect="1"/>
          </p:cNvPicPr>
          <p:nvPr/>
        </p:nvPicPr>
        <p:blipFill>
          <a:blip r:embed="rId2">
            <a:extLst>
              <a:ext uri="{28A0092B-C50C-407E-A947-70E740481C1C}">
                <a14:useLocalDpi xmlns:a14="http://schemas.microsoft.com/office/drawing/2010/main" val="0"/>
              </a:ext>
            </a:extLst>
          </a:blip>
          <a:srcRect t="-23304" b="-23304"/>
          <a:stretch>
            <a:fillRect/>
          </a:stretch>
        </p:blipFill>
        <p:spPr>
          <a:xfrm>
            <a:off x="457200" y="393700"/>
            <a:ext cx="8074025" cy="4373563"/>
          </a:xfrm>
          <a:prstGeom prst="rect">
            <a:avLst/>
          </a:prstGeom>
        </p:spPr>
      </p:pic>
    </p:spTree>
    <p:extLst>
      <p:ext uri="{BB962C8B-B14F-4D97-AF65-F5344CB8AC3E}">
        <p14:creationId xmlns:p14="http://schemas.microsoft.com/office/powerpoint/2010/main" val="277144976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97789"/>
            <a:ext cx="7772400" cy="640461"/>
          </a:xfrm>
        </p:spPr>
        <p:txBody>
          <a:bodyPr/>
          <a:lstStyle/>
          <a:p>
            <a:r>
              <a:rPr lang="en-US" dirty="0" err="1" smtClean="0">
                <a:solidFill>
                  <a:srgbClr val="FFFFFF"/>
                </a:solidFill>
              </a:rPr>
              <a:t>PresentationAdapter.java</a:t>
            </a:r>
            <a:endParaRPr lang="en-US" dirty="0">
              <a:solidFill>
                <a:srgbClr val="FFFFFF"/>
              </a:solidFill>
            </a:endParaRPr>
          </a:p>
        </p:txBody>
      </p:sp>
      <p:sp>
        <p:nvSpPr>
          <p:cNvPr id="4" name="Slide Number Placeholder 3"/>
          <p:cNvSpPr>
            <a:spLocks noGrp="1"/>
          </p:cNvSpPr>
          <p:nvPr>
            <p:ph type="sldNum" sz="quarter" idx="4294967295"/>
          </p:nvPr>
        </p:nvSpPr>
        <p:spPr>
          <a:xfrm>
            <a:off x="8229600" y="4767263"/>
            <a:ext cx="740664" cy="273844"/>
          </a:xfrm>
          <a:prstGeom prst="rect">
            <a:avLst/>
          </a:prstGeom>
        </p:spPr>
        <p:txBody>
          <a:bodyPr/>
          <a:lstStyle/>
          <a:p>
            <a:fld id="{E728A94C-44F1-DF43-8BD8-694E750DEF33}" type="slidenum">
              <a:rPr lang="en-US" smtClean="0"/>
              <a:t>86</a:t>
            </a:fld>
            <a:endParaRPr lang="en-US"/>
          </a:p>
        </p:txBody>
      </p:sp>
      <p:pic>
        <p:nvPicPr>
          <p:cNvPr id="7" name="Content Placeholder 3" descr="Screen Shot 2014-11-05 at 16.33.18.png"/>
          <p:cNvPicPr>
            <a:picLocks noGrp="1" noChangeAspect="1"/>
          </p:cNvPicPr>
          <p:nvPr>
            <p:ph idx="1"/>
          </p:nvPr>
        </p:nvPicPr>
        <p:blipFill>
          <a:blip r:embed="rId2">
            <a:extLst>
              <a:ext uri="{28A0092B-C50C-407E-A947-70E740481C1C}">
                <a14:useLocalDpi xmlns:a14="http://schemas.microsoft.com/office/drawing/2010/main" val="0"/>
              </a:ext>
            </a:extLst>
          </a:blip>
          <a:srcRect t="-19641" b="-19641"/>
          <a:stretch>
            <a:fillRect/>
          </a:stretch>
        </p:blipFill>
        <p:spPr>
          <a:xfrm>
            <a:off x="445482" y="1475739"/>
            <a:ext cx="8012718" cy="2604136"/>
          </a:xfrm>
        </p:spPr>
      </p:pic>
    </p:spTree>
    <p:extLst>
      <p:ext uri="{BB962C8B-B14F-4D97-AF65-F5344CB8AC3E}">
        <p14:creationId xmlns:p14="http://schemas.microsoft.com/office/powerpoint/2010/main" val="124222212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t>Build an Index and a </a:t>
            </a:r>
            <a:r>
              <a:rPr lang="en-GB" sz="2800" b="1" dirty="0" err="1" smtClean="0"/>
              <a:t>LiveQueryAdapter</a:t>
            </a:r>
            <a:endParaRPr sz="2800" b="1" dirty="0"/>
          </a:p>
        </p:txBody>
      </p:sp>
      <p:sp>
        <p:nvSpPr>
          <p:cNvPr id="2" name="Content Placeholder 1"/>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87</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Add create/save methods to the Presentation</a:t>
            </a:r>
            <a:endParaRPr lang="en-US" sz="3600" dirty="0"/>
          </a:p>
        </p:txBody>
      </p:sp>
    </p:spTree>
    <p:extLst>
      <p:ext uri="{BB962C8B-B14F-4D97-AF65-F5344CB8AC3E}">
        <p14:creationId xmlns:p14="http://schemas.microsoft.com/office/powerpoint/2010/main" val="7699912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Build an Index and a </a:t>
            </a:r>
            <a:r>
              <a:rPr lang="en-GB" sz="2800" b="1" dirty="0" err="1" smtClean="0">
                <a:solidFill>
                  <a:srgbClr val="000000"/>
                </a:solidFill>
              </a:rPr>
              <a:t>LiveQueryAdapter</a:t>
            </a:r>
            <a:endParaRPr sz="2800" b="1" dirty="0">
              <a:solidFill>
                <a:srgbClr val="000000"/>
              </a:solidFill>
            </a:endParaRPr>
          </a:p>
        </p:txBody>
      </p:sp>
      <p:sp>
        <p:nvSpPr>
          <p:cNvPr id="2" name="Content Placeholder 1"/>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88</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endParaRPr lang="en-US" sz="3600" dirty="0" smtClean="0"/>
          </a:p>
        </p:txBody>
      </p:sp>
      <p:sp>
        <p:nvSpPr>
          <p:cNvPr id="3" name="Rectangle 2"/>
          <p:cNvSpPr/>
          <p:nvPr/>
        </p:nvSpPr>
        <p:spPr>
          <a:xfrm>
            <a:off x="148824" y="1101381"/>
            <a:ext cx="8642851" cy="3970318"/>
          </a:xfrm>
          <a:prstGeom prst="rect">
            <a:avLst/>
          </a:prstGeom>
        </p:spPr>
        <p:txBody>
          <a:bodyPr wrap="square">
            <a:spAutoFit/>
          </a:bodyPr>
          <a:lstStyle/>
          <a:p>
            <a:r>
              <a:rPr lang="en-US" sz="1400" dirty="0"/>
              <a:t> public </a:t>
            </a:r>
            <a:r>
              <a:rPr lang="en-US" sz="1400" dirty="0" err="1"/>
              <a:t>LiveQueryAdapter</a:t>
            </a:r>
            <a:r>
              <a:rPr lang="en-US" sz="1400" dirty="0"/>
              <a:t>(</a:t>
            </a:r>
            <a:r>
              <a:rPr lang="en-US" sz="1400" dirty="0" err="1"/>
              <a:t>LiveQuery</a:t>
            </a:r>
            <a:r>
              <a:rPr lang="en-US" sz="1400" dirty="0"/>
              <a:t> query, Context context) {</a:t>
            </a:r>
          </a:p>
          <a:p>
            <a:r>
              <a:rPr lang="en-US" sz="1400" dirty="0"/>
              <a:t>        </a:t>
            </a:r>
            <a:r>
              <a:rPr lang="en-US" sz="1400" dirty="0" err="1"/>
              <a:t>this.query</a:t>
            </a:r>
            <a:r>
              <a:rPr lang="en-US" sz="1400" dirty="0"/>
              <a:t> = query;</a:t>
            </a:r>
          </a:p>
          <a:p>
            <a:r>
              <a:rPr lang="en-US" sz="1400" dirty="0"/>
              <a:t>        </a:t>
            </a:r>
            <a:r>
              <a:rPr lang="en-US" sz="1400" dirty="0" err="1"/>
              <a:t>this.context</a:t>
            </a:r>
            <a:r>
              <a:rPr lang="en-US" sz="1400" dirty="0"/>
              <a:t> = context;</a:t>
            </a:r>
          </a:p>
          <a:p>
            <a:r>
              <a:rPr lang="en-US" sz="1400" dirty="0"/>
              <a:t>        // </a:t>
            </a:r>
            <a:r>
              <a:rPr lang="en-US" sz="1400" dirty="0" err="1"/>
              <a:t>Everytime</a:t>
            </a:r>
            <a:r>
              <a:rPr lang="en-US" sz="1400" dirty="0"/>
              <a:t> the query returns a new result we notify the </a:t>
            </a:r>
            <a:r>
              <a:rPr lang="en-US" sz="1400" dirty="0" err="1"/>
              <a:t>ListView</a:t>
            </a:r>
            <a:r>
              <a:rPr lang="en-US" sz="1400" dirty="0"/>
              <a:t> of this fact and update the UI</a:t>
            </a:r>
          </a:p>
          <a:p>
            <a:r>
              <a:rPr lang="en-US" sz="1400" dirty="0"/>
              <a:t>        </a:t>
            </a:r>
            <a:r>
              <a:rPr lang="en-US" sz="1400" dirty="0" err="1"/>
              <a:t>query.addChangeListener</a:t>
            </a:r>
            <a:r>
              <a:rPr lang="en-US" sz="1400" dirty="0"/>
              <a:t>(new </a:t>
            </a:r>
            <a:r>
              <a:rPr lang="en-US" sz="1400" dirty="0" err="1"/>
              <a:t>LiveQuery.ChangeListener</a:t>
            </a:r>
            <a:r>
              <a:rPr lang="en-US" sz="1400" dirty="0"/>
              <a:t>() {</a:t>
            </a:r>
          </a:p>
          <a:p>
            <a:r>
              <a:rPr lang="en-US" sz="1400" dirty="0"/>
              <a:t>            @Override</a:t>
            </a:r>
          </a:p>
          <a:p>
            <a:r>
              <a:rPr lang="en-US" sz="1400" dirty="0"/>
              <a:t>            public void changed(final </a:t>
            </a:r>
            <a:r>
              <a:rPr lang="en-US" sz="1400" dirty="0" err="1"/>
              <a:t>LiveQuery.ChangeEvent</a:t>
            </a:r>
            <a:r>
              <a:rPr lang="en-US" sz="1400" dirty="0"/>
              <a:t> </a:t>
            </a:r>
            <a:r>
              <a:rPr lang="en-US" sz="1400" dirty="0" err="1"/>
              <a:t>changeEvent</a:t>
            </a:r>
            <a:r>
              <a:rPr lang="en-US" sz="1400" dirty="0"/>
              <a:t>) {</a:t>
            </a:r>
          </a:p>
          <a:p>
            <a:r>
              <a:rPr lang="en-US" sz="1400" dirty="0"/>
              <a:t>                ((Activity) </a:t>
            </a:r>
            <a:r>
              <a:rPr lang="en-US" sz="1400" dirty="0" err="1"/>
              <a:t>LiveQueryAdapter.this.context</a:t>
            </a:r>
            <a:r>
              <a:rPr lang="en-US" sz="1400" dirty="0"/>
              <a:t>).</a:t>
            </a:r>
            <a:r>
              <a:rPr lang="en-US" sz="1400" dirty="0" err="1"/>
              <a:t>runOnUiThread</a:t>
            </a:r>
            <a:r>
              <a:rPr lang="en-US" sz="1400" dirty="0"/>
              <a:t>(new Runnable() {</a:t>
            </a:r>
          </a:p>
          <a:p>
            <a:r>
              <a:rPr lang="en-US" sz="1400" dirty="0"/>
              <a:t>                    @Override</a:t>
            </a:r>
          </a:p>
          <a:p>
            <a:r>
              <a:rPr lang="en-US" sz="1400" dirty="0"/>
              <a:t>                    public void run() {</a:t>
            </a:r>
          </a:p>
          <a:p>
            <a:r>
              <a:rPr lang="en-US" sz="1400" dirty="0"/>
              <a:t>                        enumerator = </a:t>
            </a:r>
            <a:r>
              <a:rPr lang="en-US" sz="1400" dirty="0" err="1"/>
              <a:t>changeEvent.getRows</a:t>
            </a:r>
            <a:r>
              <a:rPr lang="en-US" sz="1400" dirty="0"/>
              <a:t>();</a:t>
            </a:r>
          </a:p>
          <a:p>
            <a:r>
              <a:rPr lang="en-US" sz="1400" dirty="0"/>
              <a:t>                        </a:t>
            </a:r>
            <a:r>
              <a:rPr lang="en-US" sz="1400" dirty="0" err="1"/>
              <a:t>notifyDataSetChanged</a:t>
            </a:r>
            <a:r>
              <a:rPr lang="en-US" sz="1400" dirty="0"/>
              <a:t>();</a:t>
            </a:r>
          </a:p>
          <a:p>
            <a:r>
              <a:rPr lang="en-US" sz="1400" dirty="0"/>
              <a:t>                    }</a:t>
            </a:r>
          </a:p>
          <a:p>
            <a:r>
              <a:rPr lang="en-US" sz="1400" dirty="0"/>
              <a:t>                });</a:t>
            </a:r>
          </a:p>
          <a:p>
            <a:r>
              <a:rPr lang="en-US" sz="1400" dirty="0"/>
              <a:t>            }</a:t>
            </a:r>
          </a:p>
          <a:p>
            <a:r>
              <a:rPr lang="en-US" sz="1400" dirty="0"/>
              <a:t>        });</a:t>
            </a:r>
          </a:p>
          <a:p>
            <a:r>
              <a:rPr lang="en-US" sz="1400" dirty="0"/>
              <a:t>        </a:t>
            </a:r>
            <a:r>
              <a:rPr lang="en-US" sz="1400" dirty="0" err="1"/>
              <a:t>query.start</a:t>
            </a:r>
            <a:r>
              <a:rPr lang="en-US" sz="1400" dirty="0"/>
              <a:t>();</a:t>
            </a:r>
          </a:p>
          <a:p>
            <a:r>
              <a:rPr lang="en-US" sz="1400" dirty="0"/>
              <a:t>    }</a:t>
            </a:r>
          </a:p>
        </p:txBody>
      </p:sp>
    </p:spTree>
    <p:extLst>
      <p:ext uri="{BB962C8B-B14F-4D97-AF65-F5344CB8AC3E}">
        <p14:creationId xmlns:p14="http://schemas.microsoft.com/office/powerpoint/2010/main" val="5239932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685800" y="1883664"/>
            <a:ext cx="7772400" cy="1102520"/>
          </a:xfrm>
          <a:prstGeom prst="rect">
            <a:avLst/>
          </a:prstGeom>
        </p:spPr>
        <p:txBody>
          <a:bodyPr lIns="0" tIns="0" rIns="0" bIns="0">
            <a:normAutofit/>
          </a:bodyPr>
          <a:lstStyle/>
          <a:p>
            <a:pPr lvl="0">
              <a:defRPr sz="1800" b="0">
                <a:solidFill>
                  <a:srgbClr val="000000"/>
                </a:solidFill>
              </a:defRPr>
            </a:pPr>
            <a:r>
              <a:rPr lang="en-GB" sz="2900" b="1" dirty="0" smtClean="0">
                <a:solidFill>
                  <a:srgbClr val="FFFFFF"/>
                </a:solidFill>
              </a:rPr>
              <a:t>Git checkout step4</a:t>
            </a:r>
            <a:endParaRPr sz="2900" b="1" dirty="0">
              <a:solidFill>
                <a:srgbClr val="FFFFFF"/>
              </a:solidFill>
            </a:endParaRPr>
          </a:p>
        </p:txBody>
      </p:sp>
    </p:spTree>
    <p:extLst>
      <p:ext uri="{BB962C8B-B14F-4D97-AF65-F5344CB8AC3E}">
        <p14:creationId xmlns:p14="http://schemas.microsoft.com/office/powerpoint/2010/main" val="370083956"/>
      </p:ext>
    </p:extLst>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smtClean="0">
                <a:solidFill>
                  <a:schemeClr val="bg1"/>
                </a:solidFill>
                <a:latin typeface="Helvetica Neue Thin"/>
                <a:cs typeface="Helvetica Neue Thin"/>
              </a:rPr>
              <a:t>What does this mean for apps?</a:t>
            </a:r>
            <a:endParaRPr lang="en-US" sz="4800" dirty="0">
              <a:solidFill>
                <a:schemeClr val="bg1"/>
              </a:solidFill>
              <a:latin typeface="Helvetica Neue Thin"/>
              <a:cs typeface="Helvetica Neue Thin"/>
            </a:endParaRPr>
          </a:p>
        </p:txBody>
      </p:sp>
    </p:spTree>
    <p:extLst>
      <p:ext uri="{BB962C8B-B14F-4D97-AF65-F5344CB8AC3E}">
        <p14:creationId xmlns:p14="http://schemas.microsoft.com/office/powerpoint/2010/main" val="1178740742"/>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Setting Up the Sync Gateway</a:t>
            </a:r>
            <a:endParaRPr sz="2800" b="1" dirty="0">
              <a:solidFill>
                <a:srgbClr val="000000"/>
              </a:solidFill>
            </a:endParaRPr>
          </a:p>
        </p:txBody>
      </p:sp>
      <p:sp>
        <p:nvSpPr>
          <p:cNvPr id="2" name="Content Placeholder 1"/>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90</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r>
              <a:rPr lang="en-US" sz="3600" dirty="0" smtClean="0"/>
              <a:t>No code to add on the app, move to next tag with </a:t>
            </a:r>
            <a:r>
              <a:rPr lang="en-US" sz="3600" i="1" dirty="0" err="1" smtClean="0"/>
              <a:t>git</a:t>
            </a:r>
            <a:r>
              <a:rPr lang="en-US" sz="3600" i="1" dirty="0" smtClean="0"/>
              <a:t> checkout step5</a:t>
            </a:r>
          </a:p>
          <a:p>
            <a:pPr marL="342900" indent="-342900">
              <a:defRPr sz="1800">
                <a:solidFill>
                  <a:srgbClr val="000000"/>
                </a:solidFill>
              </a:defRPr>
            </a:pPr>
            <a:r>
              <a:rPr lang="en-US" sz="3600" dirty="0" smtClean="0"/>
              <a:t>Instructions are in </a:t>
            </a:r>
            <a:r>
              <a:rPr lang="en-US" sz="3600" dirty="0" err="1" smtClean="0"/>
              <a:t>ConfigureSyncGateway.md</a:t>
            </a:r>
            <a:endParaRPr lang="en-US" sz="3600" dirty="0" smtClean="0"/>
          </a:p>
          <a:p>
            <a:pPr marL="0" indent="0">
              <a:buNone/>
              <a:defRPr sz="1800">
                <a:solidFill>
                  <a:srgbClr val="000000"/>
                </a:solidFill>
              </a:defRPr>
            </a:pPr>
            <a:endParaRPr lang="en-US" sz="3600" dirty="0" smtClean="0"/>
          </a:p>
        </p:txBody>
      </p:sp>
    </p:spTree>
    <p:extLst>
      <p:ext uri="{BB962C8B-B14F-4D97-AF65-F5344CB8AC3E}">
        <p14:creationId xmlns:p14="http://schemas.microsoft.com/office/powerpoint/2010/main" val="25953017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685800" y="1883664"/>
            <a:ext cx="7772400" cy="1102520"/>
          </a:xfrm>
          <a:prstGeom prst="rect">
            <a:avLst/>
          </a:prstGeom>
        </p:spPr>
        <p:txBody>
          <a:bodyPr lIns="0" tIns="0" rIns="0" bIns="0">
            <a:normAutofit/>
          </a:bodyPr>
          <a:lstStyle/>
          <a:p>
            <a:pPr lvl="0">
              <a:defRPr sz="1800" b="0">
                <a:solidFill>
                  <a:srgbClr val="000000"/>
                </a:solidFill>
              </a:defRPr>
            </a:pPr>
            <a:r>
              <a:rPr lang="en-GB" sz="2900" b="1" dirty="0" smtClean="0">
                <a:solidFill>
                  <a:srgbClr val="FFFFFF"/>
                </a:solidFill>
              </a:rPr>
              <a:t>Git checkout step5</a:t>
            </a:r>
            <a:endParaRPr sz="2900" b="1" dirty="0">
              <a:solidFill>
                <a:srgbClr val="FFFFFF"/>
              </a:solidFill>
            </a:endParaRPr>
          </a:p>
        </p:txBody>
      </p:sp>
    </p:spTree>
    <p:extLst>
      <p:ext uri="{BB962C8B-B14F-4D97-AF65-F5344CB8AC3E}">
        <p14:creationId xmlns:p14="http://schemas.microsoft.com/office/powerpoint/2010/main" val="1698867322"/>
      </p:ext>
    </p:extLst>
  </p:cSld>
  <p:clrMapOvr>
    <a:masterClrMapping/>
  </p:clrMapOvr>
  <p:transition xmlns:p14="http://schemas.microsoft.com/office/powerpoint/2010/mai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p:cNvSpPr>
          <p:nvPr>
            <p:ph type="title"/>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lvl1pPr>
              <a:lnSpc>
                <a:spcPct val="80000"/>
              </a:lnSpc>
              <a:defRPr sz="2800" b="1" spc="0">
                <a:latin typeface="Corbel"/>
                <a:ea typeface="Corbel"/>
                <a:cs typeface="Corbel"/>
                <a:sym typeface="Corbel"/>
              </a:defRPr>
            </a:lvl1pPr>
          </a:lstStyle>
          <a:p>
            <a:pPr lvl="0">
              <a:defRPr sz="1800" b="0">
                <a:solidFill>
                  <a:srgbClr val="000000"/>
                </a:solidFill>
              </a:defRPr>
            </a:pPr>
            <a:r>
              <a:rPr lang="en-GB" sz="2800" b="1" dirty="0" smtClean="0">
                <a:solidFill>
                  <a:srgbClr val="000000"/>
                </a:solidFill>
              </a:rPr>
              <a:t>Setup the Push/Pull Replication</a:t>
            </a:r>
            <a:endParaRPr sz="2800" b="1" dirty="0">
              <a:solidFill>
                <a:srgbClr val="000000"/>
              </a:solidFill>
            </a:endParaRPr>
          </a:p>
        </p:txBody>
      </p:sp>
      <p:sp>
        <p:nvSpPr>
          <p:cNvPr id="3" name="Content Placeholder 2"/>
          <p:cNvSpPr>
            <a:spLocks noGrp="1"/>
          </p:cNvSpPr>
          <p:nvPr>
            <p:ph idx="1"/>
          </p:nvPr>
        </p:nvSpPr>
        <p:spPr/>
        <p:txBody>
          <a:bodyPr/>
          <a:lstStyle/>
          <a:p>
            <a:endParaRPr lang="en-US"/>
          </a:p>
        </p:txBody>
      </p:sp>
      <p:sp>
        <p:nvSpPr>
          <p:cNvPr id="75" name="Shape 75"/>
          <p:cNvSpPr>
            <a:spLocks noGrp="1"/>
          </p:cNvSpPr>
          <p:nvPr>
            <p:ph type="sldNum" sz="quarter" idx="12"/>
          </p:nvPr>
        </p:nvSpPr>
        <p:spPr>
          <a:prstGeom prst="rect">
            <a:avLst/>
          </a:prstGeom>
          <a:extLst>
            <a:ext uri="{C572A759-6A51-4108-AA02-DFA0A04FC94B}">
              <ma14:wrappingTextBoxFlag xmlns:ma14="http://schemas.microsoft.com/office/mac/drawingml/2011/main" val="1"/>
            </a:ext>
          </a:extLst>
        </p:spPr>
        <p:txBody>
          <a:bodyPr lIns="0" tIns="0" rIns="0" bIns="0">
            <a:normAutofit/>
          </a:bodyPr>
          <a:lstStyle/>
          <a:p>
            <a:pPr lvl="0">
              <a:defRPr sz="1800">
                <a:solidFill>
                  <a:srgbClr val="000000"/>
                </a:solidFill>
              </a:defRPr>
            </a:pPr>
            <a:fld id="{86CB4B4D-7CA3-9044-876B-883B54F8677D}" type="slidenum">
              <a:rPr sz="800">
                <a:solidFill>
                  <a:srgbClr val="CCCCCC"/>
                </a:solidFill>
              </a:rPr>
              <a:t>92</a:t>
            </a:fld>
            <a:endParaRPr sz="800">
              <a:solidFill>
                <a:srgbClr val="CCCCCC"/>
              </a:solidFill>
            </a:endParaRPr>
          </a:p>
        </p:txBody>
      </p:sp>
      <p:sp>
        <p:nvSpPr>
          <p:cNvPr id="6" name="Shape 84"/>
          <p:cNvSpPr txBox="1">
            <a:spLocks/>
          </p:cNvSpPr>
          <p:nvPr/>
        </p:nvSpPr>
        <p:spPr>
          <a:xfrm>
            <a:off x="468152" y="1372790"/>
            <a:ext cx="7996785" cy="3394472"/>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a:bodyPr>
          <a:lstStyle>
            <a:lvl1pPr marL="228600"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1pPr>
            <a:lvl2pPr marL="476250" indent="-24765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2pPr>
            <a:lvl3pPr marL="684212" indent="-228600"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3pPr>
            <a:lvl4pPr marL="88423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4pPr>
            <a:lvl5pPr marL="1055687" indent="-257175" defTabSz="457200">
              <a:lnSpc>
                <a:spcPct val="90000"/>
              </a:lnSpc>
              <a:spcBef>
                <a:spcPts val="0"/>
              </a:spcBef>
              <a:buClr>
                <a:srgbClr val="1BB2E2"/>
              </a:buClr>
              <a:buSzPct val="100000"/>
              <a:buFont typeface="Wingdings"/>
              <a:buChar char="»"/>
              <a:defRPr sz="2400">
                <a:solidFill>
                  <a:srgbClr val="1E1C1C"/>
                </a:solidFill>
                <a:latin typeface="Corbel"/>
                <a:ea typeface="Corbel"/>
                <a:cs typeface="Corbel"/>
                <a:sym typeface="Corbel"/>
              </a:defRPr>
            </a:lvl5pPr>
            <a:lvl6pPr marL="2491738" indent="-205738" defTabSz="457200">
              <a:lnSpc>
                <a:spcPct val="90000"/>
              </a:lnSpc>
              <a:spcBef>
                <a:spcPts val="400"/>
              </a:spcBef>
              <a:buSzPct val="100000"/>
              <a:buChar char="•"/>
              <a:defRPr>
                <a:solidFill>
                  <a:srgbClr val="333333"/>
                </a:solidFill>
                <a:latin typeface="Arial"/>
                <a:ea typeface="Arial"/>
                <a:cs typeface="Arial"/>
                <a:sym typeface="Arial"/>
              </a:defRPr>
            </a:lvl6pPr>
            <a:lvl7pPr marL="2948938" indent="-205738" defTabSz="457200">
              <a:lnSpc>
                <a:spcPct val="90000"/>
              </a:lnSpc>
              <a:spcBef>
                <a:spcPts val="400"/>
              </a:spcBef>
              <a:buSzPct val="100000"/>
              <a:buChar char="•"/>
              <a:defRPr>
                <a:solidFill>
                  <a:srgbClr val="333333"/>
                </a:solidFill>
                <a:latin typeface="Arial"/>
                <a:ea typeface="Arial"/>
                <a:cs typeface="Arial"/>
                <a:sym typeface="Arial"/>
              </a:defRPr>
            </a:lvl7pPr>
            <a:lvl8pPr marL="3406140" indent="-205738" defTabSz="457200">
              <a:lnSpc>
                <a:spcPct val="90000"/>
              </a:lnSpc>
              <a:spcBef>
                <a:spcPts val="400"/>
              </a:spcBef>
              <a:buSzPct val="100000"/>
              <a:buChar char="•"/>
              <a:defRPr>
                <a:solidFill>
                  <a:srgbClr val="333333"/>
                </a:solidFill>
                <a:latin typeface="Arial"/>
                <a:ea typeface="Arial"/>
                <a:cs typeface="Arial"/>
                <a:sym typeface="Arial"/>
              </a:defRPr>
            </a:lvl8pPr>
            <a:lvl9pPr marL="3863340" indent="-205740" defTabSz="457200">
              <a:lnSpc>
                <a:spcPct val="90000"/>
              </a:lnSpc>
              <a:spcBef>
                <a:spcPts val="400"/>
              </a:spcBef>
              <a:buSzPct val="100000"/>
              <a:buChar char="•"/>
              <a:defRPr>
                <a:solidFill>
                  <a:srgbClr val="333333"/>
                </a:solidFill>
                <a:latin typeface="Arial"/>
                <a:ea typeface="Arial"/>
                <a:cs typeface="Arial"/>
                <a:sym typeface="Arial"/>
              </a:defRPr>
            </a:lvl9pPr>
          </a:lstStyle>
          <a:p>
            <a:pPr marL="342900" indent="-342900">
              <a:defRPr sz="1800">
                <a:solidFill>
                  <a:srgbClr val="000000"/>
                </a:solidFill>
              </a:defRPr>
            </a:pPr>
            <a:endParaRPr lang="en-US" sz="3600" dirty="0" smtClean="0"/>
          </a:p>
        </p:txBody>
      </p:sp>
      <p:sp>
        <p:nvSpPr>
          <p:cNvPr id="2" name="Rectangle 1"/>
          <p:cNvSpPr/>
          <p:nvPr/>
        </p:nvSpPr>
        <p:spPr>
          <a:xfrm>
            <a:off x="466343" y="1141071"/>
            <a:ext cx="8155531" cy="3415838"/>
          </a:xfrm>
          <a:prstGeom prst="rect">
            <a:avLst/>
          </a:prstGeom>
        </p:spPr>
        <p:txBody>
          <a:bodyPr wrap="square">
            <a:spAutoFit/>
          </a:bodyPr>
          <a:lstStyle/>
          <a:p>
            <a:r>
              <a:rPr lang="en-US" dirty="0"/>
              <a:t> private void </a:t>
            </a:r>
            <a:r>
              <a:rPr lang="en-US" dirty="0" err="1"/>
              <a:t>setupSync</a:t>
            </a:r>
            <a:r>
              <a:rPr lang="en-US" dirty="0"/>
              <a:t>() throws </a:t>
            </a:r>
            <a:r>
              <a:rPr lang="en-US" dirty="0" err="1"/>
              <a:t>MalformedURLException</a:t>
            </a:r>
            <a:r>
              <a:rPr lang="en-US" dirty="0"/>
              <a:t> {</a:t>
            </a:r>
          </a:p>
          <a:p>
            <a:r>
              <a:rPr lang="en-US" dirty="0"/>
              <a:t>        URL </a:t>
            </a:r>
            <a:r>
              <a:rPr lang="en-US" dirty="0" err="1"/>
              <a:t>url</a:t>
            </a:r>
            <a:r>
              <a:rPr lang="en-US" dirty="0"/>
              <a:t> = new URL(SYNC_URL_HTTP);</a:t>
            </a:r>
          </a:p>
          <a:p>
            <a:endParaRPr lang="en-US" dirty="0"/>
          </a:p>
          <a:p>
            <a:r>
              <a:rPr lang="en-US" dirty="0"/>
              <a:t>        pull = </a:t>
            </a:r>
            <a:r>
              <a:rPr lang="en-US" dirty="0" err="1"/>
              <a:t>database.createPullReplication</a:t>
            </a:r>
            <a:r>
              <a:rPr lang="en-US" dirty="0"/>
              <a:t>(</a:t>
            </a:r>
            <a:r>
              <a:rPr lang="en-US" dirty="0" err="1"/>
              <a:t>url</a:t>
            </a:r>
            <a:r>
              <a:rPr lang="en-US" dirty="0"/>
              <a:t>);</a:t>
            </a:r>
          </a:p>
          <a:p>
            <a:r>
              <a:rPr lang="en-US" dirty="0"/>
              <a:t>        push = </a:t>
            </a:r>
            <a:r>
              <a:rPr lang="en-US" dirty="0" err="1"/>
              <a:t>database.createPushReplication</a:t>
            </a:r>
            <a:r>
              <a:rPr lang="en-US" dirty="0"/>
              <a:t>(</a:t>
            </a:r>
            <a:r>
              <a:rPr lang="en-US" dirty="0" err="1"/>
              <a:t>url</a:t>
            </a:r>
            <a:r>
              <a:rPr lang="en-US" dirty="0"/>
              <a:t>);</a:t>
            </a:r>
          </a:p>
          <a:p>
            <a:endParaRPr lang="en-US" dirty="0"/>
          </a:p>
          <a:p>
            <a:r>
              <a:rPr lang="en-US" dirty="0"/>
              <a:t>        </a:t>
            </a:r>
            <a:r>
              <a:rPr lang="en-US" dirty="0" err="1"/>
              <a:t>pull.setContinuous</a:t>
            </a:r>
            <a:r>
              <a:rPr lang="en-US" dirty="0"/>
              <a:t>(true);</a:t>
            </a:r>
          </a:p>
          <a:p>
            <a:r>
              <a:rPr lang="en-US" dirty="0"/>
              <a:t>        </a:t>
            </a:r>
            <a:r>
              <a:rPr lang="en-US" dirty="0" err="1"/>
              <a:t>push.setContinuous</a:t>
            </a:r>
            <a:r>
              <a:rPr lang="en-US" dirty="0"/>
              <a:t>(true);</a:t>
            </a:r>
          </a:p>
          <a:p>
            <a:endParaRPr lang="en-US" dirty="0"/>
          </a:p>
          <a:p>
            <a:r>
              <a:rPr lang="en-US" dirty="0"/>
              <a:t>        </a:t>
            </a:r>
            <a:r>
              <a:rPr lang="en-US" dirty="0" err="1"/>
              <a:t>pull.start</a:t>
            </a:r>
            <a:r>
              <a:rPr lang="en-US" dirty="0"/>
              <a:t>();</a:t>
            </a:r>
          </a:p>
          <a:p>
            <a:r>
              <a:rPr lang="en-US" dirty="0"/>
              <a:t>        </a:t>
            </a:r>
            <a:r>
              <a:rPr lang="en-US" dirty="0" err="1"/>
              <a:t>push.start</a:t>
            </a:r>
            <a:r>
              <a:rPr lang="en-US" dirty="0"/>
              <a:t>();</a:t>
            </a:r>
          </a:p>
          <a:p>
            <a:r>
              <a:rPr lang="en-US" dirty="0"/>
              <a:t>    }</a:t>
            </a:r>
          </a:p>
        </p:txBody>
      </p:sp>
    </p:spTree>
    <p:extLst>
      <p:ext uri="{BB962C8B-B14F-4D97-AF65-F5344CB8AC3E}">
        <p14:creationId xmlns:p14="http://schemas.microsoft.com/office/powerpoint/2010/main" val="214041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a:spLocks noGrp="1"/>
          </p:cNvSpPr>
          <p:nvPr>
            <p:ph type="title"/>
          </p:nvPr>
        </p:nvSpPr>
        <p:spPr>
          <a:xfrm>
            <a:off x="685800" y="1883664"/>
            <a:ext cx="7772400" cy="1102520"/>
          </a:xfrm>
          <a:prstGeom prst="rect">
            <a:avLst/>
          </a:prstGeom>
        </p:spPr>
        <p:txBody>
          <a:bodyPr lIns="0" tIns="0" rIns="0" bIns="0">
            <a:normAutofit/>
          </a:bodyPr>
          <a:lstStyle/>
          <a:p>
            <a:pPr lvl="0">
              <a:defRPr sz="1800" b="0">
                <a:solidFill>
                  <a:srgbClr val="000000"/>
                </a:solidFill>
              </a:defRPr>
            </a:pPr>
            <a:r>
              <a:rPr lang="en-GB" sz="2900" b="1" dirty="0" smtClean="0">
                <a:solidFill>
                  <a:srgbClr val="FFFFFF"/>
                </a:solidFill>
              </a:rPr>
              <a:t>Git checkout step6</a:t>
            </a:r>
            <a:endParaRPr sz="2900" b="1" dirty="0">
              <a:solidFill>
                <a:srgbClr val="FFFFFF"/>
              </a:solidFill>
            </a:endParaRPr>
          </a:p>
        </p:txBody>
      </p:sp>
    </p:spTree>
    <p:extLst>
      <p:ext uri="{BB962C8B-B14F-4D97-AF65-F5344CB8AC3E}">
        <p14:creationId xmlns:p14="http://schemas.microsoft.com/office/powerpoint/2010/main" val="397469895"/>
      </p:ext>
    </p:extLst>
  </p:cSld>
  <p:clrMapOvr>
    <a:masterClrMapping/>
  </p:clrMapOvr>
  <p:transition xmlns:p14="http://schemas.microsoft.com/office/powerpoint/2010/mai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12700" cmpd="sng">
          <a:solidFill>
            <a:schemeClr val="tx1">
              <a:lumMod val="50000"/>
              <a:lumOff val="50000"/>
            </a:schemeClr>
          </a:solidFill>
          <a:headEnd type="none"/>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ouchbase 2014">
      <a:dk1>
        <a:srgbClr val="1E1C1C"/>
      </a:dk1>
      <a:lt1>
        <a:sysClr val="window" lastClr="FFFFFF"/>
      </a:lt1>
      <a:dk2>
        <a:srgbClr val="1E1C1C"/>
      </a:dk2>
      <a:lt2>
        <a:srgbClr val="FFFFFF"/>
      </a:lt2>
      <a:accent1>
        <a:srgbClr val="178ADB"/>
      </a:accent1>
      <a:accent2>
        <a:srgbClr val="E10021"/>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25693</TotalTime>
  <Words>3109</Words>
  <Application>Microsoft Macintosh PowerPoint</Application>
  <PresentationFormat>On-screen Show (16:9)</PresentationFormat>
  <Paragraphs>672</Paragraphs>
  <Slides>93</Slides>
  <Notes>59</Notes>
  <HiddenSlides>0</HiddenSlides>
  <MMClips>0</MMClips>
  <ScaleCrop>false</ScaleCrop>
  <HeadingPairs>
    <vt:vector size="4" baseType="variant">
      <vt:variant>
        <vt:lpstr>Theme</vt:lpstr>
      </vt:variant>
      <vt:variant>
        <vt:i4>2</vt:i4>
      </vt:variant>
      <vt:variant>
        <vt:lpstr>Slide Titles</vt:lpstr>
      </vt:variant>
      <vt:variant>
        <vt:i4>93</vt:i4>
      </vt:variant>
    </vt:vector>
  </HeadingPairs>
  <TitlesOfParts>
    <vt:vector size="95" baseType="lpstr">
      <vt:lpstr>Office Theme</vt:lpstr>
      <vt:lpstr>1_Office Theme</vt:lpstr>
      <vt:lpstr>HOW TO SETUP AUTOMATIC SYNC BETWEEN MOBILE DEVICES AND SERVER</vt:lpstr>
      <vt:lpstr>WORKSHOP SETUP</vt:lpstr>
      <vt:lpstr>What we are going to do?</vt:lpstr>
      <vt:lpstr>Where to Start</vt:lpstr>
      <vt:lpstr>WhySync</vt:lpstr>
      <vt:lpstr>PowerPoint Presentation</vt:lpstr>
      <vt:lpstr>The Problem</vt:lpstr>
      <vt:lpstr>The Solution</vt:lpstr>
      <vt:lpstr>What does this mean for apps?</vt:lpstr>
      <vt:lpstr>Always Work</vt:lpstr>
      <vt:lpstr>Always Fast</vt:lpstr>
      <vt:lpstr>PowerPoint Presentation</vt:lpstr>
      <vt:lpstr>CouchbaseMobile</vt:lpstr>
      <vt:lpstr>PowerPoint Presentation</vt:lpstr>
      <vt:lpstr>YearOne</vt:lpstr>
      <vt:lpstr>Couchbase Mobile Innovation</vt:lpstr>
      <vt:lpstr>The most complete NoSQL database solution</vt:lpstr>
      <vt:lpstr>PowerPoint Presentation</vt:lpstr>
      <vt:lpstr>PowerPoint Presentation</vt:lpstr>
      <vt:lpstr>MarketLandscape</vt:lpstr>
      <vt:lpstr>Online-First to Offline-First</vt:lpstr>
      <vt:lpstr>PowerPoint Presentation</vt:lpstr>
      <vt:lpstr>CouchbaseMobile</vt:lpstr>
      <vt:lpstr>PowerPoint Presentation</vt:lpstr>
      <vt:lpstr>PowerPoint Presentation</vt:lpstr>
      <vt:lpstr>Full-Featured</vt:lpstr>
      <vt:lpstr>Lightweight</vt:lpstr>
      <vt:lpstr>Cross Platform</vt:lpstr>
      <vt:lpstr>PowerPoint Presentation</vt:lpstr>
      <vt:lpstr>Secure</vt:lpstr>
      <vt:lpstr>JSON</vt:lpstr>
      <vt:lpstr>PowerPoint Presentation</vt:lpstr>
      <vt:lpstr>Authentication</vt:lpstr>
      <vt:lpstr>Data Read Access</vt:lpstr>
      <vt:lpstr>Data Write Access</vt:lpstr>
      <vt:lpstr>PowerPoint Presentation</vt:lpstr>
      <vt:lpstr>Highly Scalable</vt:lpstr>
      <vt:lpstr>High Performance</vt:lpstr>
      <vt:lpstr>Always On</vt:lpstr>
      <vt:lpstr>JSON</vt:lpstr>
      <vt:lpstr>ChangeEvents</vt:lpstr>
      <vt:lpstr>PowerPoint Presentation</vt:lpstr>
      <vt:lpstr>PowerPoint Presentation</vt:lpstr>
      <vt:lpstr>PowerPoint Presentation</vt:lpstr>
      <vt:lpstr>PowerPoint Presentation</vt:lpstr>
      <vt:lpstr>DeploymentTopology</vt:lpstr>
      <vt:lpstr>PowerPoint Presentation</vt:lpstr>
      <vt:lpstr>Star</vt:lpstr>
      <vt:lpstr>Tree</vt:lpstr>
      <vt:lpstr>Mesh</vt:lpstr>
      <vt:lpstr>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Follow the Workshop</vt:lpstr>
      <vt:lpstr>One Step = One Tag</vt:lpstr>
      <vt:lpstr> git checkout step0</vt:lpstr>
      <vt:lpstr>The Master/Detail Flow wizard</vt:lpstr>
      <vt:lpstr>Congrats!</vt:lpstr>
      <vt:lpstr>Git checkout step1</vt:lpstr>
      <vt:lpstr>The Presentation POJO </vt:lpstr>
      <vt:lpstr>Git checkout step2</vt:lpstr>
      <vt:lpstr>Store Presentation in Couchbase Lite</vt:lpstr>
      <vt:lpstr>Couchbase Lite concepts</vt:lpstr>
      <vt:lpstr>Creating a Manager</vt:lpstr>
      <vt:lpstr>Database concepts</vt:lpstr>
      <vt:lpstr>Couchbase Lite the Local Database</vt:lpstr>
      <vt:lpstr>Couchbase Lite the Local Database</vt:lpstr>
      <vt:lpstr>Couchbase Lite the Local Database</vt:lpstr>
      <vt:lpstr>This requires to:</vt:lpstr>
      <vt:lpstr>Compilation issues?</vt:lpstr>
      <vt:lpstr>Compilation issues?</vt:lpstr>
      <vt:lpstr>Git checkout step3</vt:lpstr>
      <vt:lpstr>Query the Presentation Objects</vt:lpstr>
      <vt:lpstr>Basics of querying</vt:lpstr>
      <vt:lpstr>Querying the view</vt:lpstr>
      <vt:lpstr>Query: most recent 20 blog posts</vt:lpstr>
      <vt:lpstr>Our query: return all the presentations</vt:lpstr>
      <vt:lpstr>LiveQuery: creating reactive interfaces</vt:lpstr>
      <vt:lpstr>LiveQueryAdapter.java</vt:lpstr>
      <vt:lpstr>PresentationAdapter.java</vt:lpstr>
      <vt:lpstr>Build an Index and a LiveQueryAdapter</vt:lpstr>
      <vt:lpstr>Build an Index and a LiveQueryAdapter</vt:lpstr>
      <vt:lpstr>Git checkout step4</vt:lpstr>
      <vt:lpstr>Setting Up the Sync Gateway</vt:lpstr>
      <vt:lpstr>Git checkout step5</vt:lpstr>
      <vt:lpstr>Setup the Push/Pull Replication</vt:lpstr>
      <vt:lpstr>Git checkout step6</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Laurent Doguin</cp:lastModifiedBy>
  <cp:revision>734</cp:revision>
  <dcterms:created xsi:type="dcterms:W3CDTF">2014-05-05T19:19:47Z</dcterms:created>
  <dcterms:modified xsi:type="dcterms:W3CDTF">2016-06-15T09:08:18Z</dcterms:modified>
</cp:coreProperties>
</file>