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813" r:id="rId2"/>
    <p:sldMasterId id="2147485110" r:id="rId3"/>
    <p:sldMasterId id="2147485122" r:id="rId4"/>
    <p:sldMasterId id="2147485134" r:id="rId5"/>
    <p:sldMasterId id="2147485159" r:id="rId6"/>
    <p:sldMasterId id="2147485171" r:id="rId7"/>
  </p:sldMasterIdLst>
  <p:notesMasterIdLst>
    <p:notesMasterId r:id="rId38"/>
  </p:notesMasterIdLst>
  <p:handoutMasterIdLst>
    <p:handoutMasterId r:id="rId39"/>
  </p:handoutMasterIdLst>
  <p:sldIdLst>
    <p:sldId id="947" r:id="rId8"/>
    <p:sldId id="886" r:id="rId9"/>
    <p:sldId id="887" r:id="rId10"/>
    <p:sldId id="896" r:id="rId11"/>
    <p:sldId id="898" r:id="rId12"/>
    <p:sldId id="900" r:id="rId13"/>
    <p:sldId id="901" r:id="rId14"/>
    <p:sldId id="902" r:id="rId15"/>
    <p:sldId id="903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912" r:id="rId25"/>
    <p:sldId id="913" r:id="rId26"/>
    <p:sldId id="926" r:id="rId27"/>
    <p:sldId id="915" r:id="rId28"/>
    <p:sldId id="916" r:id="rId29"/>
    <p:sldId id="917" r:id="rId30"/>
    <p:sldId id="918" r:id="rId31"/>
    <p:sldId id="919" r:id="rId32"/>
    <p:sldId id="920" r:id="rId33"/>
    <p:sldId id="946" r:id="rId34"/>
    <p:sldId id="924" r:id="rId35"/>
    <p:sldId id="945" r:id="rId36"/>
    <p:sldId id="814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89" autoAdjust="0"/>
    <p:restoredTop sz="88774" autoAdjust="0"/>
  </p:normalViewPr>
  <p:slideViewPr>
    <p:cSldViewPr>
      <p:cViewPr varScale="1">
        <p:scale>
          <a:sx n="97" d="100"/>
          <a:sy n="97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FAB99-90D7-4C18-BCF4-0EBF42E7BB42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CS 376 Lecture 24 Motion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2E66-9732-4E3C-BEA3-6EFC0D95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07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5765" tIns="47883" rIns="95765" bIns="4788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5765" tIns="47883" rIns="95765" bIns="47883" rtlCol="0"/>
          <a:lstStyle>
            <a:lvl1pPr algn="r">
              <a:defRPr sz="1300"/>
            </a:lvl1pPr>
          </a:lstStyle>
          <a:p>
            <a:fld id="{97F55557-A866-4D3B-9050-4DEB487AFAED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65" tIns="47883" rIns="95765" bIns="478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5765" tIns="47883" rIns="95765" bIns="478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65" tIns="47883" rIns="95765" bIns="47883" rtlCol="0" anchor="b"/>
          <a:lstStyle>
            <a:lvl1pPr algn="l">
              <a:defRPr sz="1300"/>
            </a:lvl1pPr>
          </a:lstStyle>
          <a:p>
            <a:r>
              <a:rPr lang="fr-FR" smtClean="0"/>
              <a:t>CS 376 Lecture 24 Motion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65" tIns="47883" rIns="95765" bIns="47883" rtlCol="0" anchor="b"/>
          <a:lstStyle>
            <a:lvl1pPr algn="r">
              <a:defRPr sz="1300"/>
            </a:lvl1pPr>
          </a:lstStyle>
          <a:p>
            <a:fld id="{BE8CF1FF-1A43-4883-ACD0-FBA6EBC73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308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3468047-9622-40A9-BF6B-8736FF2A2D6D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DF94-A93F-4141-A469-FAD412072812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0B0098D-8501-4D16-84DA-4F0DDF8A56AB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36D48A4-5F24-40BA-B40C-8CE602B926D3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9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179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pPr defTabSz="957651">
              <a:defRPr/>
            </a:pPr>
            <a:r>
              <a:rPr lang="en-US" sz="1300" dirty="0">
                <a:solidFill>
                  <a:srgbClr val="000000"/>
                </a:solidFill>
                <a:latin typeface="Arial" charset="0"/>
                <a:cs typeface="Arial" charset="0"/>
              </a:rPr>
              <a:t>The component of the flow perpendicular to the gradient (i.e., parallel to the edge) is unknown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D591033-E472-40CF-91C4-00A7A445CC62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9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179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C49B513-5FD8-4677-A73E-803B80C85F6E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2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E20F6A0-2064-48FD-9BB2-5BEB8E87BCDC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5C28E65-33CC-46C2-A80D-450FE102FF4F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15963"/>
            <a:ext cx="4783138" cy="3586162"/>
          </a:xfrm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01592F3-C277-4236-A837-FEA5F918DDCD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2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58EE8C2-62A1-433A-B325-5E405B513EB7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6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8375" cy="3584575"/>
          </a:xfrm>
          <a:ln/>
        </p:spPr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103E949-E2BE-4E09-BBB1-226FF039F835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6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8375" cy="3584575"/>
          </a:xfrm>
          <a:ln/>
        </p:spPr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A33E59E-C947-4B69-B46A-3DBF74E6296E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6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8375" cy="3584575"/>
          </a:xfrm>
          <a:ln/>
        </p:spPr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0640495-9F16-41F6-9F0B-0B0949390CB4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0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7" y="4560889"/>
            <a:ext cx="5365750" cy="43195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C8E6454-B3D2-4851-8AAC-03783F5FAD46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2538" y="717550"/>
            <a:ext cx="4779962" cy="3584575"/>
          </a:xfrm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1197CA7-1B90-41FD-AD64-E91E1D0A318A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0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7" y="4560889"/>
            <a:ext cx="5365750" cy="43195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42B3ECE-F218-4AD3-85E1-C0E8423D8A01}" type="slidenum">
              <a:rPr lang="en-US" sz="1200" b="1">
                <a:solidFill>
                  <a:prstClr val="black"/>
                </a:solidFill>
                <a:latin typeface="Arial" charset="0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8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8375" cy="3584575"/>
          </a:xfrm>
          <a:ln/>
        </p:spPr>
      </p:sp>
      <p:sp>
        <p:nvSpPr>
          <p:cNvPr id="178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DF94-A93F-4141-A469-FAD412072812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CS 376 Lecture 24 Motion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2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6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02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56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10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00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38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1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52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75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76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6A0E88-2A56-43BB-9311-C9515836706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46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CAE69-3076-4B39-866B-3FD3C1A4085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42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301677-BEFF-422E-8B97-69760C796C3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3984A1-08E7-4DA0-8FCA-B9FD8ADE21A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27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72ACC7-F352-4D64-A02A-C101A5F4FB3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5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095E7F-68C3-4314-88CC-654771EED69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64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111F4D-CA4E-4A69-AC03-04048CBA8E3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5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C3434A-4E93-4F23-8B3C-683FC5E82E2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86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59F28-463A-4661-B890-53E48460508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30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CC54FA-FA0F-468A-B3CB-2FCFD3A35C3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270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FBFFB6-0120-470C-BB50-E7B2D8A63B0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73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0AF44F-9822-4B42-B49A-C81FF1A0C439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2CA755-6006-460D-83E5-883DD14EAB1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94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7118F6-5004-46CC-A5BF-321F297AEC85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D90262-E3E9-4B0B-847A-6E4B3CD2F4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30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77C1C8-F9B8-482C-880B-C7B02D131BD7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5558E5-2B45-41E9-A6C4-90BCD1B38E3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8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A02BCF-96E3-401A-A9FD-58A7FE14FB92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467F55-9AFD-4214-95B1-B9F7368A48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868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487A04-68BD-438B-96CB-D1AD314A6237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85407E-506B-411D-B76B-7E2422A5522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039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3E8A5-A1AD-4006-856C-53B8A7226775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CFDCC5-A775-4D36-A58F-5E6AC7772E9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9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D96793-1C6E-480F-9BF0-D2D9AACD7887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DD5C75-F320-43E6-A26E-B37D64642E7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111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11C897-1C8D-44C3-9073-26F1ADFD611F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7AF537-D659-4227-939E-680E8B9DD20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124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2276A6-DCCB-4AC6-AFF2-9BE355B004E3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D55258-92B7-462D-9C3D-A388E5874B6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045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1FED94-0637-4481-90C0-A3F54334B5FA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0A4386-2CCE-4CA6-96DE-34DD437D9DE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322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1756B0-F4F5-4BB6-8057-CCB44A7B94DA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F0DF8D-76A3-4578-8C0F-B972522A5D4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85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624AF3C-E8B5-421F-B890-BFE1974FAA94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03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B0750F2-E922-40AA-87DB-0D2331107294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039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A995F5-FED9-465F-AADF-5EA895BA7BEE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02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C6DA669-FD23-4204-9014-221A8651BF13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428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873E7B1-102D-4A47-9F0D-BC06096A1B81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5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F2F0F56-F1BE-4006-9204-5243C2B42D0B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61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0643E16-1548-4004-8FC4-057DF6B832EF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266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3000245-C18F-49A1-8BE6-07EDF2DCD964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14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3D5CCF9-1375-407D-A280-4177A37D13D5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663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A294388-84E4-4326-933A-C183DDF6AB63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89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128BC59-B8C2-494D-A287-D88D3065F507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532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592FEF0-478D-4647-BB56-622575A5DBC5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716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5812058-D38F-4259-A960-771FD35F1DCD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275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958A74B-3D59-464B-8699-5E80B9E19FB1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722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4FF004C-84CA-4288-97A9-91DCB406B0B7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9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E56D59F-8B9F-43A8-95DA-5F522A19BA3C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406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FAA0456-05D7-4D89-9883-8457057912C7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25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DEEB48-2C2A-4E41-94EB-758C7F2B730F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5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E9E692D-4B82-4F07-8D24-A916B471C47D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976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B67BF84-C83D-41F6-878B-203F0E9098D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319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D6BC1D7-576A-4B8C-B335-2D67B615EA0C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958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B34611B-7693-460C-BA11-C76B10290689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581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F05DC-BE4D-47A1-A9F0-F36FC1D283E5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592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DB289A-8D9B-43F1-95B0-FA33FCBC4E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168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4EB7FD-61A1-4AAD-A4D1-FD143712AE4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A74566-935C-48B3-9364-607FD605487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01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7224B-0E18-4270-B000-18339C42D2E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342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186075-BF3C-4D28-8617-D4A9C56848A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681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45732-8095-4ECA-B1C9-E2D81B21372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81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234224-90FA-4CC4-98FB-4334D55C288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559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AD64F-9C84-4222-AF26-1B8E7EFC04B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845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FADD3-C008-4D8B-BD27-B0BA8624415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824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F78790-EDAB-41DA-A00A-DAF7F1EEAFBD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45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1A93CA-18E8-4772-85B8-74C3D9BBFD0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8886-0BC7-475D-B093-678438923A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3DDC-98E1-4BA6-8E25-6025F043A9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4" r:id="rId1"/>
    <p:sldLayoutId id="2147484815" r:id="rId2"/>
    <p:sldLayoutId id="2147484816" r:id="rId3"/>
    <p:sldLayoutId id="2147484817" r:id="rId4"/>
    <p:sldLayoutId id="2147484818" r:id="rId5"/>
    <p:sldLayoutId id="2147484819" r:id="rId6"/>
    <p:sldLayoutId id="2147484820" r:id="rId7"/>
    <p:sldLayoutId id="2147484821" r:id="rId8"/>
    <p:sldLayoutId id="2147484822" r:id="rId9"/>
    <p:sldLayoutId id="2147484823" r:id="rId10"/>
    <p:sldLayoutId id="21474848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EAF1B3-FB9A-44F8-BF37-16D02C4ED1F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1" r:id="rId1"/>
    <p:sldLayoutId id="2147485112" r:id="rId2"/>
    <p:sldLayoutId id="2147485113" r:id="rId3"/>
    <p:sldLayoutId id="2147485114" r:id="rId4"/>
    <p:sldLayoutId id="2147485115" r:id="rId5"/>
    <p:sldLayoutId id="2147485116" r:id="rId6"/>
    <p:sldLayoutId id="2147485117" r:id="rId7"/>
    <p:sldLayoutId id="2147485118" r:id="rId8"/>
    <p:sldLayoutId id="2147485119" r:id="rId9"/>
    <p:sldLayoutId id="2147485120" r:id="rId10"/>
    <p:sldLayoutId id="21474851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E79462-809A-4A35-B1DF-FF849E3628BE}" type="datetimeFigureOut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4/7/16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583525-D372-495E-820D-D4D0A90D9A9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3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23" r:id="rId1"/>
    <p:sldLayoutId id="2147485124" r:id="rId2"/>
    <p:sldLayoutId id="2147485125" r:id="rId3"/>
    <p:sldLayoutId id="2147485126" r:id="rId4"/>
    <p:sldLayoutId id="2147485127" r:id="rId5"/>
    <p:sldLayoutId id="2147485128" r:id="rId6"/>
    <p:sldLayoutId id="2147485129" r:id="rId7"/>
    <p:sldLayoutId id="2147485130" r:id="rId8"/>
    <p:sldLayoutId id="2147485131" r:id="rId9"/>
    <p:sldLayoutId id="2147485132" r:id="rId10"/>
    <p:sldLayoutId id="21474851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81BB28-6411-4C59-8E30-379E1D3CB53A}" type="slidenum">
              <a:rPr lang="en-US">
                <a:solidFill>
                  <a:srgbClr val="000000"/>
                </a:solidFill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1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5136" r:id="rId2"/>
    <p:sldLayoutId id="2147485137" r:id="rId3"/>
    <p:sldLayoutId id="2147485138" r:id="rId4"/>
    <p:sldLayoutId id="2147485139" r:id="rId5"/>
    <p:sldLayoutId id="2147485140" r:id="rId6"/>
    <p:sldLayoutId id="2147485141" r:id="rId7"/>
    <p:sldLayoutId id="2147485142" r:id="rId8"/>
    <p:sldLayoutId id="2147485143" r:id="rId9"/>
    <p:sldLayoutId id="2147485144" r:id="rId10"/>
    <p:sldLayoutId id="2147485145" r:id="rId11"/>
    <p:sldLayoutId id="214748514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AFD9CD8-2734-4D50-A484-919DBACBE2DB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0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  <p:sldLayoutId id="2147485165" r:id="rId6"/>
    <p:sldLayoutId id="2147485166" r:id="rId7"/>
    <p:sldLayoutId id="2147485167" r:id="rId8"/>
    <p:sldLayoutId id="2147485168" r:id="rId9"/>
    <p:sldLayoutId id="2147485169" r:id="rId10"/>
    <p:sldLayoutId id="21474851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792FC-0CE6-4961-85A2-8FA16CE38B6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2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  <p:sldLayoutId id="2147485177" r:id="rId6"/>
    <p:sldLayoutId id="2147485178" r:id="rId7"/>
    <p:sldLayoutId id="2147485179" r:id="rId8"/>
    <p:sldLayoutId id="2147485180" r:id="rId9"/>
    <p:sldLayoutId id="2147485181" r:id="rId10"/>
    <p:sldLayoutId id="21474851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1.png"/><Relationship Id="rId15" Type="http://schemas.openxmlformats.org/officeDocument/2006/relationships/image" Target="../media/image10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oleObject" Target="../embeddings/oleObject2.bin"/><Relationship Id="rId19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slideLayout" Target="../slideLayouts/slideLayout58.xml"/><Relationship Id="rId10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slideLayout" Target="../slideLayouts/slideLayout58.xml"/><Relationship Id="rId8" Type="http://schemas.openxmlformats.org/officeDocument/2006/relationships/notesSlide" Target="../notesSlides/notesSlide11.xml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5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4" Type="http://schemas.openxmlformats.org/officeDocument/2006/relationships/hyperlink" Target="http://en.wikipedia.org/wiki/Barberpole_illusion" TargetMode="External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slideLayout" Target="../slideLayouts/slideLayout46.xml"/><Relationship Id="rId8" Type="http://schemas.openxmlformats.org/officeDocument/2006/relationships/notesSlide" Target="../notesSlides/notesSlide18.xml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10" Type="http://schemas.openxmlformats.org/officeDocument/2006/relationships/tags" Target="../tags/tag32.xml"/><Relationship Id="rId11" Type="http://schemas.openxmlformats.org/officeDocument/2006/relationships/tags" Target="../tags/tag33.xml"/><Relationship Id="rId12" Type="http://schemas.openxmlformats.org/officeDocument/2006/relationships/tags" Target="../tags/tag34.xml"/><Relationship Id="rId13" Type="http://schemas.openxmlformats.org/officeDocument/2006/relationships/slideLayout" Target="../slideLayouts/slideLayout69.xml"/><Relationship Id="rId14" Type="http://schemas.openxmlformats.org/officeDocument/2006/relationships/notesSlide" Target="../notesSlides/notesSlide19.xml"/><Relationship Id="rId15" Type="http://schemas.openxmlformats.org/officeDocument/2006/relationships/image" Target="../media/image35.png"/><Relationship Id="rId16" Type="http://schemas.openxmlformats.org/officeDocument/2006/relationships/image" Target="../media/image32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tags" Target="../tags/tag29.xml"/><Relationship Id="rId8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69.xml"/><Relationship Id="rId5" Type="http://schemas.openxmlformats.org/officeDocument/2006/relationships/notesSlide" Target="../notesSlides/notesSlide20.xml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48.jpeg"/><Relationship Id="rId5" Type="http://schemas.openxmlformats.org/officeDocument/2006/relationships/oleObject" Target="../embeddings/oleObject3.bin"/><Relationship Id="rId6" Type="http://schemas.openxmlformats.org/officeDocument/2006/relationships/image" Target="../media/image4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www.youtube.com/watch?v=TbJrc6QCeU0&amp;feature=related" TargetMode="External"/><Relationship Id="rId3" Type="http://schemas.openxmlformats.org/officeDocument/2006/relationships/hyperlink" Target="http://www.youtube.com/watch?v=pckFacsIWg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microsoft.com/office/2007/relationships/media" Target="file:///C:\Documents%20and%20Settings\grauman\Desktop\fall09\lecture22_motion\class-football.avi" TargetMode="External"/><Relationship Id="rId2" Type="http://schemas.openxmlformats.org/officeDocument/2006/relationships/video" Target="file:///C:\Documents%20and%20Settings\grauman\Desktop\fall09\lecture22_motion\class-football.av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811551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Motion – optical 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(</a:t>
            </a:r>
            <a:r>
              <a:rPr lang="en-US" sz="3600" dirty="0" err="1" smtClean="0"/>
              <a:t>Szeliski</a:t>
            </a:r>
            <a:r>
              <a:rPr lang="en-US" sz="3600" dirty="0" smtClean="0"/>
              <a:t> 8.4 and </a:t>
            </a:r>
            <a:r>
              <a:rPr lang="en-US" sz="3600" dirty="0" err="1" smtClean="0"/>
              <a:t>Solem</a:t>
            </a:r>
            <a:r>
              <a:rPr lang="en-US" sz="3600" dirty="0" smtClean="0"/>
              <a:t> 10.3 or 10.4)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87893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Michael S. Ryoo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" y="605729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0" i="1" dirty="0"/>
              <a:t>Many slides adapted from S. Seitz, R. </a:t>
            </a:r>
            <a:r>
              <a:rPr lang="en-US" sz="2200" b="0" i="1" dirty="0" err="1"/>
              <a:t>Szeliski</a:t>
            </a:r>
            <a:r>
              <a:rPr lang="en-US" sz="2200" b="0" i="1" dirty="0"/>
              <a:t>, M. </a:t>
            </a:r>
            <a:r>
              <a:rPr lang="en-US" sz="2200" b="0" i="1" dirty="0" err="1" smtClean="0"/>
              <a:t>Pollefeys</a:t>
            </a:r>
            <a:r>
              <a:rPr lang="en-US" sz="2200" b="0" i="1" dirty="0" smtClean="0"/>
              <a:t>, S. </a:t>
            </a:r>
            <a:r>
              <a:rPr lang="en-US" sz="2200" b="0" i="1" dirty="0" err="1" smtClean="0"/>
              <a:t>Lazebnik</a:t>
            </a:r>
            <a:r>
              <a:rPr lang="en-US" sz="2200" b="0" i="1" dirty="0" smtClean="0"/>
              <a:t>, and K. </a:t>
            </a:r>
            <a:r>
              <a:rPr lang="en-US" sz="2200" b="0" i="1" dirty="0" err="1" smtClean="0"/>
              <a:t>Grauman</a:t>
            </a:r>
            <a:endParaRPr lang="en-US" sz="2200" b="0" i="1" dirty="0"/>
          </a:p>
        </p:txBody>
      </p:sp>
    </p:spTree>
    <p:extLst>
      <p:ext uri="{BB962C8B-B14F-4D97-AF65-F5344CB8AC3E}">
        <p14:creationId xmlns:p14="http://schemas.microsoft.com/office/powerpoint/2010/main" val="416565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Apparent motion != motion field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/>
          <a:srcRect l="26563" t="29111" r="3125" b="6199"/>
          <a:stretch>
            <a:fillRect/>
          </a:stretch>
        </p:blipFill>
        <p:spPr bwMode="auto">
          <a:xfrm>
            <a:off x="990600" y="1295400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6248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Figure from Horn book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2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definition:  optical flow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990600"/>
          </a:xfrm>
        </p:spPr>
        <p:txBody>
          <a:bodyPr/>
          <a:lstStyle/>
          <a:p>
            <a:r>
              <a:rPr lang="en-US" smtClean="0"/>
              <a:t>How to estimate pixel motion from image H to image I?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752600" y="1219200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2286000" y="17526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3200400" y="1752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286000" y="2286000"/>
            <a:ext cx="76200" cy="76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8" name="Oval 9"/>
          <p:cNvSpPr>
            <a:spLocks noChangeArrowheads="1"/>
          </p:cNvSpPr>
          <p:nvPr/>
        </p:nvSpPr>
        <p:spPr bwMode="auto">
          <a:xfrm>
            <a:off x="3200400" y="2286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362200" y="1600200"/>
            <a:ext cx="1066800" cy="968375"/>
            <a:chOff x="1488" y="1008"/>
            <a:chExt cx="672" cy="610"/>
          </a:xfrm>
        </p:grpSpPr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 flipV="1">
              <a:off x="1488" y="10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>
              <a:off x="1488" y="146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>
              <a:off x="2063" y="1152"/>
              <a:ext cx="97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6" name="Line 25"/>
            <p:cNvSpPr>
              <a:spLocks noChangeShapeType="1"/>
            </p:cNvSpPr>
            <p:nvPr/>
          </p:nvSpPr>
          <p:spPr bwMode="auto">
            <a:xfrm flipH="1">
              <a:off x="2043" y="149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130" name="Rectangle 26"/>
          <p:cNvSpPr>
            <a:spLocks noChangeArrowheads="1"/>
          </p:cNvSpPr>
          <p:nvPr/>
        </p:nvSpPr>
        <p:spPr bwMode="auto">
          <a:xfrm>
            <a:off x="5105400" y="1219200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1" name="Oval 31"/>
          <p:cNvSpPr>
            <a:spLocks noChangeArrowheads="1"/>
          </p:cNvSpPr>
          <p:nvPr/>
        </p:nvSpPr>
        <p:spPr bwMode="auto">
          <a:xfrm>
            <a:off x="5867400" y="15621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2" name="Oval 32"/>
          <p:cNvSpPr>
            <a:spLocks noChangeArrowheads="1"/>
          </p:cNvSpPr>
          <p:nvPr/>
        </p:nvSpPr>
        <p:spPr bwMode="auto">
          <a:xfrm>
            <a:off x="6781800" y="19431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3" name="Oval 33"/>
          <p:cNvSpPr>
            <a:spLocks noChangeArrowheads="1"/>
          </p:cNvSpPr>
          <p:nvPr/>
        </p:nvSpPr>
        <p:spPr bwMode="auto">
          <a:xfrm>
            <a:off x="5943600" y="2281238"/>
            <a:ext cx="76200" cy="76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4" name="Oval 34"/>
          <p:cNvSpPr>
            <a:spLocks noChangeArrowheads="1"/>
          </p:cNvSpPr>
          <p:nvPr/>
        </p:nvSpPr>
        <p:spPr bwMode="auto">
          <a:xfrm>
            <a:off x="6629400" y="2481263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7705" name="Rectangle 41"/>
          <p:cNvSpPr>
            <a:spLocks noChangeArrowheads="1"/>
          </p:cNvSpPr>
          <p:nvPr/>
        </p:nvSpPr>
        <p:spPr bwMode="auto">
          <a:xfrm>
            <a:off x="685800" y="403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Solve pixel correspondence problem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1600">
                <a:solidFill>
                  <a:srgbClr val="000000"/>
                </a:solidFill>
              </a:rPr>
              <a:t>given a pixel in H, look for nearby pixels of the same color in I</a:t>
            </a:r>
          </a:p>
        </p:txBody>
      </p:sp>
      <p:pic>
        <p:nvPicPr>
          <p:cNvPr id="5136" name="Picture 48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71713" y="2965450"/>
            <a:ext cx="10906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7" name="Picture 49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692775" y="2984500"/>
            <a:ext cx="9588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85800" y="4419600"/>
            <a:ext cx="7772400" cy="2209800"/>
            <a:chOff x="432" y="2784"/>
            <a:chExt cx="4896" cy="1392"/>
          </a:xfrm>
        </p:grpSpPr>
        <p:sp>
          <p:nvSpPr>
            <p:cNvPr id="5139" name="Rectangle 39"/>
            <p:cNvSpPr>
              <a:spLocks noChangeArrowheads="1"/>
            </p:cNvSpPr>
            <p:nvPr/>
          </p:nvSpPr>
          <p:spPr bwMode="auto">
            <a:xfrm>
              <a:off x="432" y="3024"/>
              <a:ext cx="4896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Key assumptions</a:t>
              </a:r>
            </a:p>
            <a:p>
              <a:pPr marL="742950" lvl="1" indent="-285750"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z="2000" b="1">
                  <a:solidFill>
                    <a:srgbClr val="0000FF"/>
                  </a:solidFill>
                </a:rPr>
                <a:t>color constancy</a:t>
              </a:r>
              <a:r>
                <a:rPr lang="en-US" sz="2000" b="1">
                  <a:solidFill>
                    <a:srgbClr val="000000"/>
                  </a:solidFill>
                </a:rPr>
                <a:t>:  </a:t>
              </a:r>
              <a:r>
                <a:rPr lang="en-US" sz="2000">
                  <a:solidFill>
                    <a:srgbClr val="000000"/>
                  </a:solidFill>
                </a:rPr>
                <a:t>a point in H looks the same in I</a:t>
              </a:r>
            </a:p>
            <a:p>
              <a:pPr marL="1143000" lvl="2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–"/>
              </a:pPr>
              <a:r>
                <a:rPr lang="en-US">
                  <a:solidFill>
                    <a:srgbClr val="000000"/>
                  </a:solidFill>
                </a:rPr>
                <a:t>For grayscale images, this is </a:t>
              </a:r>
              <a:r>
                <a:rPr lang="en-US" b="1">
                  <a:solidFill>
                    <a:srgbClr val="000000"/>
                  </a:solidFill>
                </a:rPr>
                <a:t>brightness constancy</a:t>
              </a:r>
            </a:p>
            <a:p>
              <a:pPr marL="742950" lvl="1" indent="-285750"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z="2000" b="1">
                  <a:solidFill>
                    <a:srgbClr val="FF0000"/>
                  </a:solidFill>
                </a:rPr>
                <a:t>small motion</a:t>
              </a:r>
              <a:r>
                <a:rPr lang="en-US" sz="2000">
                  <a:solidFill>
                    <a:srgbClr val="000000"/>
                  </a:solidFill>
                </a:rPr>
                <a:t>:  points do not move very far</a:t>
              </a:r>
            </a:p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This is called the </a:t>
              </a:r>
              <a:r>
                <a:rPr lang="en-US" sz="2400" b="1">
                  <a:solidFill>
                    <a:srgbClr val="000000"/>
                  </a:solidFill>
                </a:rPr>
                <a:t>optical flow</a:t>
              </a:r>
              <a:r>
                <a:rPr lang="en-US" sz="2400">
                  <a:solidFill>
                    <a:srgbClr val="000000"/>
                  </a:solidFill>
                </a:rPr>
                <a:t> problem</a:t>
              </a:r>
            </a:p>
          </p:txBody>
        </p:sp>
        <p:grpSp>
          <p:nvGrpSpPr>
            <p:cNvPr id="4" name="Group 52"/>
            <p:cNvGrpSpPr>
              <a:grpSpLocks/>
            </p:cNvGrpSpPr>
            <p:nvPr/>
          </p:nvGrpSpPr>
          <p:grpSpPr bwMode="auto">
            <a:xfrm>
              <a:off x="2688" y="2784"/>
              <a:ext cx="1776" cy="144"/>
              <a:chOff x="2688" y="2784"/>
              <a:chExt cx="1776" cy="144"/>
            </a:xfrm>
          </p:grpSpPr>
          <p:sp>
            <p:nvSpPr>
              <p:cNvPr id="5141" name="Rectangle 50"/>
              <p:cNvSpPr>
                <a:spLocks noChangeArrowheads="1"/>
              </p:cNvSpPr>
              <p:nvPr/>
            </p:nvSpPr>
            <p:spPr bwMode="auto">
              <a:xfrm>
                <a:off x="2688" y="2784"/>
                <a:ext cx="432" cy="1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42" name="Rectangle 51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624" cy="14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992380" y="6613611"/>
            <a:ext cx="284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Steve Seitz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426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0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Brightness constancy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 l="35234" t="19336" r="30513" b="53862"/>
          <a:stretch>
            <a:fillRect/>
          </a:stretch>
        </p:blipFill>
        <p:spPr bwMode="auto">
          <a:xfrm>
            <a:off x="1150938" y="2060575"/>
            <a:ext cx="6911975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0" y="65024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Figure by Michael Black</a:t>
            </a:r>
          </a:p>
        </p:txBody>
      </p:sp>
    </p:spTree>
    <p:extLst>
      <p:ext uri="{BB962C8B-B14F-4D97-AF65-F5344CB8AC3E}">
        <p14:creationId xmlns:p14="http://schemas.microsoft.com/office/powerpoint/2010/main" val="318308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Optical flow constraints </a:t>
            </a:r>
            <a:r>
              <a:rPr lang="en-US" sz="2800" smtClean="0"/>
              <a:t>(grayscale images)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890588"/>
          </a:xfrm>
        </p:spPr>
        <p:txBody>
          <a:bodyPr/>
          <a:lstStyle/>
          <a:p>
            <a:r>
              <a:rPr lang="en-US" smtClean="0"/>
              <a:t>Let’s look at these constraints more closely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752600" y="1219200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9" name="Oval 6"/>
          <p:cNvSpPr>
            <a:spLocks noChangeArrowheads="1"/>
          </p:cNvSpPr>
          <p:nvPr/>
        </p:nvSpPr>
        <p:spPr bwMode="auto">
          <a:xfrm>
            <a:off x="2286000" y="160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0" name="Line 13"/>
          <p:cNvSpPr>
            <a:spLocks noChangeShapeType="1"/>
          </p:cNvSpPr>
          <p:nvPr/>
        </p:nvSpPr>
        <p:spPr bwMode="auto">
          <a:xfrm>
            <a:off x="2360613" y="1676400"/>
            <a:ext cx="306387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1" name="Rectangle 21"/>
          <p:cNvSpPr>
            <a:spLocks noChangeArrowheads="1"/>
          </p:cNvSpPr>
          <p:nvPr/>
        </p:nvSpPr>
        <p:spPr bwMode="auto">
          <a:xfrm>
            <a:off x="685800" y="403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>
                <a:solidFill>
                  <a:srgbClr val="000000"/>
                </a:solidFill>
              </a:rPr>
              <a:t>brightness constancy:   Q:  what’s the equation?</a:t>
            </a:r>
          </a:p>
        </p:txBody>
      </p:sp>
      <p:sp>
        <p:nvSpPr>
          <p:cNvPr id="6152" name="Rectangle 25"/>
          <p:cNvSpPr>
            <a:spLocks noChangeArrowheads="1"/>
          </p:cNvSpPr>
          <p:nvPr/>
        </p:nvSpPr>
        <p:spPr bwMode="auto">
          <a:xfrm>
            <a:off x="5105400" y="1219200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3" name="Oval 28"/>
          <p:cNvSpPr>
            <a:spLocks noChangeArrowheads="1"/>
          </p:cNvSpPr>
          <p:nvPr/>
        </p:nvSpPr>
        <p:spPr bwMode="auto">
          <a:xfrm>
            <a:off x="6019800" y="19050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154" name="Picture 29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691188" y="1981200"/>
            <a:ext cx="124301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30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2143125" y="1401763"/>
            <a:ext cx="4635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33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2582863" y="1676400"/>
            <a:ext cx="206533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41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5692775" y="2997200"/>
            <a:ext cx="9588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47" descr="Edittex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2279650" y="2973388"/>
            <a:ext cx="10906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9732" name="Rectangle 20"/>
          <p:cNvSpPr>
            <a:spLocks noChangeArrowheads="1"/>
          </p:cNvSpPr>
          <p:nvPr/>
        </p:nvSpPr>
        <p:spPr bwMode="auto">
          <a:xfrm>
            <a:off x="685800" y="4876800"/>
            <a:ext cx="7772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small motion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99773" name="Picture 61" descr="Edittex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1044575" y="5426075"/>
            <a:ext cx="7005638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9774" name="Picture 62" descr="Edittex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2895600" y="5951537"/>
            <a:ext cx="29225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990600" y="4449559"/>
          <a:ext cx="3124201" cy="42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45" name="Equation" r:id="rId18" imgW="1485720" imgH="203040" progId="Equation.3">
                  <p:embed/>
                </p:oleObj>
              </mc:Choice>
              <mc:Fallback>
                <p:oleObj name="Equation" r:id="rId18" imgW="1485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49559"/>
                        <a:ext cx="3124201" cy="427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992380" y="6613611"/>
            <a:ext cx="284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Steve Seitz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873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3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Optical flow equation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606425"/>
          </a:xfrm>
        </p:spPr>
        <p:txBody>
          <a:bodyPr/>
          <a:lstStyle/>
          <a:p>
            <a:r>
              <a:rPr lang="en-US" smtClean="0"/>
              <a:t>Combining these two equations</a:t>
            </a:r>
          </a:p>
        </p:txBody>
      </p:sp>
      <p:pic>
        <p:nvPicPr>
          <p:cNvPr id="7172" name="Picture 9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428750" y="1520825"/>
            <a:ext cx="39751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685800" y="4191000"/>
            <a:ext cx="7772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174" name="Picture 18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1790700" y="2036763"/>
            <a:ext cx="41751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9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1809750" y="2578100"/>
            <a:ext cx="44735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22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6257925" y="1271588"/>
            <a:ext cx="265747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24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1828800" y="3135313"/>
            <a:ext cx="21939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29" descr="Edittex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828800" y="3621088"/>
            <a:ext cx="214947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992380" y="6613611"/>
            <a:ext cx="284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Steve Seitz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163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Optical flow equation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685800"/>
          </a:xfrm>
        </p:spPr>
        <p:txBody>
          <a:bodyPr/>
          <a:lstStyle/>
          <a:p>
            <a:r>
              <a:rPr lang="en-US" smtClean="0"/>
              <a:t>Q:  how many unknowns and equations per pixel?</a:t>
            </a:r>
          </a:p>
        </p:txBody>
      </p:sp>
      <p:pic>
        <p:nvPicPr>
          <p:cNvPr id="8196" name="Picture 5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54225" y="1219200"/>
            <a:ext cx="268763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2790" name="Rectangle 6"/>
          <p:cNvSpPr>
            <a:spLocks noChangeArrowheads="1"/>
          </p:cNvSpPr>
          <p:nvPr/>
        </p:nvSpPr>
        <p:spPr bwMode="auto">
          <a:xfrm>
            <a:off x="685800" y="2133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502792" name="Rectangle 8"/>
          <p:cNvSpPr>
            <a:spLocks noChangeArrowheads="1"/>
          </p:cNvSpPr>
          <p:nvPr/>
        </p:nvSpPr>
        <p:spPr bwMode="auto">
          <a:xfrm>
            <a:off x="685800" y="2667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Intuitively, what does this </a:t>
            </a:r>
            <a:r>
              <a:rPr lang="en-US" sz="2400" dirty="0" smtClean="0">
                <a:solidFill>
                  <a:srgbClr val="000000"/>
                </a:solidFill>
              </a:rPr>
              <a:t>ambiguity mean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02793" name="Rectangle 9"/>
          <p:cNvSpPr>
            <a:spLocks noChangeArrowheads="1"/>
          </p:cNvSpPr>
          <p:nvPr/>
        </p:nvSpPr>
        <p:spPr bwMode="auto">
          <a:xfrm>
            <a:off x="685800" y="3124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3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0" grpId="0" build="p" autoUpdateAnimBg="0"/>
      <p:bldP spid="502792" grpId="0" build="p" autoUpdateAnimBg="0"/>
      <p:bldP spid="50279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aperture problem</a:t>
            </a:r>
          </a:p>
        </p:txBody>
      </p:sp>
      <p:sp>
        <p:nvSpPr>
          <p:cNvPr id="1790979" name="Line 3"/>
          <p:cNvSpPr>
            <a:spLocks noChangeShapeType="1"/>
          </p:cNvSpPr>
          <p:nvPr/>
        </p:nvSpPr>
        <p:spPr bwMode="auto">
          <a:xfrm>
            <a:off x="3690938" y="2813050"/>
            <a:ext cx="788987" cy="21399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90980" name="Line 4"/>
          <p:cNvSpPr>
            <a:spLocks noChangeShapeType="1"/>
          </p:cNvSpPr>
          <p:nvPr/>
        </p:nvSpPr>
        <p:spPr bwMode="auto">
          <a:xfrm>
            <a:off x="4648200" y="2362200"/>
            <a:ext cx="865188" cy="22526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90981" name="Oval 5"/>
          <p:cNvSpPr>
            <a:spLocks noChangeArrowheads="1"/>
          </p:cNvSpPr>
          <p:nvPr/>
        </p:nvSpPr>
        <p:spPr bwMode="auto">
          <a:xfrm>
            <a:off x="3352800" y="2362200"/>
            <a:ext cx="2590800" cy="2590800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90982" name="Line 6"/>
          <p:cNvSpPr>
            <a:spLocks noChangeShapeType="1"/>
          </p:cNvSpPr>
          <p:nvPr/>
        </p:nvSpPr>
        <p:spPr bwMode="auto">
          <a:xfrm flipV="1">
            <a:off x="4648200" y="5410200"/>
            <a:ext cx="1524000" cy="609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90983" name="Text Box 7"/>
          <p:cNvSpPr txBox="1">
            <a:spLocks noChangeArrowheads="1"/>
          </p:cNvSpPr>
          <p:nvPr/>
        </p:nvSpPr>
        <p:spPr bwMode="auto">
          <a:xfrm>
            <a:off x="5429250" y="5867400"/>
            <a:ext cx="272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cs typeface="Arial" charset="0"/>
              </a:rPr>
              <a:t>Perceived motion</a:t>
            </a:r>
          </a:p>
        </p:txBody>
      </p:sp>
    </p:spTree>
    <p:extLst>
      <p:ext uri="{BB962C8B-B14F-4D97-AF65-F5344CB8AC3E}">
        <p14:creationId xmlns:p14="http://schemas.microsoft.com/office/powerpoint/2010/main" val="190820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0979" grpId="0" animBg="1"/>
      <p:bldP spid="1790980" grpId="0" animBg="1"/>
      <p:bldP spid="1790982" grpId="0" animBg="1"/>
      <p:bldP spid="17909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aperture problem</a:t>
            </a:r>
          </a:p>
        </p:txBody>
      </p:sp>
      <p:sp>
        <p:nvSpPr>
          <p:cNvPr id="1793027" name="Line 3"/>
          <p:cNvSpPr>
            <a:spLocks noChangeShapeType="1"/>
          </p:cNvSpPr>
          <p:nvPr/>
        </p:nvSpPr>
        <p:spPr bwMode="auto">
          <a:xfrm>
            <a:off x="3200400" y="1600200"/>
            <a:ext cx="1524000" cy="396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93028" name="Line 4"/>
          <p:cNvSpPr>
            <a:spLocks noChangeShapeType="1"/>
          </p:cNvSpPr>
          <p:nvPr/>
        </p:nvSpPr>
        <p:spPr bwMode="auto">
          <a:xfrm>
            <a:off x="4495800" y="1905000"/>
            <a:ext cx="1524000" cy="403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93029" name="Oval 5"/>
          <p:cNvSpPr>
            <a:spLocks noChangeArrowheads="1"/>
          </p:cNvSpPr>
          <p:nvPr/>
        </p:nvSpPr>
        <p:spPr bwMode="auto">
          <a:xfrm>
            <a:off x="3352800" y="2362200"/>
            <a:ext cx="2590800" cy="2590800"/>
          </a:xfrm>
          <a:prstGeom prst="ellips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93030" name="Line 6"/>
          <p:cNvSpPr>
            <a:spLocks noChangeShapeType="1"/>
          </p:cNvSpPr>
          <p:nvPr/>
        </p:nvSpPr>
        <p:spPr bwMode="auto">
          <a:xfrm>
            <a:off x="4572000" y="5867400"/>
            <a:ext cx="1828800" cy="685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93031" name="Text Box 7"/>
          <p:cNvSpPr txBox="1">
            <a:spLocks noChangeArrowheads="1"/>
          </p:cNvSpPr>
          <p:nvPr/>
        </p:nvSpPr>
        <p:spPr bwMode="auto">
          <a:xfrm>
            <a:off x="6419850" y="5791200"/>
            <a:ext cx="221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cs typeface="Arial" charset="0"/>
              </a:rPr>
              <a:t>Actual motion</a:t>
            </a:r>
          </a:p>
        </p:txBody>
      </p:sp>
    </p:spTree>
    <p:extLst>
      <p:ext uri="{BB962C8B-B14F-4D97-AF65-F5344CB8AC3E}">
        <p14:creationId xmlns:p14="http://schemas.microsoft.com/office/powerpoint/2010/main" val="13224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27" grpId="0" animBg="1"/>
      <p:bldP spid="1793028" grpId="0" animBg="1"/>
      <p:bldP spid="1793030" grpId="0" animBg="1"/>
      <p:bldP spid="17930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8523" name="Picture 11" descr="Aperture_problem_animated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828800"/>
            <a:ext cx="4419600" cy="2762250"/>
          </a:xfrm>
          <a:prstGeom prst="rect">
            <a:avLst/>
          </a:prstGeom>
          <a:noFill/>
        </p:spPr>
      </p:pic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barber pole illusion</a:t>
            </a:r>
          </a:p>
        </p:txBody>
      </p:sp>
      <p:sp>
        <p:nvSpPr>
          <p:cNvPr id="1728522" name="Rectangle 10"/>
          <p:cNvSpPr>
            <a:spLocks noChangeArrowheads="1"/>
          </p:cNvSpPr>
          <p:nvPr/>
        </p:nvSpPr>
        <p:spPr bwMode="auto">
          <a:xfrm>
            <a:off x="1268413" y="6248400"/>
            <a:ext cx="642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cs typeface="Arial" charset="0"/>
                <a:hlinkClick r:id="rId4"/>
              </a:rPr>
              <a:t>http://en.wikipedia.org/wiki/Barberpole_illusion</a:t>
            </a: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7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barber pole illusion</a:t>
            </a:r>
          </a:p>
        </p:txBody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56516" name="Picture 4" descr="Barberpole_illusion_animated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828800"/>
            <a:ext cx="4419600" cy="2762250"/>
          </a:xfrm>
          <a:prstGeom prst="rect">
            <a:avLst/>
          </a:prstGeom>
          <a:noFill/>
        </p:spPr>
      </p:pic>
      <p:sp>
        <p:nvSpPr>
          <p:cNvPr id="1856518" name="Rectangle 6"/>
          <p:cNvSpPr>
            <a:spLocks noChangeArrowheads="1"/>
          </p:cNvSpPr>
          <p:nvPr/>
        </p:nvSpPr>
        <p:spPr bwMode="auto">
          <a:xfrm>
            <a:off x="-124666" y="6248400"/>
            <a:ext cx="9344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http://www.sandlotscience.com/Ambiguous/Barberpole_Illusion.htm</a:t>
            </a:r>
          </a:p>
        </p:txBody>
      </p:sp>
    </p:spTree>
    <p:extLst>
      <p:ext uri="{BB962C8B-B14F-4D97-AF65-F5344CB8AC3E}">
        <p14:creationId xmlns:p14="http://schemas.microsoft.com/office/powerpoint/2010/main" val="162561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Motion </a:t>
            </a:r>
            <a:r>
              <a:rPr lang="en-US" dirty="0" smtClean="0"/>
              <a:t>and tracking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 l="30096" t="32990" r="30270" b="16994"/>
          <a:stretch>
            <a:fillRect/>
          </a:stretch>
        </p:blipFill>
        <p:spPr bwMode="auto">
          <a:xfrm>
            <a:off x="503238" y="2816225"/>
            <a:ext cx="43561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 descr="walkingCycl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111750" y="3465513"/>
            <a:ext cx="2987675" cy="2616200"/>
          </a:xfrm>
          <a:noFill/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200900" y="6021388"/>
            <a:ext cx="172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Tomas Izo</a:t>
            </a:r>
          </a:p>
        </p:txBody>
      </p:sp>
      <p:pic>
        <p:nvPicPr>
          <p:cNvPr id="32774" name="Picture 6" descr="optflo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25" y="1736725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684213" y="1665288"/>
            <a:ext cx="44275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Tracking objects, video analysis, low level motion</a:t>
            </a:r>
          </a:p>
        </p:txBody>
      </p:sp>
    </p:spTree>
    <p:extLst>
      <p:ext uri="{BB962C8B-B14F-4D97-AF65-F5344CB8AC3E}">
        <p14:creationId xmlns:p14="http://schemas.microsoft.com/office/powerpoint/2010/main" val="365553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 l="35434" t="15872" r="31693" b="53223"/>
          <a:stretch>
            <a:fillRect/>
          </a:stretch>
        </p:blipFill>
        <p:spPr bwMode="auto">
          <a:xfrm>
            <a:off x="936625" y="2196616"/>
            <a:ext cx="7091363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0" y="65024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Figure by Michael Black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8200" y="44624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Solving the aperture problem (</a:t>
            </a:r>
            <a:r>
              <a:rPr lang="en-US" sz="2800" dirty="0" err="1" smtClean="0"/>
              <a:t>grayscale</a:t>
            </a:r>
            <a:r>
              <a:rPr lang="en-US" sz="2800" dirty="0" smtClean="0"/>
              <a:t> image)</a:t>
            </a:r>
            <a:endParaRPr lang="en-US" sz="28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47564" y="944724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Char char="•"/>
            </a:pPr>
            <a:r>
              <a:rPr lang="en-US" sz="2400" dirty="0" smtClean="0"/>
              <a:t>How to get more equations for a pixel?</a:t>
            </a:r>
          </a:p>
          <a:p>
            <a:pPr>
              <a:buFontTx/>
              <a:buChar char="•"/>
            </a:pPr>
            <a:r>
              <a:rPr lang="en-US" sz="2400" b="1" dirty="0" smtClean="0"/>
              <a:t>Spatial coherence constraint:</a:t>
            </a:r>
            <a:r>
              <a:rPr lang="en-US" sz="2400" dirty="0" smtClean="0"/>
              <a:t>  pretend the pixel’s neighbors have the same 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997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Solving the aperture </a:t>
            </a:r>
            <a:r>
              <a:rPr lang="en-US" sz="2800" dirty="0" smtClean="0"/>
              <a:t>problem (grayscale image)</a:t>
            </a:r>
            <a:endParaRPr lang="en-US" sz="2800" dirty="0"/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How to get more equations for a pixel?</a:t>
            </a:r>
          </a:p>
          <a:p>
            <a:pPr>
              <a:buFontTx/>
              <a:buChar char="•"/>
            </a:pPr>
            <a:r>
              <a:rPr lang="en-US" sz="2400" b="1" dirty="0"/>
              <a:t>Spatial coherence constraint:</a:t>
            </a:r>
            <a:r>
              <a:rPr lang="en-US" sz="2400" dirty="0"/>
              <a:t>  pretend the pixel’s neighbors have the same (</a:t>
            </a:r>
            <a:r>
              <a:rPr lang="en-US" sz="2400" dirty="0" err="1"/>
              <a:t>u,v</a:t>
            </a:r>
            <a:r>
              <a:rPr lang="en-US" sz="2400" dirty="0"/>
              <a:t>)</a:t>
            </a:r>
          </a:p>
          <a:p>
            <a:pPr lvl="1"/>
            <a:r>
              <a:rPr lang="en-US" sz="1800" dirty="0"/>
              <a:t>If we use a 5x5 window, that gives us 25 equations per pixel</a:t>
            </a:r>
          </a:p>
        </p:txBody>
      </p:sp>
      <p:pic>
        <p:nvPicPr>
          <p:cNvPr id="1653764" name="Picture 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048000" y="2667000"/>
            <a:ext cx="2989263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3772" name="Picture 12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1408113" y="3403600"/>
            <a:ext cx="61309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886200" y="5562600"/>
            <a:ext cx="1592262" cy="533400"/>
            <a:chOff x="1680" y="945"/>
            <a:chExt cx="1003" cy="305"/>
          </a:xfrm>
        </p:grpSpPr>
        <p:pic>
          <p:nvPicPr>
            <p:cNvPr id="8" name="Picture 5" descr="Edittex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680" y="1155"/>
              <a:ext cx="29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6" descr="Edittex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786" y="945"/>
              <a:ext cx="7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7" descr="Edittex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064" y="1152"/>
              <a:ext cx="21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8" descr="Edittex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397" y="1157"/>
              <a:ext cx="28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7992380" y="6649615"/>
            <a:ext cx="284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Steve Seitz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3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aperture problem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0641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Prob:  we have more equations than unknowns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524000" y="1420813"/>
            <a:ext cx="1592263" cy="484187"/>
            <a:chOff x="1680" y="945"/>
            <a:chExt cx="1003" cy="305"/>
          </a:xfrm>
        </p:grpSpPr>
        <p:pic>
          <p:nvPicPr>
            <p:cNvPr id="59415" name="Picture 23" descr="Edittex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680" y="1155"/>
              <a:ext cx="29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16" name="Picture 24" descr="Edittex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786" y="945"/>
              <a:ext cx="7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17" name="Picture 26" descr="Edittex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064" y="1152"/>
              <a:ext cx="21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18" name="Picture 28" descr="Edittex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397" y="1157"/>
              <a:ext cx="28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571750" y="3213100"/>
            <a:ext cx="1866900" cy="139700"/>
            <a:chOff x="1620" y="2024"/>
            <a:chExt cx="1176" cy="88"/>
          </a:xfrm>
        </p:grpSpPr>
        <p:pic>
          <p:nvPicPr>
            <p:cNvPr id="59412" name="Picture 30" descr="Edittex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620" y="2024"/>
              <a:ext cx="21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13" name="Picture 31" descr="Edittex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093" y="2025"/>
              <a:ext cx="21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14" name="Picture 34" descr="Edittex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585" y="2024"/>
              <a:ext cx="21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85800" y="3960813"/>
            <a:ext cx="8001000" cy="2592387"/>
            <a:chOff x="432" y="2495"/>
            <a:chExt cx="5040" cy="1633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769" y="2495"/>
              <a:ext cx="3503" cy="817"/>
              <a:chOff x="769" y="1919"/>
              <a:chExt cx="3503" cy="817"/>
            </a:xfrm>
          </p:grpSpPr>
          <p:pic>
            <p:nvPicPr>
              <p:cNvPr id="59409" name="Picture 15" descr="Edittex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769" y="1919"/>
                <a:ext cx="3503" cy="5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10" name="Picture 17" descr="Edittex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1440" y="2547"/>
                <a:ext cx="427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11" name="Picture 19" descr="Edittex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22"/>
              <a:srcRect/>
              <a:stretch>
                <a:fillRect/>
              </a:stretch>
            </p:blipFill>
            <p:spPr bwMode="auto">
              <a:xfrm>
                <a:off x="3677" y="2542"/>
                <a:ext cx="35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9408" name="Rectangle 38"/>
            <p:cNvSpPr>
              <a:spLocks noChangeArrowheads="1"/>
            </p:cNvSpPr>
            <p:nvPr/>
          </p:nvSpPr>
          <p:spPr bwMode="auto">
            <a:xfrm>
              <a:off x="432" y="3504"/>
              <a:ext cx="50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z="2000">
                  <a:solidFill>
                    <a:srgbClr val="000000"/>
                  </a:solidFill>
                </a:rPr>
                <a:t>The summations are over all pixels in the K x K window</a:t>
              </a:r>
            </a:p>
            <a:p>
              <a:pPr marL="742950" lvl="1" indent="-285750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z="2000">
                  <a:solidFill>
                    <a:srgbClr val="000000"/>
                  </a:solidFill>
                </a:rPr>
                <a:t>This technique was first proposed by Lucas &amp; Kanade (1981)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85800" y="1374775"/>
            <a:ext cx="7772400" cy="1139825"/>
            <a:chOff x="432" y="866"/>
            <a:chExt cx="4896" cy="718"/>
          </a:xfrm>
        </p:grpSpPr>
        <p:pic>
          <p:nvPicPr>
            <p:cNvPr id="59404" name="Picture 41" descr="Edittex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3020" y="866"/>
              <a:ext cx="182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05" name="Line 42"/>
            <p:cNvSpPr>
              <a:spLocks noChangeShapeType="1"/>
            </p:cNvSpPr>
            <p:nvPr/>
          </p:nvSpPr>
          <p:spPr bwMode="auto">
            <a:xfrm>
              <a:off x="2208" y="100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406" name="Rectangle 43"/>
            <p:cNvSpPr>
              <a:spLocks noChangeArrowheads="1"/>
            </p:cNvSpPr>
            <p:nvPr/>
          </p:nvSpPr>
          <p:spPr bwMode="auto">
            <a:xfrm>
              <a:off x="432" y="1287"/>
              <a:ext cx="4896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Solution:  solve least squares problem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85800" y="2389188"/>
            <a:ext cx="7772400" cy="758825"/>
            <a:chOff x="432" y="1505"/>
            <a:chExt cx="4896" cy="478"/>
          </a:xfrm>
        </p:grpSpPr>
        <p:pic>
          <p:nvPicPr>
            <p:cNvPr id="59402" name="Picture 32" descr="Edittex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47" y="1761"/>
              <a:ext cx="1459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03" name="Rectangle 45"/>
            <p:cNvSpPr>
              <a:spLocks noChangeArrowheads="1"/>
            </p:cNvSpPr>
            <p:nvPr/>
          </p:nvSpPr>
          <p:spPr bwMode="auto">
            <a:xfrm>
              <a:off x="432" y="1505"/>
              <a:ext cx="4896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>
                  <a:solidFill>
                    <a:srgbClr val="000000"/>
                  </a:solidFill>
                </a:rPr>
                <a:t>minimum least squares solution given by solution (in d) of:</a:t>
              </a: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1143000" y="3733800"/>
            <a:ext cx="2667000" cy="12192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0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Conditions for solvability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685800" y="3048000"/>
            <a:ext cx="7772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When is this </a:t>
            </a:r>
            <a:r>
              <a:rPr lang="en-US" sz="2800" dirty="0" smtClean="0">
                <a:solidFill>
                  <a:srgbClr val="000000"/>
                </a:solidFill>
              </a:rPr>
              <a:t>solvable</a:t>
            </a:r>
            <a:r>
              <a:rPr lang="en-US" sz="2800" dirty="0">
                <a:solidFill>
                  <a:srgbClr val="000000"/>
                </a:solidFill>
              </a:rPr>
              <a:t>?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lang="en-US" sz="2000" b="1" baseline="30000" dirty="0">
                <a:solidFill>
                  <a:srgbClr val="000000"/>
                </a:solidFill>
              </a:rPr>
              <a:t>T</a:t>
            </a: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lang="en-US" sz="2000" dirty="0">
                <a:solidFill>
                  <a:srgbClr val="000000"/>
                </a:solidFill>
              </a:rPr>
              <a:t> should be invertible 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lang="en-US" sz="2000" b="1" baseline="30000" dirty="0">
                <a:solidFill>
                  <a:srgbClr val="000000"/>
                </a:solidFill>
              </a:rPr>
              <a:t>T</a:t>
            </a: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lang="en-US" sz="2000" dirty="0">
                <a:solidFill>
                  <a:srgbClr val="000000"/>
                </a:solidFill>
              </a:rPr>
              <a:t> should not be too small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dirty="0" err="1">
                <a:solidFill>
                  <a:srgbClr val="000000"/>
                </a:solidFill>
              </a:rPr>
              <a:t>eigenvalues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of </a:t>
            </a: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lang="en-US" sz="2000" b="1" baseline="30000" dirty="0">
                <a:solidFill>
                  <a:srgbClr val="000000"/>
                </a:solidFill>
              </a:rPr>
              <a:t>T</a:t>
            </a: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lang="en-US" sz="2000" dirty="0">
                <a:solidFill>
                  <a:srgbClr val="000000"/>
                </a:solidFill>
              </a:rPr>
              <a:t> should not be too small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lang="en-US" sz="2000" b="1" baseline="30000" dirty="0">
                <a:solidFill>
                  <a:srgbClr val="000000"/>
                </a:solidFill>
              </a:rPr>
              <a:t>T</a:t>
            </a:r>
            <a:r>
              <a:rPr lang="en-US" sz="2000" b="1" dirty="0">
                <a:solidFill>
                  <a:srgbClr val="000000"/>
                </a:solidFill>
              </a:rPr>
              <a:t>A</a:t>
            </a:r>
            <a:r>
              <a:rPr lang="en-US" sz="2000" dirty="0">
                <a:solidFill>
                  <a:srgbClr val="000000"/>
                </a:solidFill>
              </a:rPr>
              <a:t> should be well-conditioned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/ </a:t>
            </a:r>
            <a:r>
              <a:rPr lang="en-US" sz="2000" dirty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should not be too large (</a:t>
            </a:r>
            <a:r>
              <a:rPr lang="en-US" sz="2000" dirty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 = larger </a:t>
            </a:r>
            <a:r>
              <a:rPr lang="en-US" sz="2000" dirty="0" err="1">
                <a:solidFill>
                  <a:srgbClr val="000000"/>
                </a:solidFill>
              </a:rPr>
              <a:t>eigenvalue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20788" y="1219200"/>
            <a:ext cx="5561012" cy="1296988"/>
            <a:chOff x="769" y="1919"/>
            <a:chExt cx="3503" cy="817"/>
          </a:xfrm>
        </p:grpSpPr>
        <p:pic>
          <p:nvPicPr>
            <p:cNvPr id="61447" name="Picture 11" descr="Edittex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9" y="1919"/>
              <a:ext cx="350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8" name="Picture 12" descr="Edittex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440" y="2547"/>
              <a:ext cx="42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9" name="Picture 13" descr="Edittex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77" y="2542"/>
              <a:ext cx="3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446" name="TextBox 8"/>
          <p:cNvSpPr txBox="1">
            <a:spLocks noChangeArrowheads="1"/>
          </p:cNvSpPr>
          <p:nvPr/>
        </p:nvSpPr>
        <p:spPr bwMode="auto">
          <a:xfrm>
            <a:off x="0" y="6657201"/>
            <a:ext cx="55864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Slide by Steve Seitz, UW</a:t>
            </a:r>
          </a:p>
        </p:txBody>
      </p:sp>
    </p:spTree>
    <p:extLst>
      <p:ext uri="{BB962C8B-B14F-4D97-AF65-F5344CB8AC3E}">
        <p14:creationId xmlns:p14="http://schemas.microsoft.com/office/powerpoint/2010/main" val="418935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</a:t>
            </a:r>
          </a:p>
        </p:txBody>
      </p:sp>
      <p:pic>
        <p:nvPicPr>
          <p:cNvPr id="1664003" name="Picture 3" descr="im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90600"/>
            <a:ext cx="5638800" cy="4227513"/>
          </a:xfrm>
          <a:prstGeom prst="rect">
            <a:avLst/>
          </a:prstGeom>
          <a:noFill/>
        </p:spPr>
      </p:pic>
      <p:sp>
        <p:nvSpPr>
          <p:cNvPr id="1664006" name="Line 6"/>
          <p:cNvSpPr>
            <a:spLocks noChangeShapeType="1"/>
          </p:cNvSpPr>
          <p:nvPr/>
        </p:nvSpPr>
        <p:spPr bwMode="auto">
          <a:xfrm flipH="1">
            <a:off x="6356350" y="21113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64007" name="Rectangle 7"/>
          <p:cNvSpPr>
            <a:spLocks noChangeArrowheads="1"/>
          </p:cNvSpPr>
          <p:nvPr/>
        </p:nvSpPr>
        <p:spPr bwMode="auto">
          <a:xfrm>
            <a:off x="6140450" y="2057400"/>
            <a:ext cx="152400" cy="130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64008" name="Rectangle 8"/>
          <p:cNvSpPr>
            <a:spLocks noChangeArrowheads="1"/>
          </p:cNvSpPr>
          <p:nvPr/>
        </p:nvSpPr>
        <p:spPr bwMode="auto">
          <a:xfrm>
            <a:off x="2819400" y="5654675"/>
            <a:ext cx="4132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>
                <a:solidFill>
                  <a:srgbClr val="000000"/>
                </a:solidFill>
                <a:cs typeface="Arial" charset="0"/>
              </a:rPr>
              <a:t> gradients very large or very small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>
                <a:solidFill>
                  <a:srgbClr val="000000"/>
                </a:solidFill>
                <a:cs typeface="Arial" charset="0"/>
              </a:rPr>
              <a:t> large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  <a:cs typeface="Arial" charset="0"/>
              </a:rPr>
              <a:t> l</a:t>
            </a:r>
            <a:r>
              <a:rPr lang="en-US" sz="2000" baseline="-25000">
                <a:solidFill>
                  <a:srgbClr val="000000"/>
                </a:solidFill>
                <a:cs typeface="Arial" charset="0"/>
              </a:rPr>
              <a:t>1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, small 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  <a:cs typeface="Arial" charset="0"/>
              </a:rPr>
              <a:t>l</a:t>
            </a:r>
            <a:r>
              <a:rPr lang="en-US" sz="20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453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058" name="Picture 10" descr="im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90600"/>
            <a:ext cx="5638800" cy="4227513"/>
          </a:xfrm>
          <a:prstGeom prst="rect">
            <a:avLst/>
          </a:prstGeom>
          <a:noFill/>
        </p:spPr>
      </p:pic>
      <p:sp>
        <p:nvSpPr>
          <p:cNvPr id="1666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Low-texture region</a:t>
            </a:r>
          </a:p>
        </p:txBody>
      </p:sp>
      <p:sp>
        <p:nvSpPr>
          <p:cNvPr id="1666054" name="Line 6"/>
          <p:cNvSpPr>
            <a:spLocks noChangeShapeType="1"/>
          </p:cNvSpPr>
          <p:nvPr/>
        </p:nvSpPr>
        <p:spPr bwMode="auto">
          <a:xfrm flipH="1">
            <a:off x="2987675" y="27320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66055" name="Rectangle 7"/>
          <p:cNvSpPr>
            <a:spLocks noChangeArrowheads="1"/>
          </p:cNvSpPr>
          <p:nvPr/>
        </p:nvSpPr>
        <p:spPr bwMode="auto">
          <a:xfrm>
            <a:off x="2836863" y="5611813"/>
            <a:ext cx="40227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gradients have small magnitude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>
                <a:solidFill>
                  <a:srgbClr val="000000"/>
                </a:solidFill>
                <a:cs typeface="Arial" charset="0"/>
              </a:rPr>
              <a:t> small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  <a:cs typeface="Arial" charset="0"/>
              </a:rPr>
              <a:t> l</a:t>
            </a:r>
            <a:r>
              <a:rPr lang="en-US" sz="2000" baseline="-25000">
                <a:solidFill>
                  <a:srgbClr val="000000"/>
                </a:solidFill>
                <a:cs typeface="Arial" charset="0"/>
              </a:rPr>
              <a:t>1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, small 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  <a:cs typeface="Arial" charset="0"/>
              </a:rPr>
              <a:t>l</a:t>
            </a:r>
            <a:r>
              <a:rPr lang="en-US" sz="20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666057" name="Rectangle 9"/>
          <p:cNvSpPr>
            <a:spLocks noChangeArrowheads="1"/>
          </p:cNvSpPr>
          <p:nvPr/>
        </p:nvSpPr>
        <p:spPr bwMode="auto">
          <a:xfrm>
            <a:off x="2803525" y="2655888"/>
            <a:ext cx="152400" cy="130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6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107" name="Picture 11" descr="im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90600"/>
            <a:ext cx="5638800" cy="4227513"/>
          </a:xfrm>
          <a:prstGeom prst="rect">
            <a:avLst/>
          </a:prstGeom>
          <a:noFill/>
        </p:spPr>
      </p:pic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High-texture region</a:t>
            </a:r>
          </a:p>
        </p:txBody>
      </p:sp>
      <p:sp>
        <p:nvSpPr>
          <p:cNvPr id="1668103" name="Line 7"/>
          <p:cNvSpPr>
            <a:spLocks noChangeShapeType="1"/>
          </p:cNvSpPr>
          <p:nvPr/>
        </p:nvSpPr>
        <p:spPr bwMode="auto">
          <a:xfrm flipH="1">
            <a:off x="6088063" y="3908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68104" name="Rectangle 8"/>
          <p:cNvSpPr>
            <a:spLocks noChangeArrowheads="1"/>
          </p:cNvSpPr>
          <p:nvPr/>
        </p:nvSpPr>
        <p:spPr bwMode="auto">
          <a:xfrm>
            <a:off x="5915025" y="3843338"/>
            <a:ext cx="152400" cy="130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68105" name="Rectangle 9"/>
          <p:cNvSpPr>
            <a:spLocks noChangeArrowheads="1"/>
          </p:cNvSpPr>
          <p:nvPr/>
        </p:nvSpPr>
        <p:spPr bwMode="auto">
          <a:xfrm>
            <a:off x="2855913" y="5611813"/>
            <a:ext cx="499268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gradients are different, large magnitudes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>
                <a:solidFill>
                  <a:srgbClr val="000000"/>
                </a:solidFill>
                <a:cs typeface="Arial" charset="0"/>
              </a:rPr>
              <a:t> large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  <a:cs typeface="Arial" charset="0"/>
              </a:rPr>
              <a:t> l</a:t>
            </a:r>
            <a:r>
              <a:rPr lang="en-US" sz="2000" baseline="-25000">
                <a:solidFill>
                  <a:srgbClr val="000000"/>
                </a:solidFill>
                <a:cs typeface="Arial" charset="0"/>
              </a:rPr>
              <a:t>1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, large </a:t>
            </a:r>
            <a:r>
              <a:rPr lang="en-US" sz="2000">
                <a:solidFill>
                  <a:srgbClr val="000000"/>
                </a:solidFill>
                <a:latin typeface="Symbol" pitchFamily="18" charset="2"/>
                <a:cs typeface="Arial" charset="0"/>
              </a:rPr>
              <a:t>l</a:t>
            </a:r>
            <a:r>
              <a:rPr lang="en-US" sz="20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647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9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 use of optical flow: </a:t>
            </a:r>
            <a:br>
              <a:rPr lang="en-US" sz="3600" dirty="0" smtClean="0"/>
            </a:br>
            <a:r>
              <a:rPr lang="en-US" sz="3600" dirty="0" smtClean="0"/>
              <a:t>facial animation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4213" y="609282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http://www.fxguide.com/article333.html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49" y="1628800"/>
            <a:ext cx="5143397" cy="3857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628800"/>
            <a:ext cx="5143397" cy="38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9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9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Example use of optical flow: </a:t>
            </a:r>
            <a:br>
              <a:rPr lang="en-US" sz="3600" smtClean="0"/>
            </a:br>
            <a:r>
              <a:rPr lang="en-US" sz="3600" smtClean="0"/>
              <a:t>Motion Paint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4213" y="609282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http://www.fxguide.com/article333.html</a:t>
            </a:r>
          </a:p>
        </p:txBody>
      </p:sp>
      <p:pic>
        <p:nvPicPr>
          <p:cNvPr id="10245" name="Picture 3" descr="WDMC_A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3144838"/>
            <a:ext cx="45339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895850" y="3036888"/>
          <a:ext cx="3852863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969" name="Photo Editor Photo" r:id="rId5" imgW="4772691" imgH="3296110" progId="">
                  <p:embed/>
                </p:oleObj>
              </mc:Choice>
              <mc:Fallback>
                <p:oleObj name="Photo Editor Photo" r:id="rId5" imgW="4772691" imgH="32961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036888"/>
                        <a:ext cx="3852863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539750" y="1557338"/>
            <a:ext cx="82089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Use optical flow to track brush strokes, in order to animate them to follow underlying scene motion.</a:t>
            </a:r>
          </a:p>
        </p:txBody>
      </p:sp>
    </p:spTree>
    <p:extLst>
      <p:ext uri="{BB962C8B-B14F-4D97-AF65-F5344CB8AC3E}">
        <p14:creationId xmlns:p14="http://schemas.microsoft.com/office/powerpoint/2010/main" val="26593226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www.youtube.com/watch?v=TbJrc6QCeU0&amp;feature=related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www.youtube.com/watch?v=pckFacsIWg4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0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 video is a sequence of frames captured over time</a:t>
            </a:r>
          </a:p>
          <a:p>
            <a:pPr>
              <a:buFontTx/>
              <a:buChar char="•"/>
            </a:pPr>
            <a:r>
              <a:rPr lang="en-US"/>
              <a:t>Now our image data is a function of space </a:t>
            </a:r>
            <a:br>
              <a:rPr lang="en-US"/>
            </a:br>
            <a:r>
              <a:rPr lang="en-US"/>
              <a:t>(x, y) and time (t)</a:t>
            </a:r>
          </a:p>
        </p:txBody>
      </p:sp>
      <p:graphicFrame>
        <p:nvGraphicFramePr>
          <p:cNvPr id="16230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2862263"/>
          <a:ext cx="4953000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21" name="Image" r:id="rId4" imgW="9307937" imgH="7250794" progId="">
                  <p:embed/>
                </p:oleObj>
              </mc:Choice>
              <mc:Fallback>
                <p:oleObj name="Image" r:id="rId4" imgW="9307937" imgH="72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62263"/>
                        <a:ext cx="4953000" cy="385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06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Coming up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 t="26257" b="26257"/>
          <a:stretch>
            <a:fillRect/>
          </a:stretch>
        </p:blipFill>
        <p:spPr bwMode="auto">
          <a:xfrm>
            <a:off x="2059819" y="2602024"/>
            <a:ext cx="5491162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lass-football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71700" y="4545124"/>
            <a:ext cx="5867400" cy="1695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1484784"/>
            <a:ext cx="80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Background subtraction, activity recognition, tracking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1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motion</a:t>
            </a:r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Estimating 3D structure</a:t>
            </a:r>
          </a:p>
          <a:p>
            <a:pPr>
              <a:buFontTx/>
              <a:buChar char="•"/>
            </a:pPr>
            <a:r>
              <a:rPr lang="en-US"/>
              <a:t>Segmenting objects based on motion cues</a:t>
            </a:r>
          </a:p>
          <a:p>
            <a:pPr>
              <a:buFontTx/>
              <a:buChar char="•"/>
            </a:pPr>
            <a:r>
              <a:rPr lang="en-US"/>
              <a:t>Learning dynamical models</a:t>
            </a:r>
          </a:p>
          <a:p>
            <a:pPr>
              <a:buFontTx/>
              <a:buChar char="•"/>
            </a:pPr>
            <a:r>
              <a:rPr lang="en-US"/>
              <a:t>Recognizing events and activities</a:t>
            </a:r>
          </a:p>
          <a:p>
            <a:pPr>
              <a:buFontTx/>
              <a:buChar char="•"/>
            </a:pPr>
            <a:r>
              <a:rPr lang="en-US"/>
              <a:t>Improving video quality (motion stabilization)</a:t>
            </a:r>
          </a:p>
        </p:txBody>
      </p:sp>
    </p:spTree>
    <p:extLst>
      <p:ext uri="{BB962C8B-B14F-4D97-AF65-F5344CB8AC3E}">
        <p14:creationId xmlns:p14="http://schemas.microsoft.com/office/powerpoint/2010/main" val="401236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Motion field</a:t>
            </a:r>
          </a:p>
        </p:txBody>
      </p:sp>
      <p:sp>
        <p:nvSpPr>
          <p:cNvPr id="16394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The motion field is the projection of the 3D scene motion into the image</a:t>
            </a:r>
          </a:p>
        </p:txBody>
      </p:sp>
      <p:pic>
        <p:nvPicPr>
          <p:cNvPr id="1639427" name="Picture 3" descr="_8196_figure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413125"/>
            <a:ext cx="4251325" cy="1920875"/>
          </a:xfrm>
          <a:prstGeom prst="rect">
            <a:avLst/>
          </a:prstGeom>
          <a:noFill/>
        </p:spPr>
      </p:pic>
      <p:pic>
        <p:nvPicPr>
          <p:cNvPr id="1639428" name="Picture 4" descr="_8196_figure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5675" y="2514600"/>
            <a:ext cx="4057650" cy="3794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8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 l="18629" t="12201" r="10956" b="3847"/>
          <a:stretch>
            <a:fillRect/>
          </a:stretch>
        </p:blipFill>
        <p:spPr bwMode="auto">
          <a:xfrm>
            <a:off x="0" y="993775"/>
            <a:ext cx="5976938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0" y="65024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Figure from Michael Black, Ph.D. Thesis</a:t>
            </a: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5943600" y="1947862"/>
            <a:ext cx="291623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Length </a:t>
            </a:r>
            <a:r>
              <a:rPr lang="en-US" sz="2800" dirty="0">
                <a:solidFill>
                  <a:srgbClr val="000000"/>
                </a:solidFill>
              </a:rPr>
              <a:t>of flow vectors inversely proportional to </a:t>
            </a:r>
            <a:r>
              <a:rPr lang="en-US" sz="2800" dirty="0" smtClean="0">
                <a:solidFill>
                  <a:srgbClr val="000000"/>
                </a:solidFill>
              </a:rPr>
              <a:t>depth Z </a:t>
            </a:r>
            <a:r>
              <a:rPr lang="en-US" sz="2800" dirty="0">
                <a:solidFill>
                  <a:srgbClr val="000000"/>
                </a:solidFill>
              </a:rPr>
              <a:t>of 3d point</a:t>
            </a: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4930775" y="6216650"/>
            <a:ext cx="4213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points closer to the camera move more quickly across the image plane</a:t>
            </a:r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 flipH="1" flipV="1">
            <a:off x="5435600" y="5208587"/>
            <a:ext cx="11525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 smtClean="0"/>
              <a:t>Motion field + camera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1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field + camera motion</a:t>
            </a:r>
            <a:endParaRPr lang="en-US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/>
          <a:srcRect l="25781" t="57143" r="15625" b="13747"/>
          <a:stretch>
            <a:fillRect/>
          </a:stretch>
        </p:blipFill>
        <p:spPr bwMode="auto">
          <a:xfrm>
            <a:off x="1600200" y="914400"/>
            <a:ext cx="5715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3048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Zoom out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3048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Zoom in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3048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Pan right to left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9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Motion estimation techniques</a:t>
            </a:r>
          </a:p>
        </p:txBody>
      </p:sp>
      <p:sp>
        <p:nvSpPr>
          <p:cNvPr id="1702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4876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Direct methods</a:t>
            </a:r>
          </a:p>
          <a:p>
            <a:pPr lvl="1"/>
            <a:r>
              <a:rPr lang="en-US" dirty="0" smtClean="0"/>
              <a:t>Directly recover image motion at each pixel from </a:t>
            </a:r>
            <a:r>
              <a:rPr lang="en-US" dirty="0" err="1" smtClean="0"/>
              <a:t>spatio</a:t>
            </a:r>
            <a:r>
              <a:rPr lang="en-US" dirty="0" smtClean="0"/>
              <a:t>-temporal image brightness variations</a:t>
            </a:r>
          </a:p>
          <a:p>
            <a:pPr lvl="1"/>
            <a:r>
              <a:rPr lang="en-US" dirty="0" smtClean="0"/>
              <a:t>Dense motion fields, but sensitive to appearance variations</a:t>
            </a:r>
          </a:p>
          <a:p>
            <a:pPr lvl="1"/>
            <a:r>
              <a:rPr lang="en-US" dirty="0" smtClean="0"/>
              <a:t>Suitable for video and when image motion is small </a:t>
            </a:r>
            <a:br>
              <a:rPr lang="en-US" dirty="0" smtClean="0"/>
            </a:br>
            <a:endParaRPr lang="en-US" sz="1200" dirty="0" smtClean="0"/>
          </a:p>
          <a:p>
            <a:pPr>
              <a:buFontTx/>
              <a:buChar char="•"/>
            </a:pPr>
            <a:r>
              <a:rPr lang="en-US" dirty="0" smtClean="0"/>
              <a:t>Feature-based methods</a:t>
            </a:r>
          </a:p>
          <a:p>
            <a:pPr lvl="1"/>
            <a:r>
              <a:rPr lang="en-US" dirty="0" smtClean="0"/>
              <a:t>Extract visual features (corners, textured areas) and track them over multiple frames</a:t>
            </a:r>
          </a:p>
          <a:p>
            <a:pPr lvl="1"/>
            <a:r>
              <a:rPr lang="en-US" dirty="0" smtClean="0"/>
              <a:t>Sparse motion fields, but more robust tracking</a:t>
            </a:r>
          </a:p>
          <a:p>
            <a:pPr lvl="1"/>
            <a:r>
              <a:rPr lang="en-US" dirty="0" smtClean="0"/>
              <a:t>Suitable when image motion is large (10s of pixels)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4800" y="838200"/>
            <a:ext cx="8458200" cy="22098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7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flow</a:t>
            </a:r>
          </a:p>
        </p:txBody>
      </p:sp>
      <p:sp>
        <p:nvSpPr>
          <p:cNvPr id="178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Definition: optical flow is the </a:t>
            </a:r>
            <a:r>
              <a:rPr lang="en-US" i="1" dirty="0"/>
              <a:t>apparent</a:t>
            </a:r>
            <a:r>
              <a:rPr lang="en-US" dirty="0"/>
              <a:t> motion of brightness patterns in the image</a:t>
            </a:r>
          </a:p>
          <a:p>
            <a:pPr>
              <a:buFontTx/>
              <a:buChar char="•"/>
            </a:pPr>
            <a:r>
              <a:rPr lang="en-US" dirty="0"/>
              <a:t>Ideally, optical flow would be the same as the motion field</a:t>
            </a:r>
          </a:p>
          <a:p>
            <a:pPr>
              <a:buFontTx/>
              <a:buChar char="•"/>
            </a:pPr>
            <a:r>
              <a:rPr lang="en-US" dirty="0"/>
              <a:t>Have to be careful: apparent motion can be caused by lighting changes without any actual </a:t>
            </a:r>
            <a:r>
              <a:rPr lang="en-US" dirty="0" smtClean="0"/>
              <a:t>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4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6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(x,y)$&#10;\end{document}&#10;"/>
  <p:tag name="EXTERNALNAME" val="Edittex"/>
  <p:tag name="BLEND" val="False"/>
  <p:tag name="TRANSPARENT" val="False"/>
  <p:tag name="BITMAPFORMAT" val="bmpmono"/>
  <p:tag name="DEBUGINTERACTIVE" val="True"/>
  <p:tag name="ORIGWIDTH" val="254.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 = I(x+u, y+v)- H(x,y)$&#10;\end{document}&#10;"/>
  <p:tag name="EXTERNALNAME" val="Edittex"/>
  <p:tag name="BLEND" val="False"/>
  <p:tag name="TRANSPARENT" val="False"/>
  <p:tag name="BITMAPFORMAT" val="bmpmono"/>
  <p:tag name="DEBUGINTERACTIVE" val="True"/>
  <p:tag name="ORIGWIDTH" val="1049.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 I(x,y) + I_x u + I_y v  - H(x,y) $&#10;\end{document}&#10;"/>
  <p:tag name="EXTERNALNAME" val="Edittex"/>
  <p:tag name="BLEND" val="False"/>
  <p:tag name="TRANSPARENT" val="False"/>
  <p:tag name="BITMAPFORMAT" val="bmpmono"/>
  <p:tag name="DEBUGINTERACTIVE" val="True"/>
  <p:tag name="ORIGWIDTH" val="1113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 (I(x,y) - H(x,y))  + I_x u + I_y v$&#10;\end{document}&#10;"/>
  <p:tag name="EXTERNALNAME" val="Edittex"/>
  <p:tag name="BLEND" val="False"/>
  <p:tag name="TRANSPARENT" val="False"/>
  <p:tag name="BITMAPFORMAT" val="bmp16m"/>
  <p:tag name="DEBUGINTERACTIVE" val="True"/>
  <p:tag name="ORIGWIDTH" val="119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shorthand:  $I_x = \frac{\partial I}{\partial x}$&#10;\end{document}&#10;"/>
  <p:tag name="EXTERNALNAME" val="Edittex"/>
  <p:tag name="BLEND" val="False"/>
  <p:tag name="TRANSPARENT" val="False"/>
  <p:tag name="BITMAPFORMAT" val="bmp16m"/>
  <p:tag name="DEBUGINTERACTIVE" val="True"/>
  <p:tag name="ORIGWIDTH" val="708.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 I_t + I_x u + I_y v$&#10;\end{document}&#10;"/>
  <p:tag name="EXTERNALNAME" val="Edittex"/>
  <p:tag name="BLEND" val="False"/>
  <p:tag name="TRANSPARENT" val="False"/>
  <p:tag name="BITMAPFORMAT" val="bmp16m"/>
  <p:tag name="DEBUGINTERACTIVE" val="True"/>
  <p:tag name="ORIGWIDTH" val="5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 I_t +\nabla I \cdot [u~v]$&#10;\end{document}&#10;"/>
  <p:tag name="EXTERNALNAME" val="Edittex"/>
  <p:tag name="BLEND" val="False"/>
  <p:tag name="TRANSPARENT" val="False"/>
  <p:tag name="BITMAPFORMAT" val="bmp16m"/>
  <p:tag name="DEBUGINTERACTIVE" val="True"/>
  <p:tag name="ORIGWIDTH" val="573.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 =  I_t +\nabla I \cdot [u~v]$&#10;\end{document}&#10;"/>
  <p:tag name="EXTERNALNAME" val="Edittex"/>
  <p:tag name="BLEND" val="False"/>
  <p:tag name="TRANSPARENT" val="False"/>
  <p:tag name="BITMAPFORMAT" val="bmp16m"/>
  <p:tag name="DEBUGINTERACTIVE" val="True"/>
  <p:tag name="ORIGWIDTH" val="652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 =  I_t({\bf p_i}) +\nabla I({\bf p_i}) \cdot [u~v]$&#10;\end{document}&#10;"/>
  <p:tag name="EXTERNALNAME" val="Edittex"/>
  <p:tag name="BLEND" val="False"/>
  <p:tag name="TRANSPARENT" val="False"/>
  <p:tag name="BITMAPFORMAT" val="bmpmono"/>
  <p:tag name="DEBUGINTERACTIVE" val="True"/>
  <p:tag name="ORIGWIDTH" val="94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eft[&#10;\begin{array}{cc}&#10;I_x({\bf p_1}) &amp; I_y({\bf p_1})  \\&#10;I_x({\bf p_2}) &amp; I_y({\bf p_2})  \\&#10;\vdots &amp; \vdots \\&#10;I_x({\bf p_{25}}) &amp; I_y({\bf p_{25}})  \\&#10;\end{array}&#10;\right]&#10;\left[&#10;\begin{array}{c}&#10;u \\&#10;v&#10;\end{array}&#10;\right]&#10;=&#10;-\left[&#10;\begin{array}{c}&#10;I_t({\bf p_1}) \\&#10;I_t({\bf p_2}) \\&#10;\vdots \\&#10;I_t({\bf p_{25}})&#10;\end{array}&#10;\right]&#10;\]&#10;\end{document}&#10;"/>
  <p:tag name="EXTERNALNAME" val="Edittex"/>
  <p:tag name="BLEND" val="False"/>
  <p:tag name="TRANSPARENT" val="False"/>
  <p:tag name="BITMAPFORMAT" val="bmp256"/>
  <p:tag name="DEBUGINTERACTIVE" val="True"/>
  <p:tag name="ORIGWIDTH" val="1488.6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5x2&#10;\end{document}&#10;"/>
  <p:tag name="EXTERNALNAME" val="Edittex"/>
  <p:tag name="BLEND" val="False"/>
  <p:tag name="TRANSPARENT" val="False"/>
  <p:tag name="BITMAPFORMAT" val="bmpmono"/>
  <p:tag name="DEBUGINTERACTIVE" val="True"/>
  <p:tag name="ORIGWIDTH" val="17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(x,y)$&#10;\end{document}&#10;"/>
  <p:tag name="EXTERNALNAME" val="Edittex"/>
  <p:tag name="BLEND" val="False"/>
  <p:tag name="TRANSPARENT" val="False"/>
  <p:tag name="BITMAPFORMAT" val="bmpmono"/>
  <p:tag name="DEBUGINTERACTIVE" val="True"/>
  <p:tag name="ORIGWIDTH" val="2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~~d = b$&#10;\end{document}&#10;"/>
  <p:tag name="EXTERNALNAME" val="Edittex"/>
  <p:tag name="BLEND" val="False"/>
  <p:tag name="TRANSPARENT" val="False"/>
  <p:tag name="BITMAPFORMAT" val="bmpmono"/>
  <p:tag name="DEBUGINTERACTIVE" val="True"/>
  <p:tag name="ORIGWIDTH" val="306.87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x1&#10;\end{document}&#10;"/>
  <p:tag name="EXTERNALNAME" val="Edittex"/>
  <p:tag name="BLEND" val="False"/>
  <p:tag name="TRANSPARENT" val="False"/>
  <p:tag name="BITMAPFORMAT" val="bmpmono"/>
  <p:tag name="DEBUGINTERACTIVE" val="True"/>
  <p:tag name="ORIGWIDTH" val="126.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5x1&#10;\end{document}&#10;"/>
  <p:tag name="EXTERNALNAME" val="Edittex"/>
  <p:tag name="BLEND" val="False"/>
  <p:tag name="TRANSPARENT" val="False"/>
  <p:tag name="BITMAPFORMAT" val="bmpmono"/>
  <p:tag name="DEBUGINTERACTIVE" val="True"/>
  <p:tag name="ORIGWIDTH" val="171.8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(A^TA)~d = A^Tb$&#10;\end{document}&#10;"/>
  <p:tag name="EXTERNALNAME" val="Edittex"/>
  <p:tag name="BLEND" val="False"/>
  <p:tag name="TRANSPARENT" val="False"/>
  <p:tag name="BITMAPFORMAT" val="bmp256"/>
  <p:tag name="DEBUGINTERACTIVE" val="True"/>
  <p:tag name="ORIGWIDTH" val="562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minimize $\|Ad - b\|^2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256"/>
  <p:tag name="DEBUGINTERACTIVE" val="True"/>
  <p:tag name="ORIGWIDTH" val="704.75"/>
  <p:tag name="PICTUREFILESIZE" val="7555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eft[&#10;\begin{array}{cc}&#10;\sum I_x I_x &amp; \sum I_x I_y \\&#10;\sum I_x I_y &amp; \sum I_y I_y&#10;\end{array}&#10;\right]&#10;\left[&#10;\begin{array}{c}&#10;u \\&#10;v&#10;\end{array}&#10;\right]&#10;=&#10;-\left[&#10;\begin{array}{c}&#10;\sum I_x I_t \\&#10;\sum I_y I_t&#10;\end{array}&#10;\right]&#10;\]&#10;\end{document}&#10;"/>
  <p:tag name="EXTERNALNAME" val="Edittex"/>
  <p:tag name="BLEND" val="False"/>
  <p:tag name="TRANSPARENT" val="False"/>
  <p:tag name="BITMAPFORMAT" val="bmp256"/>
  <p:tag name="DEBUGINTERACTIVE" val="True"/>
  <p:tag name="ORIGWIDTH" val="13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^TA$&#10;\end{document}&#10;"/>
  <p:tag name="EXTERNALNAME" val="Edittex"/>
  <p:tag name="BLEND" val="False"/>
  <p:tag name="TRANSPARENT" val="False"/>
  <p:tag name="BITMAPFORMAT" val="bmpmono"/>
  <p:tag name="DEBUGINTERACTIVE" val="True"/>
  <p:tag name="ORIGWIDTH" val="164.7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^Tb$&#10;\end{document}&#10;"/>
  <p:tag name="EXTERNALNAME" val="Edittex"/>
  <p:tag name="BLEND" val="False"/>
  <p:tag name="TRANSPARENT" val="False"/>
  <p:tag name="BITMAPFORMAT" val="bmpmono"/>
  <p:tag name="DEBUGINTERACTIVE" val="True"/>
  <p:tag name="ORIGWIDTH" val="138.6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x2&#10;\end{document}&#10;"/>
  <p:tag name="EXTERNALNAME" val="Edittex"/>
  <p:tag name="BLEND" val="False"/>
  <p:tag name="TRANSPARENT" val="False"/>
  <p:tag name="BITMAPFORMAT" val="bmpmono"/>
  <p:tag name="DEBUGINTERACTIVE" val="True"/>
  <p:tag name="ORIGWIDTH" val="130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x1&#10;\end{document}&#10;"/>
  <p:tag name="EXTERNALNAME" val="Edittex"/>
  <p:tag name="BLEND" val="False"/>
  <p:tag name="TRANSPARENT" val="False"/>
  <p:tag name="BITMAPFORMAT" val="bmpmono"/>
  <p:tag name="DEBUGINTERACTIVE" val="True"/>
  <p:tag name="ORIGWIDTH" val="126.8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(x+u, y+v)$&#10;\end{document}&#10;"/>
  <p:tag name="EXTERNALNAME" val="Edittex"/>
  <p:tag name="BLEND" val="False"/>
  <p:tag name="TRANSPARENT" val="False"/>
  <p:tag name="BITMAPFORMAT" val="bmpmono"/>
  <p:tag name="DEBUGINTERACTIVE" val="True"/>
  <p:tag name="ORIGWIDTH" val="483.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x1&#10;\end{document}&#10;"/>
  <p:tag name="EXTERNALNAME" val="Edittex"/>
  <p:tag name="BLEND" val="False"/>
  <p:tag name="TRANSPARENT" val="False"/>
  <p:tag name="BITMAPFORMAT" val="bmpmono"/>
  <p:tag name="DEBUGINTERACTIVE" val="True"/>
  <p:tag name="ORIGWIDTH" val="126.87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5x2&#10;\end{document}&#10;"/>
  <p:tag name="EXTERNALNAME" val="Edittex"/>
  <p:tag name="BLEND" val="False"/>
  <p:tag name="TRANSPARENT" val="False"/>
  <p:tag name="BITMAPFORMAT" val="bmpmono"/>
  <p:tag name="DEBUGINTERACTIVE" val="True"/>
  <p:tag name="ORIGWIDTH" val="175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~~d = b$&#10;\end{document}&#10;"/>
  <p:tag name="EXTERNALNAME" val="Edittex"/>
  <p:tag name="BLEND" val="False"/>
  <p:tag name="TRANSPARENT" val="False"/>
  <p:tag name="BITMAPFORMAT" val="bmpmono"/>
  <p:tag name="DEBUGINTERACTIVE" val="True"/>
  <p:tag name="ORIGWIDTH" val="306.87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x1&#10;\end{document}&#10;"/>
  <p:tag name="EXTERNALNAME" val="Edittex"/>
  <p:tag name="BLEND" val="False"/>
  <p:tag name="TRANSPARENT" val="False"/>
  <p:tag name="BITMAPFORMAT" val="bmpmono"/>
  <p:tag name="DEBUGINTERACTIVE" val="True"/>
  <p:tag name="ORIGWIDTH" val="126.87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5x1&#10;\end{document}&#10;"/>
  <p:tag name="EXTERNALNAME" val="Edittex"/>
  <p:tag name="BLEND" val="False"/>
  <p:tag name="TRANSPARENT" val="False"/>
  <p:tag name="BITMAPFORMAT" val="bmpmono"/>
  <p:tag name="DEBUGINTERACTIVE" val="True"/>
  <p:tag name="ORIGWIDTH" val="171.87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eft[&#10;\begin{array}{cc}&#10;\sum I_x I_x &amp; \sum I_x I_y \\&#10;\sum I_x I_y &amp; \sum I_y I_y&#10;\end{array}&#10;\right]&#10;\left[&#10;\begin{array}{c}&#10;u \\&#10;v&#10;\end{array}&#10;\right]&#10;=&#10;-\left[&#10;\begin{array}{c}&#10;\sum I_x I_t \\&#10;\sum I_y I_t&#10;\end{array}&#10;\right]&#10;\]&#10;\end{document}&#10;"/>
  <p:tag name="EXTERNALNAME" val="Edittex"/>
  <p:tag name="BLEND" val="False"/>
  <p:tag name="TRANSPARENT" val="False"/>
  <p:tag name="BITMAPFORMAT" val="bmp256"/>
  <p:tag name="DEBUGINTERACTIVE" val="True"/>
  <p:tag name="ORIGWIDTH" val="13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^TA$&#10;\end{document}&#10;"/>
  <p:tag name="EXTERNALNAME" val="Edittex"/>
  <p:tag name="BLEND" val="False"/>
  <p:tag name="TRANSPARENT" val="False"/>
  <p:tag name="BITMAPFORMAT" val="bmpmono"/>
  <p:tag name="DEBUGINTERACTIVE" val="True"/>
  <p:tag name="ORIGWIDTH" val="164.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^Tb$&#10;\end{document}&#10;"/>
  <p:tag name="EXTERNALNAME" val="Edittex"/>
  <p:tag name="BLEND" val="False"/>
  <p:tag name="TRANSPARENT" val="False"/>
  <p:tag name="BITMAPFORMAT" val="bmpmono"/>
  <p:tag name="DEBUGINTERACTIVE" val="True"/>
  <p:tag name="ORIGWIDTH" val="138.6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(x, y)$&#10;\end{document}&#10;"/>
  <p:tag name="EXTERNALNAME" val="Edittex"/>
  <p:tag name="BLEND" val="False"/>
  <p:tag name="TRANSPARENT" val="False"/>
  <p:tag name="BITMAPFORMAT" val="bmpmono"/>
  <p:tag name="DEBUGINTERACTIVE" val="True"/>
  <p:tag name="ORIGWIDTH" val="1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displacement $= (u, v)$&#10;\end{document}&#10;"/>
  <p:tag name="EXTERNALNAME" val="Edittex"/>
  <p:tag name="BLEND" val="False"/>
  <p:tag name="TRANSPARENT" val="False"/>
  <p:tag name="BITMAPFORMAT" val="bmpmono"/>
  <p:tag name="DEBUGINTERACTIVE" val="True"/>
  <p:tag name="ORIGWIDTH" val="801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(x,y)$&#10;\end{document}&#10;"/>
  <p:tag name="EXTERNALNAME" val="Edittex"/>
  <p:tag name="BLEND" val="False"/>
  <p:tag name="TRANSPARENT" val="False"/>
  <p:tag name="BITMAPFORMAT" val="bmpmono"/>
  <p:tag name="DEBUGINTERACTIVE" val="True"/>
  <p:tag name="ORIGWIDTH" val="2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(x,y)$&#10;\end{document}&#10;"/>
  <p:tag name="EXTERNALNAME" val="Edittex"/>
  <p:tag name="BLEND" val="False"/>
  <p:tag name="TRANSPARENT" val="False"/>
  <p:tag name="BITMAPFORMAT" val="bmpmono"/>
  <p:tag name="DEBUGINTERACTIVE" val="True"/>
  <p:tag name="ORIGWIDTH" val="254.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(x+u,y+v) = I(x,y) +  \frac{\partial I}{\partial x} u + \frac{\partial I}{\partial y}v + \mbox{\small higher order terms}$&#10;\end{document}&#10;"/>
  <p:tag name="EXTERNALNAME" val="Edittex"/>
  <p:tag name="BLEND" val="False"/>
  <p:tag name="TRANSPARENT" val="False"/>
  <p:tag name="BITMAPFORMAT" val="bmpmono"/>
  <p:tag name="DEBUGINTERACTIVE" val="True"/>
  <p:tag name="ORIGWIDTH" val="186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 I(x,y) +  \frac{\partial I}{\partial x} u + \frac{\partial I}{\partial y}v$&#10;\end{document}&#10;"/>
  <p:tag name="EXTERNALNAME" val="Edittex"/>
  <p:tag name="BLEND" val="False"/>
  <p:tag name="TRANSPARENT" val="False"/>
  <p:tag name="BITMAPFORMAT" val="bmpmono"/>
  <p:tag name="DEBUGINTERACTIVE" val="True"/>
  <p:tag name="ORIGWIDTH" val="779.3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919</Words>
  <Application>Microsoft Macintosh PowerPoint</Application>
  <PresentationFormat>On-screen Show (4:3)</PresentationFormat>
  <Paragraphs>158</Paragraphs>
  <Slides>30</Slides>
  <Notes>25</Notes>
  <HiddenSlides>0</HiddenSlides>
  <MMClips>1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Office Theme</vt:lpstr>
      <vt:lpstr>6_Office Theme</vt:lpstr>
      <vt:lpstr>11_Default Design</vt:lpstr>
      <vt:lpstr>2_Default Design</vt:lpstr>
      <vt:lpstr>Blank Presentation</vt:lpstr>
      <vt:lpstr>2_Blank Presentation</vt:lpstr>
      <vt:lpstr>1_Blank Presentation</vt:lpstr>
      <vt:lpstr>Image</vt:lpstr>
      <vt:lpstr>Equation</vt:lpstr>
      <vt:lpstr>Photo Editor Photo</vt:lpstr>
      <vt:lpstr>Motion – optical flow  (Szeliski 8.4 and Solem 10.3 or 10.4)</vt:lpstr>
      <vt:lpstr>Motion and tracking</vt:lpstr>
      <vt:lpstr>Video</vt:lpstr>
      <vt:lpstr>Uses of motion</vt:lpstr>
      <vt:lpstr>Motion field</vt:lpstr>
      <vt:lpstr>Motion field + camera motion</vt:lpstr>
      <vt:lpstr>Motion field + camera motion</vt:lpstr>
      <vt:lpstr>Motion estimation techniques</vt:lpstr>
      <vt:lpstr>Optical flow</vt:lpstr>
      <vt:lpstr>Apparent motion != motion field</vt:lpstr>
      <vt:lpstr>Problem definition:  optical flow</vt:lpstr>
      <vt:lpstr>Brightness constancy</vt:lpstr>
      <vt:lpstr>Optical flow constraints (grayscale images)</vt:lpstr>
      <vt:lpstr>Optical flow equation</vt:lpstr>
      <vt:lpstr>Optical flow equation</vt:lpstr>
      <vt:lpstr>The aperture problem</vt:lpstr>
      <vt:lpstr>The aperture problem</vt:lpstr>
      <vt:lpstr>The barber pole illusion</vt:lpstr>
      <vt:lpstr>The barber pole illusion</vt:lpstr>
      <vt:lpstr>PowerPoint Presentation</vt:lpstr>
      <vt:lpstr>Solving the aperture problem (grayscale image)</vt:lpstr>
      <vt:lpstr>Solving the aperture problem</vt:lpstr>
      <vt:lpstr>Conditions for solvability</vt:lpstr>
      <vt:lpstr>Edge</vt:lpstr>
      <vt:lpstr>Low-texture region</vt:lpstr>
      <vt:lpstr>High-texture region</vt:lpstr>
      <vt:lpstr>Example use of optical flow:  facial animation</vt:lpstr>
      <vt:lpstr>Example use of optical flow:  Motion Paint</vt:lpstr>
      <vt:lpstr>Fun with flow</vt:lpstr>
      <vt:lpstr>Coming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grauman</dc:creator>
  <cp:lastModifiedBy>Michael Ryoo</cp:lastModifiedBy>
  <cp:revision>183</cp:revision>
  <cp:lastPrinted>2011-04-20T21:06:05Z</cp:lastPrinted>
  <dcterms:created xsi:type="dcterms:W3CDTF">2006-08-16T00:00:00Z</dcterms:created>
  <dcterms:modified xsi:type="dcterms:W3CDTF">2016-04-07T23:24:50Z</dcterms:modified>
</cp:coreProperties>
</file>