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74" r:id="rId10"/>
    <p:sldId id="267" r:id="rId11"/>
    <p:sldId id="269" r:id="rId12"/>
    <p:sldId id="270" r:id="rId13"/>
    <p:sldId id="271" r:id="rId14"/>
    <p:sldId id="272" r:id="rId15"/>
    <p:sldId id="273" r:id="rId16"/>
    <p:sldId id="263" r:id="rId17"/>
    <p:sldId id="268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014C8-17EE-4909-A302-B7612705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456023-A6BF-41F7-B4D8-3648B0A0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99C88-776D-4026-A5A4-47A37B99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67D61-1D49-42C8-BA3B-29206FC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6DD9E-07A7-45C8-9F47-89A97460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7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A166C-9C75-4A1B-84EE-FEAAAD38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45A68-3890-4ACC-A091-CADA5F72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A1BA1-230D-4E4C-A7F4-E4CCD8A9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284FE-451F-4015-AE66-F39D84A1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77832-739C-4AD2-90BB-350C8953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3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5C571-273F-4902-933F-FCA04A55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7D842-6095-44B3-AAD0-54757D1A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2B6D1-79BC-46B3-B3EB-F6A1CD6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F2DB1-705A-4B9A-996A-3F85165F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E2BCE-F843-4F26-96F6-1E4E5FEB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47DD0-F3FD-44C7-9EA2-EC54DA31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88681-BD89-4329-9DC3-987E737E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510E7-9BC8-4B65-A21C-2C057DA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8CA7F-8BFA-4D93-B268-BD4F4CDF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071EA-87EC-4C77-864C-77A92ECA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6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0B987-980C-4CA0-97ED-DC904BC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51625-B505-4A06-96BE-0CE867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09B38-B3B4-4BBC-818D-B86F85C8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A7D9E-F787-4078-9FEB-0A080898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B6189-CB47-4D72-BD00-2104199D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F82FD-1D07-4106-9331-0F45F939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2FD43-602A-4BAB-A919-5AF5A283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E333A-03BD-4C75-AF4B-AFCCEFB6A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D8D8F-BB2A-477D-8E6B-C3E7E1F0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F276D-2DB6-481F-9496-1F9F0719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3E2EB-71C7-4436-9677-A7753D58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382B7-D538-49FF-BDD6-8A4765F5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8FA2B-E047-44E8-A7AB-54FE9178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039C9-997B-4C08-A356-3F19AF3FA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0664DE-0341-49DC-AD89-673744B0F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BF00FF-8C9A-40D0-B37C-F11768A0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56C921-B58B-4D35-A323-2F44B0CF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3536EF-CC63-45EB-AE8E-71BA7369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59C52A-C3E4-4EB6-82E7-E49F730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E2082-A1EB-4B22-8DE4-6E75AC08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8E011-B05E-4BD3-9C15-E059FAEF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4165B-D754-4F78-B261-41EF570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87BEF-F513-48DB-9A03-1B401153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DD57DD-D183-4627-B69B-7E63355F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F8457-F24A-4EE9-9729-0147C0CE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DC114-8DB4-4FB4-BC13-742ABA26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9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FFEE0-D770-42D2-994E-BE87FAE8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F5020-C7D8-423F-9D13-52653D89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1136-8EAC-4E84-A6E7-F3F61BD9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AC63B-3DE9-473F-B87A-0DB2AD7A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C8519-C9E6-4DA8-BCFE-452665E6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0EDB8-8331-47BA-9063-0CD09534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9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A4B8E-5531-4C0A-93D5-A0CBB77F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B8C2B-056C-4F7B-B33E-24F0666E5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E0852-0A12-438A-9552-4C7759C1F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E0DC-F7D0-459A-A7CB-0AFFECEF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1DAAD-AE1A-4B9A-ABA1-57CD2B6D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DCAF4-9A13-4DE8-9640-BD997FDC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084E0-6F2C-47FC-B8E8-41A17665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1DFC6-0FFB-4E01-BC6A-F166586D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D9297-41F5-4030-9D48-DC5ADE00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9ADB-3D87-4F21-B2B5-F88BEE22DA84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04B58-8DB2-4C49-B0B9-916BA22EA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4743D-635C-4C37-96AD-A02B63BF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107C-945D-4AFF-9DCE-A62D97FC3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8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906AA-94ED-4DBC-8183-4375D386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03" y="873177"/>
            <a:ext cx="11302584" cy="145404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Molecular Mechanism Mediated by CSA between Photoperiod and Fertility Change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84CB12-631D-43D3-A705-C5A7C7F3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207" y="4114801"/>
            <a:ext cx="2243528" cy="41597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Dongdong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1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0335-115A-4A4B-869B-E5D753BF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Making clear which tissue is sufficient and necessary for the expression of CSA to keep fertility in short-day photoperiod.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97ABC-73EC-4CBD-AE98-BFF2D112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Background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expressed in leaves, anthers, roots and other tissues.(Zhang, Liang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DA3F3-F823-44BB-878C-8DCD7DDA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5529849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Aim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 CSA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rhythmically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leaves, and  was inhibited by light(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雷雅琪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2015). To verify if the circadian rhythm is sufficient and necessary for male fertility of rice, CSA is knock-out and expressed in specific tissues.</a:t>
            </a:r>
          </a:p>
        </p:txBody>
      </p:sp>
    </p:spTree>
    <p:extLst>
      <p:ext uri="{BB962C8B-B14F-4D97-AF65-F5344CB8AC3E}">
        <p14:creationId xmlns:p14="http://schemas.microsoft.com/office/powerpoint/2010/main" val="1697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750C0-68EB-4F7E-8902-F0F1B347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Methods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specific promoter (HD1) drove the expression of CSA in 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(Li 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Jingbing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progress)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containing pHD1::RNAi is transfected into 9522.(Li 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Jingbing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progress)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Anther specific promoter drives the expression of CSA or the knock-out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9522. 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8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016E5-DE7B-4516-849C-BD3238EF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Searching for CSA upstream genes and the relationship between these genes and photoperiodic pathway.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61B5-1A02-4E9E-BD7E-FD3A00F1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6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6898-37A7-4935-BE13-D09D2787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Aim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54256-B44B-4CB4-BF3A-3DE211D5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Methods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Upstream candidate genes of CSA were obtained by  yeast one-hybridization.(Zhang Jiao, completed)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Enlarging the range of candidate genes using ORTHOGROUP made by Professor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3.3.3 Verifying candidate genes by yeast one-hybridization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Luferase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assay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3.3.4 Constructing these genes knock-out and SRDX  fusion protein lines and observing the lines’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phenotype.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3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EF8BA5-29F0-44FB-8BF8-BCE8680F14F6}"/>
              </a:ext>
            </a:extLst>
          </p:cNvPr>
          <p:cNvSpPr txBox="1"/>
          <p:nvPr/>
        </p:nvSpPr>
        <p:spPr>
          <a:xfrm>
            <a:off x="618978" y="949905"/>
            <a:ext cx="10621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周延彪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赵新辉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唐晓丹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周在为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庄楚雄和杨远柱 </a:t>
            </a:r>
            <a:r>
              <a:rPr lang="en-US" altLang="zh-CN" dirty="0">
                <a:latin typeface="Times New Roman" panose="02020603050405020304" pitchFamily="18" charset="0"/>
              </a:rPr>
              <a:t>(2018). "</a:t>
            </a:r>
            <a:r>
              <a:rPr lang="zh-CN" altLang="en-US" dirty="0">
                <a:latin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</a:rPr>
              <a:t>CRISPR/Cas9</a:t>
            </a:r>
            <a:r>
              <a:rPr lang="zh-CN" altLang="en-US" dirty="0">
                <a:latin typeface="Times New Roman" panose="02020603050405020304" pitchFamily="18" charset="0"/>
              </a:rPr>
              <a:t>技术的水稻反光敏不育基因</a:t>
            </a:r>
            <a:r>
              <a:rPr lang="en-US" altLang="zh-CN" dirty="0" err="1">
                <a:latin typeface="Times New Roman" panose="02020603050405020304" pitchFamily="18" charset="0"/>
              </a:rPr>
              <a:t>csa</a:t>
            </a:r>
            <a:r>
              <a:rPr lang="zh-CN" altLang="en-US" dirty="0">
                <a:latin typeface="Times New Roman" panose="02020603050405020304" pitchFamily="18" charset="0"/>
              </a:rPr>
              <a:t>突变体的获得</a:t>
            </a:r>
            <a:r>
              <a:rPr lang="en-US" altLang="zh-CN" dirty="0">
                <a:latin typeface="Times New Roman" panose="02020603050405020304" pitchFamily="18" charset="0"/>
              </a:rPr>
              <a:t>." </a:t>
            </a:r>
            <a:r>
              <a:rPr lang="zh-CN" altLang="en-US" i="1" dirty="0">
                <a:latin typeface="Times New Roman" panose="02020603050405020304" pitchFamily="18" charset="0"/>
              </a:rPr>
              <a:t>杂交水稻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</a:rPr>
              <a:t>(06): 64-70.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Zhang, H., W. Liang, X. Yang, X. Luo, N. Jiang, H. Ma and D. Zhang (2010). "Carbon starved anther encodes a MYB domain protein that regulates sugar partitioning required for rice pollen development." </a:t>
            </a:r>
            <a:r>
              <a:rPr lang="en-US" altLang="zh-CN" i="1" dirty="0">
                <a:latin typeface="Times New Roman" panose="02020603050405020304" pitchFamily="18" charset="0"/>
              </a:rPr>
              <a:t>Plant Cell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</a:rPr>
              <a:t>(3): 672-689.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Zhang, H., C. Xu, Y. He, J. </a:t>
            </a:r>
            <a:r>
              <a:rPr lang="en-US" altLang="zh-CN" dirty="0" err="1">
                <a:latin typeface="Times New Roman" panose="02020603050405020304" pitchFamily="18" charset="0"/>
              </a:rPr>
              <a:t>Zong</a:t>
            </a:r>
            <a:r>
              <a:rPr lang="en-US" altLang="zh-CN" dirty="0">
                <a:latin typeface="Times New Roman" panose="02020603050405020304" pitchFamily="18" charset="0"/>
              </a:rPr>
              <a:t>, X. Yang, H. Si, Z. Sun, J. Hu, W. Liang and D. Zhang (2013). "Mutation in CSA creates a new photoperiod-sensitive genic male sterile line applicable for hybrid rice seed production." </a:t>
            </a:r>
            <a:r>
              <a:rPr lang="pl-PL" altLang="zh-CN" i="1" dirty="0">
                <a:latin typeface="Times New Roman" panose="02020603050405020304" pitchFamily="18" charset="0"/>
              </a:rPr>
              <a:t>Proc Natl Acad Sci U S A</a:t>
            </a:r>
            <a:r>
              <a:rPr lang="pl-PL" altLang="zh-CN" dirty="0">
                <a:latin typeface="Times New Roman" panose="02020603050405020304" pitchFamily="18" charset="0"/>
              </a:rPr>
              <a:t> </a:t>
            </a:r>
            <a:r>
              <a:rPr lang="pl-PL" altLang="zh-CN" b="1" dirty="0">
                <a:latin typeface="Times New Roman" panose="02020603050405020304" pitchFamily="18" charset="0"/>
              </a:rPr>
              <a:t>110</a:t>
            </a:r>
            <a:r>
              <a:rPr lang="pl-PL" altLang="zh-CN" dirty="0">
                <a:latin typeface="Times New Roman" panose="02020603050405020304" pitchFamily="18" charset="0"/>
              </a:rPr>
              <a:t>(1): 76-81.</a:t>
            </a:r>
          </a:p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4CCAAE-CCA5-46AA-835A-49919BE4872C}"/>
              </a:ext>
            </a:extLst>
          </p:cNvPr>
          <p:cNvSpPr txBox="1"/>
          <p:nvPr/>
        </p:nvSpPr>
        <p:spPr>
          <a:xfrm>
            <a:off x="618978" y="426685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8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3724-3001-497C-8622-FAD6ADD7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品种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长日雄性不育，短日雄性不育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(9522)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长日雄性可育，短日雄性不育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假说：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9522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存在基因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9522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）长日雄性可育，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品种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不存在基因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，记该位点为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故长日雄性不育。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AD6905-5670-429A-817F-0AA52D1839C6}"/>
              </a:ext>
            </a:extLst>
          </p:cNvPr>
          <p:cNvSpPr txBox="1"/>
          <p:nvPr/>
        </p:nvSpPr>
        <p:spPr>
          <a:xfrm>
            <a:off x="2897945" y="3300643"/>
            <a:ext cx="1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csa+X</a:t>
            </a:r>
            <a:endParaRPr lang="en-US" altLang="zh-CN" sz="2400" dirty="0"/>
          </a:p>
          <a:p>
            <a:r>
              <a:rPr lang="en-US" altLang="zh-CN" sz="2400" dirty="0"/>
              <a:t>(9522)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710D0-25D7-42A9-984A-007E1B05F8C8}"/>
              </a:ext>
            </a:extLst>
          </p:cNvPr>
          <p:cNvSpPr txBox="1"/>
          <p:nvPr/>
        </p:nvSpPr>
        <p:spPr>
          <a:xfrm>
            <a:off x="4621236" y="3300643"/>
            <a:ext cx="49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7A4C66-681C-4E40-8056-A4F77AB9DBC8}"/>
              </a:ext>
            </a:extLst>
          </p:cNvPr>
          <p:cNvSpPr txBox="1"/>
          <p:nvPr/>
        </p:nvSpPr>
        <p:spPr>
          <a:xfrm>
            <a:off x="5486398" y="3300642"/>
            <a:ext cx="1120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csa+x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品种</a:t>
            </a:r>
            <a:r>
              <a:rPr lang="en-US" altLang="zh-CN" sz="2400" dirty="0"/>
              <a:t>A)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386F48-FE9C-4AEE-B3B8-2FF9DD747575}"/>
              </a:ext>
            </a:extLst>
          </p:cNvPr>
          <p:cNvCxnSpPr>
            <a:cxnSpLocks/>
          </p:cNvCxnSpPr>
          <p:nvPr/>
        </p:nvCxnSpPr>
        <p:spPr>
          <a:xfrm>
            <a:off x="4811150" y="3892489"/>
            <a:ext cx="0" cy="82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AA4FE8-9682-4141-A196-C7932423F2EC}"/>
              </a:ext>
            </a:extLst>
          </p:cNvPr>
          <p:cNvSpPr txBox="1"/>
          <p:nvPr/>
        </p:nvSpPr>
        <p:spPr>
          <a:xfrm>
            <a:off x="4621236" y="51487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22EF2E-B9D5-4F51-8DC9-FB2F61794658}"/>
              </a:ext>
            </a:extLst>
          </p:cNvPr>
          <p:cNvCxnSpPr>
            <a:stCxn id="11" idx="2"/>
          </p:cNvCxnSpPr>
          <p:nvPr/>
        </p:nvCxnSpPr>
        <p:spPr>
          <a:xfrm>
            <a:off x="4829787" y="5518107"/>
            <a:ext cx="0" cy="65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0BF235E-B7BE-462A-92AB-237BDE40BF63}"/>
              </a:ext>
            </a:extLst>
          </p:cNvPr>
          <p:cNvSpPr txBox="1"/>
          <p:nvPr/>
        </p:nvSpPr>
        <p:spPr>
          <a:xfrm>
            <a:off x="4867421" y="5589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14759-4135-42B8-893A-088032DD648C}"/>
              </a:ext>
            </a:extLst>
          </p:cNvPr>
          <p:cNvSpPr txBox="1"/>
          <p:nvPr/>
        </p:nvSpPr>
        <p:spPr>
          <a:xfrm>
            <a:off x="4621236" y="63278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BF61EB-17CC-42F0-846F-230F75799821}"/>
              </a:ext>
            </a:extLst>
          </p:cNvPr>
          <p:cNvCxnSpPr/>
          <p:nvPr/>
        </p:nvCxnSpPr>
        <p:spPr>
          <a:xfrm>
            <a:off x="5190586" y="6512501"/>
            <a:ext cx="1674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BF8706-EAA1-4D17-8CC1-EC19196EB09B}"/>
              </a:ext>
            </a:extLst>
          </p:cNvPr>
          <p:cNvSpPr txBox="1"/>
          <p:nvPr/>
        </p:nvSpPr>
        <p:spPr>
          <a:xfrm>
            <a:off x="5473812" y="6126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图位克隆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C6216E-9D17-44AC-83BD-7AA324BFD948}"/>
              </a:ext>
            </a:extLst>
          </p:cNvPr>
          <p:cNvSpPr txBox="1"/>
          <p:nvPr/>
        </p:nvSpPr>
        <p:spPr>
          <a:xfrm>
            <a:off x="7017282" y="632783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找到基因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3CAFBC-13CD-487F-A4E1-1719CC5BDAE3}"/>
              </a:ext>
            </a:extLst>
          </p:cNvPr>
          <p:cNvSpPr txBox="1"/>
          <p:nvPr/>
        </p:nvSpPr>
        <p:spPr>
          <a:xfrm>
            <a:off x="278576" y="297990"/>
            <a:ext cx="1163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考虑利用不具备光敏特异性的敲除</a:t>
            </a:r>
            <a:r>
              <a:rPr lang="en-US" altLang="zh-CN" sz="2400" b="1" dirty="0"/>
              <a:t>CSA</a:t>
            </a:r>
            <a:r>
              <a:rPr lang="zh-CN" altLang="en-US" sz="2400" b="1" dirty="0"/>
              <a:t>品种，找到</a:t>
            </a:r>
            <a:r>
              <a:rPr lang="en-US" altLang="zh-CN" sz="2400" b="1" dirty="0" err="1"/>
              <a:t>csa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9522</a:t>
            </a:r>
            <a:r>
              <a:rPr lang="zh-CN" altLang="en-US" sz="2400" b="1" dirty="0"/>
              <a:t>）中引起长日可育的基因</a:t>
            </a:r>
          </a:p>
        </p:txBody>
      </p:sp>
    </p:spTree>
    <p:extLst>
      <p:ext uri="{BB962C8B-B14F-4D97-AF65-F5344CB8AC3E}">
        <p14:creationId xmlns:p14="http://schemas.microsoft.com/office/powerpoint/2010/main" val="82303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FA56-CCCE-4102-8179-8CBEF129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如果多基因共同作用，引起</a:t>
            </a:r>
            <a:r>
              <a:rPr lang="en-US" altLang="zh-CN" sz="3200" dirty="0" err="1"/>
              <a:t>csa</a:t>
            </a:r>
            <a:r>
              <a:rPr lang="zh-CN" altLang="en-US" sz="3200" dirty="0"/>
              <a:t>（</a:t>
            </a:r>
            <a:r>
              <a:rPr lang="en-US" altLang="zh-CN" sz="3200" dirty="0"/>
              <a:t>9522</a:t>
            </a:r>
            <a:r>
              <a:rPr lang="zh-CN" altLang="en-US" sz="3200" dirty="0"/>
              <a:t>）的长日可育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B688E-022A-4418-ADFE-05F6C3F4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X=</a:t>
            </a:r>
            <a:r>
              <a:rPr lang="zh-CN" altLang="en-US" dirty="0"/>
              <a:t>显性基因</a:t>
            </a:r>
            <a:r>
              <a:rPr lang="en-US" altLang="zh-CN" dirty="0"/>
              <a:t>{A1,A2,…,An}+</a:t>
            </a:r>
            <a:r>
              <a:rPr lang="zh-CN" altLang="en-US" dirty="0"/>
              <a:t>隐形基因</a:t>
            </a:r>
            <a:r>
              <a:rPr lang="en-US" altLang="zh-CN" dirty="0"/>
              <a:t>{b1,b2,…</a:t>
            </a:r>
            <a:r>
              <a:rPr lang="en-US" altLang="zh-CN" dirty="0" err="1"/>
              <a:t>bm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9522</a:t>
            </a:r>
            <a:r>
              <a:rPr lang="zh-CN" altLang="en-US" dirty="0"/>
              <a:t>基因型为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</a:p>
          <a:p>
            <a:r>
              <a:rPr lang="zh-CN" altLang="en-US" dirty="0"/>
              <a:t>（利用</a:t>
            </a:r>
            <a:r>
              <a:rPr lang="en-US" altLang="zh-CN" dirty="0"/>
              <a:t>F2</a:t>
            </a:r>
            <a:r>
              <a:rPr lang="zh-CN" altLang="en-US" dirty="0"/>
              <a:t>群体，</a:t>
            </a:r>
            <a:r>
              <a:rPr lang="en-US" altLang="zh-CN" dirty="0"/>
              <a:t>GWAS</a:t>
            </a:r>
            <a:r>
              <a:rPr lang="zh-CN" altLang="en-US"/>
              <a:t>？）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5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E02B-14CB-47A6-8515-3D80B12D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B4CBA-DEB6-44C6-B9A6-3084F265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CSA mediate between photoperiod and fertility change?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3ACC-14DC-444C-9D6B-EBBC8533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3674F-8507-47C3-97CC-5B364BE6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Clarifying the molecular mechanism of fertility change controlled by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photoperiod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mutant.</a:t>
            </a: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new strategy to breed photosensitive male sterile lines.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9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475A5-5DB6-454E-878A-1598CE07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98F86-8DF7-438C-9F7C-DFBA888F2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825625"/>
            <a:ext cx="10986867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</a:rPr>
              <a:t> (9522) mutant initiated displayed complete male sterility with a photoperiod of 12.5–13.0 h (SD), but reverted to male fertility with a photoperiod of 13.5-14h (LD).(Zhang, Liang</a:t>
            </a:r>
            <a:r>
              <a:rPr lang="en-US" altLang="zh-CN" i="1" dirty="0">
                <a:latin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</a:rPr>
              <a:t> 2010, Zhang, Xu</a:t>
            </a:r>
            <a:r>
              <a:rPr lang="en-US" altLang="zh-CN" i="1" dirty="0">
                <a:latin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</a:rPr>
              <a:t> 2013)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</a:rPr>
              <a:t>indica</a:t>
            </a:r>
            <a:r>
              <a:rPr lang="en-US" altLang="zh-CN" dirty="0">
                <a:latin typeface="Times New Roman" panose="02020603050405020304" pitchFamily="18" charset="0"/>
              </a:rPr>
              <a:t> rice </a:t>
            </a:r>
            <a:r>
              <a:rPr lang="en-US" altLang="zh-CN" dirty="0" err="1">
                <a:latin typeface="Times New Roman" panose="02020603050405020304" pitchFamily="18" charset="0"/>
              </a:rPr>
              <a:t>Zhenshan</a:t>
            </a:r>
            <a:r>
              <a:rPr lang="en-US" altLang="zh-CN" dirty="0">
                <a:latin typeface="Times New Roman" panose="02020603050405020304" pitchFamily="18" charset="0"/>
              </a:rPr>
              <a:t> 97 (</a:t>
            </a:r>
            <a:r>
              <a:rPr lang="en-US" altLang="zh-CN" dirty="0" err="1">
                <a:latin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</a:rPr>
              <a:t> BC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) showed the same fertility change with </a:t>
            </a:r>
            <a:r>
              <a:rPr lang="en-US" altLang="zh-CN" dirty="0" err="1">
                <a:latin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</a:rPr>
              <a:t> (9522 japonica).(Zhang, Xu</a:t>
            </a:r>
            <a:r>
              <a:rPr lang="en-US" altLang="zh-CN" i="1" dirty="0">
                <a:latin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</a:rPr>
              <a:t> 2013)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i="1" dirty="0" err="1">
                <a:latin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</a:rPr>
              <a:t> mutants from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japonica rice variety WG07 </a:t>
            </a:r>
            <a:r>
              <a:rPr lang="en-US" altLang="zh-CN" dirty="0">
                <a:latin typeface="Times New Roman" panose="02020603050405020304" pitchFamily="18" charset="0"/>
              </a:rPr>
              <a:t>based on CRISPR/Cas9 Technology showed complete male sterility under short-day conditions, but its phenotypes under long-day conditions remain unknown.(</a:t>
            </a:r>
            <a:r>
              <a:rPr lang="zh-CN" altLang="en-US" dirty="0">
                <a:latin typeface="Times New Roman" panose="02020603050405020304" pitchFamily="18" charset="0"/>
              </a:rPr>
              <a:t>周延彪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赵新辉</a:t>
            </a:r>
            <a:r>
              <a:rPr lang="en-US" altLang="zh-CN" i="1" dirty="0">
                <a:latin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</a:rPr>
              <a:t> 2018)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0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3419-9E22-4C55-93D8-E220E188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0CABE-C137-42B3-BD74-5ED2428E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Characterizing the development stages in which CSA plays a critical role in keeping fertility in short-day photoperiod.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Making clear which tissue 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and necessary for the expression of CSA to keep fertility in short-day photoperiod.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Searching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upstream genes and the relationship between these genes and photoperiodic pathway.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Exploring post Post-transcriptional and post-translational regulation of CSA that may connect with fertility.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98DCA-67BE-4168-8029-F3383201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Characterizing the development stages in which CSA plays a critical role in keeping fertility in short-day photoperiod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22BF-BE93-47F1-883E-9AB2C00C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Background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Previous reports suggested that the sensitive time of fertility transition in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branch primordia are formed, and stamen and pistil are initiated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(Zhang, Liang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2010, Zhang, Xu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1.1.2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56DF6-C38C-4FE8-8E9E-871B7A0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Aim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 The more accurate identification of sensitive time can point out the critical development stages for male fertility conversion in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important to illustrate the mechanism mediating between  photoperiodic signaling and fertility conversion in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4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B2B6C-3E78-4491-9A16-95B5A6CE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1182"/>
            <a:ext cx="11175609" cy="551578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Methods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3FA5F1F-25F6-4D93-8013-304F343B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68309"/>
              </p:ext>
            </p:extLst>
          </p:nvPr>
        </p:nvGraphicFramePr>
        <p:xfrm>
          <a:off x="2462628" y="1243743"/>
          <a:ext cx="5137830" cy="500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05">
                  <a:extLst>
                    <a:ext uri="{9D8B030D-6E8A-4147-A177-3AD203B41FA5}">
                      <a16:colId xmlns:a16="http://schemas.microsoft.com/office/drawing/2014/main" val="1481865350"/>
                    </a:ext>
                  </a:extLst>
                </a:gridCol>
                <a:gridCol w="856305">
                  <a:extLst>
                    <a:ext uri="{9D8B030D-6E8A-4147-A177-3AD203B41FA5}">
                      <a16:colId xmlns:a16="http://schemas.microsoft.com/office/drawing/2014/main" val="1154070359"/>
                    </a:ext>
                  </a:extLst>
                </a:gridCol>
                <a:gridCol w="856305">
                  <a:extLst>
                    <a:ext uri="{9D8B030D-6E8A-4147-A177-3AD203B41FA5}">
                      <a16:colId xmlns:a16="http://schemas.microsoft.com/office/drawing/2014/main" val="986465255"/>
                    </a:ext>
                  </a:extLst>
                </a:gridCol>
                <a:gridCol w="856305">
                  <a:extLst>
                    <a:ext uri="{9D8B030D-6E8A-4147-A177-3AD203B41FA5}">
                      <a16:colId xmlns:a16="http://schemas.microsoft.com/office/drawing/2014/main" val="1080112753"/>
                    </a:ext>
                  </a:extLst>
                </a:gridCol>
                <a:gridCol w="856305">
                  <a:extLst>
                    <a:ext uri="{9D8B030D-6E8A-4147-A177-3AD203B41FA5}">
                      <a16:colId xmlns:a16="http://schemas.microsoft.com/office/drawing/2014/main" val="1419730248"/>
                    </a:ext>
                  </a:extLst>
                </a:gridCol>
                <a:gridCol w="856305">
                  <a:extLst>
                    <a:ext uri="{9D8B030D-6E8A-4147-A177-3AD203B41FA5}">
                      <a16:colId xmlns:a16="http://schemas.microsoft.com/office/drawing/2014/main" val="1255506906"/>
                    </a:ext>
                  </a:extLst>
                </a:gridCol>
              </a:tblGrid>
              <a:tr h="211339">
                <a:tc>
                  <a:txBody>
                    <a:bodyPr/>
                    <a:lstStyle/>
                    <a:p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No.1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No.3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No.4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No.5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50385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</a:t>
                      </a:r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5824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54053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2019.8.3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12815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2019.8.4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52589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2019.8.5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</a:t>
                      </a:r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3861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2019.8.6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05815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2019.8.7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0207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2019.8.8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48042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2019.8.9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72496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2019.8.10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</a:t>
                      </a:r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74185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2019.8.11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09033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54864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2019.8.13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08346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2019.8.14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34769"/>
                  </a:ext>
                </a:extLst>
              </a:tr>
              <a:tr h="316902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2019.8.15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</a:t>
                      </a:r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775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A69CA07-17F0-487F-A390-4E0A05F40FC8}"/>
              </a:ext>
            </a:extLst>
          </p:cNvPr>
          <p:cNvSpPr txBox="1"/>
          <p:nvPr/>
        </p:nvSpPr>
        <p:spPr>
          <a:xfrm>
            <a:off x="7712477" y="1243743"/>
            <a:ext cx="43107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Ratooning rice of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(9522)</a:t>
            </a: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367020-06A0-4AF4-8133-099F8DFE7F86}"/>
              </a:ext>
            </a:extLst>
          </p:cNvPr>
          <p:cNvSpPr txBox="1"/>
          <p:nvPr/>
        </p:nvSpPr>
        <p:spPr>
          <a:xfrm>
            <a:off x="7844691" y="2612762"/>
            <a:ext cx="73152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8F965-9DC8-4BEA-BEAE-5DBAA7DFAA8E}"/>
              </a:ext>
            </a:extLst>
          </p:cNvPr>
          <p:cNvSpPr txBox="1"/>
          <p:nvPr/>
        </p:nvSpPr>
        <p:spPr>
          <a:xfrm>
            <a:off x="8771043" y="2540773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short-day treatment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1D2930-68D7-4590-824A-30CB0732F0E8}"/>
              </a:ext>
            </a:extLst>
          </p:cNvPr>
          <p:cNvSpPr txBox="1"/>
          <p:nvPr/>
        </p:nvSpPr>
        <p:spPr>
          <a:xfrm>
            <a:off x="7795290" y="3217910"/>
            <a:ext cx="4347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inflorescence primordia to investigate their development stage.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treatment, analyzing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pollen fertility.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5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0E089-097F-4494-B579-C6D8B005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452"/>
            <a:ext cx="10515600" cy="545951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1.3.2  Determining the expression of CSA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secondary branch primordia by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hybridization (in process)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9522 under short-day and 9522 under long-day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8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1024</Words>
  <Application>Microsoft Office PowerPoint</Application>
  <PresentationFormat>宽屏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The Molecular Mechanism Mediated by CSA between Photoperiod and Fertility Change </vt:lpstr>
      <vt:lpstr>Question?</vt:lpstr>
      <vt:lpstr>Aims</vt:lpstr>
      <vt:lpstr>Background</vt:lpstr>
      <vt:lpstr>Research Plan</vt:lpstr>
      <vt:lpstr>1. Characterizing the development stages in which CSA plays a critical role in keeping fertility in short-day photoperiod</vt:lpstr>
      <vt:lpstr>PowerPoint 演示文稿</vt:lpstr>
      <vt:lpstr>PowerPoint 演示文稿</vt:lpstr>
      <vt:lpstr>PowerPoint 演示文稿</vt:lpstr>
      <vt:lpstr>2. Making clear which tissue is sufficient and necessary for the expression of CSA to keep fertility in short-day photoperiod.</vt:lpstr>
      <vt:lpstr>PowerPoint 演示文稿</vt:lpstr>
      <vt:lpstr>PowerPoint 演示文稿</vt:lpstr>
      <vt:lpstr>3. Searching for CSA upstream genes and the relationship between these genes and photoperiodic pathway.</vt:lpstr>
      <vt:lpstr>PowerPoint 演示文稿</vt:lpstr>
      <vt:lpstr>PowerPoint 演示文稿</vt:lpstr>
      <vt:lpstr>PowerPoint 演示文稿</vt:lpstr>
      <vt:lpstr>PowerPoint 演示文稿</vt:lpstr>
      <vt:lpstr>如果多基因共同作用，引起csa（9522）的长日可育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CAS Mediate between Photoperiod and </dc:title>
  <dc:creator>liu dd</dc:creator>
  <cp:lastModifiedBy>liudongdong</cp:lastModifiedBy>
  <cp:revision>82</cp:revision>
  <dcterms:created xsi:type="dcterms:W3CDTF">2019-08-02T05:45:56Z</dcterms:created>
  <dcterms:modified xsi:type="dcterms:W3CDTF">2019-08-09T16:03:36Z</dcterms:modified>
</cp:coreProperties>
</file>