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youtube.com/v/MEFE14znZag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youtube.com/v/c71hlLuG1fM" Type="http://schemas.openxmlformats.org/officeDocument/2006/relationships/hyperlink" TargetMode="External" Id="rId4"/><Relationship Target="../media/image14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9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1.png" Type="http://schemas.openxmlformats.org/officeDocument/2006/relationships/image" Id="rId4"/><Relationship Target="../media/image20.png" Type="http://schemas.openxmlformats.org/officeDocument/2006/relationships/image" Id="rId3"/><Relationship Target="../media/image24.png" Type="http://schemas.openxmlformats.org/officeDocument/2006/relationships/image" Id="rId6"/><Relationship Target="../media/image18.png" Type="http://schemas.openxmlformats.org/officeDocument/2006/relationships/image" Id="rId5"/><Relationship Target="../media/image22.png" Type="http://schemas.openxmlformats.org/officeDocument/2006/relationships/image" Id="rId8"/><Relationship Target="../media/image26.gif" Type="http://schemas.openxmlformats.org/officeDocument/2006/relationships/image" Id="rId7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5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9.png" Type="http://schemas.openxmlformats.org/officeDocument/2006/relationships/image" Id="rId4"/><Relationship Target="../media/image23.png" Type="http://schemas.openxmlformats.org/officeDocument/2006/relationships/image" Id="rId3"/><Relationship Target="../media/image28.png" Type="http://schemas.openxmlformats.org/officeDocument/2006/relationships/image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1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2.png" Type="http://schemas.openxmlformats.org/officeDocument/2006/relationships/image" Id="rId4"/><Relationship Target="../media/image3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>
            <a:hlinkClick r:id="rId4"/>
          </p:cNvPr>
          <p:cNvSpPr/>
          <p:nvPr/>
        </p:nvSpPr>
        <p:spPr>
          <a:xfrm>
            <a:off y="285750" x="1524000"/>
            <a:ext cy="4572000" cx="6096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ICMC em 2014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7663" x="1807287"/>
            <a:ext cy="4128173" cx="55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sobre o gema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foto do grupo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825673"/>
            <a:ext cy="5143498" cx="549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intro soh...o formato do problema simplesmente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1512" x="1383850"/>
            <a:ext cy="4240474" cx="63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2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Regras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y="516073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Tempo de prova: 78 min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Penalidade: 200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2" name="Shape 102"/>
          <p:cNvSpPr txBox="1"/>
          <p:nvPr>
            <p:ph idx="2" type="subTitle"/>
          </p:nvPr>
        </p:nvSpPr>
        <p:spPr>
          <a:xfrm>
            <a:off y="-156100" x="94175"/>
            <a:ext cy="784799" cx="45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Score da Prova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3" type="subTitle"/>
          </p:nvPr>
        </p:nvSpPr>
        <p:spPr>
          <a:xfrm>
            <a:off y="1760175" x="544600"/>
            <a:ext cy="784799" cx="7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Seu time acaba de submeter um problema!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4" type="subTitle"/>
          </p:nvPr>
        </p:nvSpPr>
        <p:spPr>
          <a:xfrm>
            <a:off y="3810457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Status do problema: 0/0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y="516073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Tempo de prova: 78 min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Penalidade: 200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0" name="Shape 110"/>
          <p:cNvSpPr txBox="1"/>
          <p:nvPr>
            <p:ph idx="2" type="subTitle"/>
          </p:nvPr>
        </p:nvSpPr>
        <p:spPr>
          <a:xfrm>
            <a:off y="-156100" x="94175"/>
            <a:ext cy="784799" cx="45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Score da Prova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3" type="subTitle"/>
          </p:nvPr>
        </p:nvSpPr>
        <p:spPr>
          <a:xfrm>
            <a:off y="1760175" x="544600"/>
            <a:ext cy="1606199" cx="7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NO!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1" sz="1900" lang="en">
                <a:solidFill>
                  <a:srgbClr val="2173AF"/>
                </a:solidFill>
              </a:rPr>
              <a:t>Seu código estava errado! (WA,TLE..)</a:t>
            </a:r>
          </a:p>
        </p:txBody>
      </p:sp>
      <p:sp>
        <p:nvSpPr>
          <p:cNvPr id="112" name="Shape 112"/>
          <p:cNvSpPr txBox="1"/>
          <p:nvPr>
            <p:ph idx="4" type="subTitle"/>
          </p:nvPr>
        </p:nvSpPr>
        <p:spPr>
          <a:xfrm>
            <a:off y="3810457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Status do problema: 1/0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subTitle"/>
          </p:nvPr>
        </p:nvSpPr>
        <p:spPr>
          <a:xfrm>
            <a:off y="516073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Tempo de prova: 88 min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Penalidade: 200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8" name="Shape 118"/>
          <p:cNvSpPr txBox="1"/>
          <p:nvPr>
            <p:ph idx="2" type="subTitle"/>
          </p:nvPr>
        </p:nvSpPr>
        <p:spPr>
          <a:xfrm>
            <a:off y="-156100" x="94175"/>
            <a:ext cy="784799" cx="45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Score da Prova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3" type="subTitle"/>
          </p:nvPr>
        </p:nvSpPr>
        <p:spPr>
          <a:xfrm>
            <a:off y="1760175" x="544600"/>
            <a:ext cy="1606199" cx="7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NO!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1" sz="1900" lang="en">
                <a:solidFill>
                  <a:srgbClr val="2173AF"/>
                </a:solidFill>
              </a:rPr>
              <a:t>Errado de novo!</a:t>
            </a:r>
          </a:p>
        </p:txBody>
      </p:sp>
      <p:sp>
        <p:nvSpPr>
          <p:cNvPr id="120" name="Shape 120"/>
          <p:cNvSpPr txBox="1"/>
          <p:nvPr>
            <p:ph idx="4" type="subTitle"/>
          </p:nvPr>
        </p:nvSpPr>
        <p:spPr>
          <a:xfrm>
            <a:off y="3810457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Status do problema: 2/0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y="516073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Tempo de prova: 98 min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Penalidade: 200 -&gt; 338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6" name="Shape 126"/>
          <p:cNvSpPr txBox="1"/>
          <p:nvPr>
            <p:ph idx="2" type="subTitle"/>
          </p:nvPr>
        </p:nvSpPr>
        <p:spPr>
          <a:xfrm>
            <a:off y="-156100" x="94175"/>
            <a:ext cy="784799" cx="45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Score da Prova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3" type="subTitle"/>
          </p:nvPr>
        </p:nvSpPr>
        <p:spPr>
          <a:xfrm>
            <a:off y="1760175" x="544600"/>
            <a:ext cy="1606199" cx="7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1900" lang="en">
                <a:solidFill>
                  <a:srgbClr val="2173AF"/>
                </a:solidFill>
              </a:rPr>
              <a:t>Finalmente YES como resposta!</a:t>
            </a:r>
          </a:p>
        </p:txBody>
      </p:sp>
      <p:sp>
        <p:nvSpPr>
          <p:cNvPr id="128" name="Shape 128"/>
          <p:cNvSpPr txBox="1"/>
          <p:nvPr>
            <p:ph idx="4" type="subTitle"/>
          </p:nvPr>
        </p:nvSpPr>
        <p:spPr>
          <a:xfrm>
            <a:off y="3810457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Status do problema: 3/98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70512" x="5095825"/>
            <a:ext cy="3602474" cx="36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y="2819857" x="4793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2*NO + YES = 2*20 + 98 = 138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5" name="Shape 135"/>
          <p:cNvSpPr txBox="1"/>
          <p:nvPr>
            <p:ph idx="2" type="subTitle"/>
          </p:nvPr>
        </p:nvSpPr>
        <p:spPr>
          <a:xfrm>
            <a:off y="516073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Tempo de prova: 98 min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Penalidade: 338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6" name="Shape 136"/>
          <p:cNvSpPr txBox="1"/>
          <p:nvPr>
            <p:ph idx="3" type="subTitle"/>
          </p:nvPr>
        </p:nvSpPr>
        <p:spPr>
          <a:xfrm>
            <a:off y="-156100" x="94175"/>
            <a:ext cy="784799" cx="45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Score da Prova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4" type="subTitle"/>
          </p:nvPr>
        </p:nvSpPr>
        <p:spPr>
          <a:xfrm>
            <a:off y="1760175" x="544600"/>
            <a:ext cy="784799" cx="733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1900" lang="en">
                <a:solidFill>
                  <a:srgbClr val="2173AF"/>
                </a:solidFill>
              </a:rPr>
              <a:t>Finalmente YES como resposta!</a:t>
            </a:r>
          </a:p>
        </p:txBody>
      </p:sp>
      <p:sp>
        <p:nvSpPr>
          <p:cNvPr id="138" name="Shape 138"/>
          <p:cNvSpPr txBox="1"/>
          <p:nvPr>
            <p:ph idx="5" type="subTitle"/>
          </p:nvPr>
        </p:nvSpPr>
        <p:spPr>
          <a:xfrm>
            <a:off y="3810457" x="326950"/>
            <a:ext cy="1244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Status do problema: 3/98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70512" x="5095825"/>
            <a:ext cy="3602474" cx="36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020272"/>
            <a:ext cy="5143499" cx="710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>
            <a:hlinkClick r:id="rId4"/>
          </p:cNvPr>
          <p:cNvSpPr/>
          <p:nvPr/>
        </p:nvSpPr>
        <p:spPr>
          <a:xfrm>
            <a:off y="285750" x="1524000"/>
            <a:ext cy="4572000" cx="6096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quem somos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logo do gema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962712" x="-140624"/>
            <a:ext cy="7068925" cx="94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Porque ser um maratonista?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Porque ser um maratonista?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3950" x="650225"/>
            <a:ext cy="2695575" cx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Porque ser um maratonista?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2" type="subTitle"/>
          </p:nvPr>
        </p:nvSpPr>
        <p:spPr>
          <a:xfrm>
            <a:off y="653100" x="4440575"/>
            <a:ext cy="38372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Últimos 2 anos do gema:</a:t>
            </a:r>
          </a:p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Estágios</a:t>
            </a:r>
          </a:p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2173AF"/>
                </a:solidFill>
              </a:rPr>
              <a:t>2 Facebook</a:t>
            </a:r>
          </a:p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2173AF"/>
                </a:solidFill>
              </a:rPr>
              <a:t>7 Google</a:t>
            </a:r>
          </a:p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Empregados</a:t>
            </a:r>
          </a:p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2173AF"/>
                </a:solidFill>
              </a:rPr>
              <a:t>1 Facebook</a:t>
            </a:r>
          </a:p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2173AF"/>
                </a:solidFill>
              </a:rPr>
              <a:t>2 Google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3950" x="650225"/>
            <a:ext cy="2695575" cx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77037" x="1495425"/>
            <a:ext cy="2200275" cx="61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Exemplo de Problema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91212" x="3719512"/>
            <a:ext cy="1609725" cx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5987" x="661125"/>
            <a:ext cy="619125" cx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62425" x="1375500"/>
            <a:ext cy="1085850" cx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Sites de treinamento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43375" x="5157362"/>
            <a:ext cy="1123950" cx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794175" x="5019250"/>
            <a:ext cy="419100" cx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622725" x="552875"/>
            <a:ext cy="762000" cx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683562" x="5714575"/>
            <a:ext cy="1323975" cx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66162" x="2148488"/>
            <a:ext cy="3211174" cx="4847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" type="subTitle"/>
          </p:nvPr>
        </p:nvSpPr>
        <p:spPr>
          <a:xfrm>
            <a:off y="4324753" x="7456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/>
              <a:t>Sejam bem vindos!</a:t>
            </a:r>
          </a:p>
        </p:txBody>
      </p:sp>
      <p:sp>
        <p:nvSpPr>
          <p:cNvPr id="192" name="Shape 192"/>
          <p:cNvSpPr txBox="1"/>
          <p:nvPr>
            <p:ph idx="2" type="subTitle"/>
          </p:nvPr>
        </p:nvSpPr>
        <p:spPr>
          <a:xfrm>
            <a:off y="-3700" x="94175"/>
            <a:ext cy="784799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2173AF"/>
                </a:solidFill>
              </a:rPr>
              <a:t>Iniciando na Maratona de Programação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subTitle"/>
          </p:nvPr>
        </p:nvSpPr>
        <p:spPr>
          <a:xfrm>
            <a:off y="-3700" x="94175"/>
            <a:ext cy="784799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2173AF"/>
                </a:solidFill>
              </a:rPr>
              <a:t>Revisão de Programação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y="4118225" x="-3118575"/>
            <a:ext cy="1614899" cx="482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hello world…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comando g++ gcc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74762" x="3286125"/>
            <a:ext cy="762000" cx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4262" x="4591711"/>
            <a:ext cy="2714974" cx="424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214262" x="306491"/>
            <a:ext cy="2714974" cx="424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subTitle"/>
          </p:nvPr>
        </p:nvSpPr>
        <p:spPr>
          <a:xfrm>
            <a:off y="-3700" x="94175"/>
            <a:ext cy="784799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2173AF"/>
                </a:solidFill>
              </a:rPr>
              <a:t>Entrada e Saída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y="4118225" x="-3118575"/>
            <a:ext cy="1614899" cx="482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hello world…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comando g++ gcc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781100" x="572450"/>
            <a:ext cy="3853500" cx="170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sz="1700" lang="en">
                <a:solidFill>
                  <a:srgbClr val="0070E8"/>
                </a:solidFill>
              </a:rPr>
              <a:t>Sample Input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2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7 11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1 7 2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2 7 2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3 7 2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5 7 2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6 7 1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1 6 1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2 6 1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3 6 1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4 6 1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5 6 1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7 6 1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6 1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1 2 3</a:t>
            </a:r>
            <a:br>
              <a:rPr sz="1100" lang="en">
                <a:solidFill>
                  <a:schemeClr val="dk1"/>
                </a:solidFill>
              </a:rPr>
            </a:b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y="809950" x="2281250"/>
            <a:ext cy="1777200" cx="178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sz="1700" lang="en">
                <a:solidFill>
                  <a:srgbClr val="0070E8"/>
                </a:solidFill>
              </a:rPr>
              <a:t>Sample Output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Map 1: 1</a:t>
            </a:r>
            <a:br>
              <a:rPr sz="1100" lang="en">
                <a:solidFill>
                  <a:schemeClr val="dk1"/>
                </a:solidFill>
              </a:rPr>
            </a:br>
            <a:r>
              <a:rPr sz="1100" lang="en">
                <a:solidFill>
                  <a:schemeClr val="dk1"/>
                </a:solidFill>
              </a:rPr>
              <a:t>Map 2: -1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21972" x="2107088"/>
            <a:ext cy="1777200" cx="659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y="896750" x="5621950"/>
            <a:ext cy="2237100" cx="1708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sz="1000" lang="en">
                <a:solidFill>
                  <a:srgbClr val="000020"/>
                </a:solidFill>
              </a:rPr>
              <a:t>Input: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6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-3 0 3 0 40.833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-1 4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-2 2.5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1 2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5 2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-4 0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-3 -1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0 0   1 1 0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0 0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1 1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20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2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y="896750" x="7170500"/>
            <a:ext cy="1008300" cx="161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sz="1000" lang="en">
                <a:solidFill>
                  <a:srgbClr val="000020"/>
                </a:solidFill>
              </a:rPr>
              <a:t>Output: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1. 2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20"/>
                </a:solidFill>
              </a:rPr>
              <a:t>2. 0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949" x="1618562"/>
            <a:ext cy="4935601" cx="590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Exemplo: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idx="1" type="subTitle"/>
          </p:nvPr>
        </p:nvSpPr>
        <p:spPr>
          <a:xfrm>
            <a:off y="-3700" x="94175"/>
            <a:ext cy="784799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2173AF"/>
                </a:solidFill>
              </a:rPr>
              <a:t>Entrada e Saída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3212" x="825975"/>
            <a:ext cy="3606674" cx="74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7137" x="317824"/>
            <a:ext cy="4309225" cx="319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2225" x="4010828"/>
            <a:ext cy="6567375" cx="47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subTitle"/>
          </p:nvPr>
        </p:nvSpPr>
        <p:spPr>
          <a:xfrm>
            <a:off y="-3700" x="94175"/>
            <a:ext cy="784799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2173AF"/>
                </a:solidFill>
              </a:rPr>
              <a:t>Entrada e Saída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4525" x="202875"/>
            <a:ext cy="3110849" cx="57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2" type="subTitle"/>
          </p:nvPr>
        </p:nvSpPr>
        <p:spPr>
          <a:xfrm>
            <a:off y="1094925" x="675875"/>
            <a:ext cy="604800" cx="464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800" lang="en">
                <a:solidFill>
                  <a:srgbClr val="FF0000"/>
                </a:solidFill>
              </a:rPr>
              <a:t>Não se deve fazer: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idx="1" type="subTitle"/>
          </p:nvPr>
        </p:nvSpPr>
        <p:spPr>
          <a:xfrm>
            <a:off y="-3700" x="94175"/>
            <a:ext cy="784799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2173AF"/>
                </a:solidFill>
              </a:rPr>
              <a:t>Entrada e Saída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4525" x="202875"/>
            <a:ext cy="3110849" cx="5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97025" x="5974850"/>
            <a:ext cy="1896299" cx="28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idx="2" type="subTitle"/>
          </p:nvPr>
        </p:nvSpPr>
        <p:spPr>
          <a:xfrm>
            <a:off y="1094925" x="675875"/>
            <a:ext cy="604800" cx="464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800" lang="en">
                <a:solidFill>
                  <a:srgbClr val="FF0000"/>
                </a:solidFill>
              </a:rPr>
              <a:t>Não se deve fazer: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3" type="subTitle"/>
          </p:nvPr>
        </p:nvSpPr>
        <p:spPr>
          <a:xfrm>
            <a:off y="2048375" x="5120150"/>
            <a:ext cy="604800" cx="464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800" lang="en">
                <a:solidFill>
                  <a:srgbClr val="2173AF"/>
                </a:solidFill>
              </a:rPr>
              <a:t>Assim é melhor: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subTitle"/>
          </p:nvPr>
        </p:nvSpPr>
        <p:spPr>
          <a:xfrm>
            <a:off y="1971750" x="94175"/>
            <a:ext cy="1200000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4800" lang="en">
                <a:solidFill>
                  <a:srgbClr val="2173AF"/>
                </a:solidFill>
              </a:rPr>
              <a:t>Dúvidas?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62262" x="3227700"/>
            <a:ext cy="2418974" cx="268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idx="1" type="subTitle"/>
          </p:nvPr>
        </p:nvSpPr>
        <p:spPr>
          <a:xfrm>
            <a:off y="3977700" x="344250"/>
            <a:ext cy="784799" cx="845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www.facebook.com/groups/gemaicmc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900">
              <a:solidFill>
                <a:srgbClr val="2173AF"/>
              </a:solidFill>
            </a:endParaRPr>
          </a:p>
        </p:txBody>
      </p:sp>
      <p:sp>
        <p:nvSpPr>
          <p:cNvPr id="252" name="Shape 252"/>
          <p:cNvSpPr txBox="1"/>
          <p:nvPr>
            <p:ph idx="2" type="subTitle"/>
          </p:nvPr>
        </p:nvSpPr>
        <p:spPr>
          <a:xfrm>
            <a:off y="-3700" x="94175"/>
            <a:ext cy="784799" cx="897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2173AF"/>
                </a:solidFill>
              </a:rPr>
              <a:t>Muito Obrigado!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y="4337275" x="344250"/>
            <a:ext cy="784799" cx="845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Zhejiang University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900">
              <a:solidFill>
                <a:srgbClr val="2173AF"/>
              </a:solidFill>
            </a:endParaRPr>
          </a:p>
        </p:txBody>
      </p:sp>
      <p:sp>
        <p:nvSpPr>
          <p:cNvPr id="42" name="Shape 42"/>
          <p:cNvSpPr txBox="1"/>
          <p:nvPr>
            <p:ph idx="2" type="subTitle"/>
          </p:nvPr>
        </p:nvSpPr>
        <p:spPr>
          <a:xfrm>
            <a:off y="-156100" x="94175"/>
            <a:ext cy="784799" cx="467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The 2011 World Champions: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47737" x="2133600"/>
            <a:ext cy="3248025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subTitle"/>
          </p:nvPr>
        </p:nvSpPr>
        <p:spPr>
          <a:xfrm>
            <a:off y="-156100" x="94175"/>
            <a:ext cy="784799" cx="467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Brasil em 2011: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5812" x="1870087"/>
            <a:ext cy="4291875" cx="54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y="4337275" x="344250"/>
            <a:ext cy="784799" cx="968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St. Petersburg National Research University of IT, Mechanics and Optics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2" type="subTitle"/>
          </p:nvPr>
        </p:nvSpPr>
        <p:spPr>
          <a:xfrm>
            <a:off y="-156100" x="94175"/>
            <a:ext cy="784799" cx="45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The 2012 World Champions: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47737" x="2133600"/>
            <a:ext cy="3248025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y="-156100" x="94175"/>
            <a:ext cy="784799" cx="453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900" lang="en">
                <a:solidFill>
                  <a:srgbClr val="2173AF"/>
                </a:solidFill>
              </a:rPr>
              <a:t>Brasil em 2012: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3400" x="1114425"/>
            <a:ext cy="4076700" cx="69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y="4337275" x="344250"/>
            <a:ext cy="784799" cx="9172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St. Petersburg National Research University of IT, Mechanics and Optics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2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The 2013 World Champions: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96574" x="1567013"/>
            <a:ext cy="3750350" cx="60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subTitle"/>
          </p:nvPr>
        </p:nvSpPr>
        <p:spPr>
          <a:xfrm>
            <a:off y="-156100" x="94175"/>
            <a:ext cy="784799" cx="43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sz="1900" lang="en">
                <a:solidFill>
                  <a:srgbClr val="2173AF"/>
                </a:solidFill>
              </a:rPr>
              <a:t>Brasil em 2013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y="3228050" x="1081800"/>
            <a:ext cy="1500000" cx="698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- </a:t>
            </a:r>
            <a:r>
              <a:rPr sz="1600" lang="en">
                <a:solidFill>
                  <a:schemeClr val="dk1"/>
                </a:solidFill>
              </a:rPr>
              <a:t>ITA com 5 problemas ( </a:t>
            </a:r>
            <a:r>
              <a:rPr sz="1600" lang="en">
                <a:solidFill>
                  <a:schemeClr val="dk1"/>
                </a:solidFill>
              </a:rPr>
              <a:t>27a colocação )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- UFPE com 5 problemas 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- Unicamp resolveu 3 problemas e ficou na 60a. colocação. </a:t>
            </a:r>
          </a:p>
          <a:p>
            <a:pPr>
              <a:spcBef>
                <a:spcPts val="0"/>
              </a:spcBef>
              <a:buNone/>
            </a:pPr>
            <a:r>
              <a:rPr sz="1600" lang="en">
                <a:solidFill>
                  <a:schemeClr val="dk1"/>
                </a:solidFill>
              </a:rPr>
              <a:t>- Os times do ICMC-USP, Poli-USP e UFMG resolveram 1 problema.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11223" x="2217998"/>
            <a:ext cy="2034300" cx="47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