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gif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gif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13.jpg" Type="http://schemas.openxmlformats.org/officeDocument/2006/relationships/image" Id="rId3"/><Relationship Target="../media/image12.jpg" Type="http://schemas.openxmlformats.org/officeDocument/2006/relationships/image" Id="rId5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gif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gif" Type="http://schemas.openxmlformats.org/officeDocument/2006/relationships/image" Id="rId4"/><Relationship Target="../media/image16.jp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jp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jp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gif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STL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Vetores, fila, pilhas e afins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Exemplo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exemplo1.cpp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Vector + Struct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Mais de um dado ao mesmo tempo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1800" lang="en"/>
              <a:t>Ex: Nome e número de matrícula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</a:p>
          <a:p>
            <a:pPr rtl="0" lvl="0" indent="0" marL="9144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char nome[50];</a:t>
            </a:r>
          </a:p>
          <a:p>
            <a:pPr rtl="0" lvl="0" indent="0" marL="9144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int matricula;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} str_aluno;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vector&lt;str_aluno&gt; v;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Exemplo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exemplo2.cpp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Pilha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Last in, first out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Jogos de baralho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Undo - redo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Histórico de navegação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Estrutura auxiliar em buscas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75249" x="6144325"/>
            <a:ext cy="1949519" cx="243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284000" x="6144325"/>
            <a:ext cy="1827674" cx="24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Pilha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Operações básicas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1800" lang="en"/>
              <a:t>Inserção -  no topo da pilha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Remoção - também no topo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Acesso - apenas no topo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65375" x="6820600"/>
            <a:ext cy="1990624" cx="186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Pilha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Implementação comum: lista ligada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05100" x="2514600"/>
            <a:ext cy="1714500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Pilha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Como implementar utilizando um vetor estático?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Pilha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Como implementar utilizando um vetor estático? 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05100" x="2667000"/>
            <a:ext cy="1714500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Pilha (STL)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Em C+- (include &lt;stack&gt;)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	</a:t>
            </a:r>
            <a:r>
              <a:rPr sz="1800" lang="en"/>
              <a:t>Declarar: stack&lt;tipo&gt; objeto;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	Inserir: objeto.push(valor);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	Remover do fim: objeto.pop();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	Acessar: objeto.top(); -&gt; objeto no topo da pilha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	Tamanho: objeto.size();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30872" x="5825375"/>
            <a:ext cy="1644599" cx="28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Pilha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exemplo3.cpp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STL - Standard Template Library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Biblioteca padrão do C, cheia de algoritmos e estruturas de dados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- Vetor, pilha, lista, set, hash, etc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- Busca em lista, ordenação, replace, etc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- Orientada a objeto, mas não precisamos saber isso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	C+-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83225" x="6803328"/>
            <a:ext cy="2342574" cx="188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Estruturas de Dados - Fila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First in, first out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Fila de impressão</a:t>
            </a:r>
            <a:br>
              <a:rPr sz="1800" lang="en"/>
            </a:br>
            <a:r>
              <a:rPr sz="1800" lang="en"/>
              <a:t>Lista de músicas a tocar</a:t>
            </a:r>
            <a:br>
              <a:rPr sz="1800" lang="en"/>
            </a:br>
            <a:r>
              <a:rPr sz="1800" lang="en"/>
              <a:t>Buffer de entrada e saída</a:t>
            </a:r>
            <a:br>
              <a:rPr sz="1800" lang="en"/>
            </a:br>
            <a:r>
              <a:rPr sz="1800" lang="en"/>
              <a:t>Escalonamento de processos</a:t>
            </a:r>
            <a:br>
              <a:rPr sz="1800" lang="en"/>
            </a:br>
            <a:r>
              <a:rPr sz="1800" lang="en"/>
              <a:t>Fila de espera em simulações</a:t>
            </a:r>
            <a:br>
              <a:rPr lang="en"/>
            </a:br>
            <a:r>
              <a:rPr sz="1800" lang="en"/>
              <a:t>Estrutura auxiliar em buscas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...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	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71024" x="6789864"/>
            <a:ext cy="1364509" cx="189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35534" x="4618901"/>
            <a:ext cy="1390264" cx="406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171025" x="4618900"/>
            <a:ext cy="1364509" cx="2170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Fila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Operações básicas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Inserir - no fim da fila</a:t>
            </a:r>
            <a:br>
              <a:rPr sz="1800" lang="en"/>
            </a:br>
            <a:r>
              <a:rPr sz="1800" lang="en"/>
              <a:t>Remover - no início da fila</a:t>
            </a:r>
            <a:br>
              <a:rPr sz="1800" lang="en"/>
            </a:b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92350" x="1004350"/>
            <a:ext cy="1866900" cx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Fila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Implementação padrão: lista ligada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09800" x="2667000"/>
            <a:ext cy="2857500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Fila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Como implementar com vetor estático?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Fila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Como implementar com vetor estático?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80100" x="5623655"/>
            <a:ext cy="2887201" cx="22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00325" x="838200"/>
            <a:ext cy="1619250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Fila (STL)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Em C+- (include &lt;queue&gt;)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1800" lang="en"/>
              <a:t>Declarar: queue&lt;tipo&gt; objeto;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Inserir: objeto.push(valor);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Remover do fim: objeto.pop();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Acessar: objeto.front(); -&gt; objeto na frente da fila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Tamanho: objeto.size();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27701" x="6267525"/>
            <a:ext cy="2130899" cx="25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Estruturas de Dados - Fila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exemplo4.cpp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200" lang="en"/>
              <a:t>Estruturas de Dados - Fila de prioridade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Cada elemento tem uma prioridade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Fila de impressão (com prioridade para o chefe)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Realização de tarefas com tempo de expiração próximo</a:t>
            </a:r>
            <a:br>
              <a:rPr sz="1800" lang="en"/>
            </a:br>
            <a:r>
              <a:rPr sz="1800" lang="en"/>
              <a:t>Escalonamento de processos</a:t>
            </a:r>
            <a:br>
              <a:rPr sz="1800" lang="en"/>
            </a:br>
            <a:r>
              <a:rPr sz="1800" lang="en"/>
              <a:t>Estrutura auxiliar em buscas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Estrutura auxiliar em grafos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...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97000" x="5353050"/>
            <a:ext cy="1828800" cx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200" lang="en"/>
              <a:t>Estruturas de Dados - Fila de prioridade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Operações básicas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Inserir - deve atribuir um peso ou prioridade para o elemento</a:t>
            </a:r>
            <a:br>
              <a:rPr sz="1800" lang="en"/>
            </a:br>
            <a:r>
              <a:rPr sz="1800" lang="en"/>
              <a:t>Remover - remove o elemento de maior prioridade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Acesso - elemento de maior prioridade</a:t>
            </a:r>
          </a:p>
          <a:p>
            <a:pPr rtl="0" lvl="0" indent="0" marL="457200">
              <a:spcBef>
                <a:spcPts val="0"/>
              </a:spcBef>
              <a:buNone/>
            </a:pPr>
            <a:br>
              <a:rPr sz="1800" lang="en"/>
            </a:b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47646" x="5385471"/>
            <a:ext cy="1414899" cx="368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200" lang="en"/>
              <a:t>Estruturas de Dados - Fila de prioridade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Utilização prática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O resultado é igual à utilização de vetores ordenados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Então, porque não usar vetores e ordenar a cada inserção?</a:t>
            </a:r>
          </a:p>
          <a:p>
            <a:pPr rtl="0" lvl="0" indent="0" marL="457200">
              <a:spcBef>
                <a:spcPts val="0"/>
              </a:spcBef>
              <a:buNone/>
            </a:pPr>
            <a:br>
              <a:rPr sz="1800" lang="en"/>
            </a:b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47646" x="5385471"/>
            <a:ext cy="1414899" cx="368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STL - Standard Template Library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Caixa preta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1800" lang="en"/>
              <a:t>- Não precisa perder tempo com “coisas padrão”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- Bem documentado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en"/>
              <a:t>- Confiar na eficiência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- Difícil debugar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- Não dá para fazer pequenas alterações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57824" x="6880274"/>
            <a:ext cy="1826949" cx="18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y="2125050" x="2813650"/>
            <a:ext cy="973800" cx="1967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y="2307150" x="3354850"/>
            <a:ext cy="457200" cx="884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STL</a:t>
            </a:r>
          </a:p>
        </p:txBody>
      </p:sp>
      <p:sp>
        <p:nvSpPr>
          <p:cNvPr id="46" name="Shape 46"/>
          <p:cNvSpPr/>
          <p:nvPr/>
        </p:nvSpPr>
        <p:spPr>
          <a:xfrm>
            <a:off y="2520625" x="1368625"/>
            <a:ext cy="152700" cx="144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y="2520625" x="4797625"/>
            <a:ext cy="152700" cx="144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y="2230950" x="1254225"/>
            <a:ext cy="457200" cx="763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Dados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2230950" x="4759425"/>
            <a:ext cy="457200" cx="228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Dados manipulados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1773750" x="352042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???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200" lang="en"/>
              <a:t>Estruturas de Dados - Fila de prioridade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01650" x="4476750"/>
            <a:ext cy="2724150" cx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Implementação padrão: heap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Buraco é mais em baixo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200" lang="en"/>
              <a:t>Estruturas de Dados - Fila de prioridade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Em C+- (include &lt;queue&gt;)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	</a:t>
            </a:r>
            <a:r>
              <a:rPr sz="1800" lang="en"/>
              <a:t>Declarar: priority_queue&lt;tipo&gt; objeto;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			ou priority_queue&lt;tipo, vector&lt;tipo&gt;, greater&lt;tipo&gt; 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	Inserir: objeto.push(valor); -&gt; elemento de maior valor vai na frente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	Remover: objeto.pop();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	Acessar: objeto.top();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	Tamanho: objeto.size();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200" lang="en"/>
              <a:t>Estruturas de Dados - Fila de prioridade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exemplo5.cpp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String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Cadeia de caracteres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1800" lang="en"/>
              <a:t>Vetor de caracteres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ex: char str[101];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Um char é um valor inteiro entre 0 e 255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en"/>
              <a:t>Tabela ASCII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en"/>
              <a:t>Permite operações de +, -, ==, etc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sz="1800" lang="en"/>
              <a:t>	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47675" x="5027610"/>
            <a:ext cy="2778125" cx="365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String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en"/>
              <a:t>Operações de caracter</a:t>
            </a:r>
          </a:p>
          <a:p>
            <a:pPr rtl="0" lvl="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&lt;ctype.h&gt;	/* include the character library (ctype)*/</a:t>
            </a:r>
          </a:p>
          <a:p>
            <a:pPr rtl="0" lvl="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c);   /* true if c is either upper or lower case */</a:t>
            </a:r>
          </a:p>
          <a:p>
            <a:pPr rtl="0" lvl="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c);   /* true if c is upper case */</a:t>
            </a:r>
          </a:p>
          <a:p>
            <a:pPr rtl="0" lvl="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c);   /* true if c is lower case */</a:t>
            </a:r>
          </a:p>
          <a:p>
            <a:pPr rtl="0" lvl="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c);   /* true if c is a numerical digit (0-9) */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ispunct</a:t>
            </a: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c);   /* true if c is a punctuation symbol */</a:t>
            </a:r>
          </a:p>
          <a:p>
            <a:pPr rtl="0" lvl="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toupper</a:t>
            </a: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c);   /* convert c to upper case -- no error checking */</a:t>
            </a:r>
          </a:p>
          <a:p>
            <a:pPr rtl="0" lvl="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tolower</a:t>
            </a: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c);   /* convert c to lower case -- no error checking */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String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en"/>
              <a:t>Operações de cadeias de caracter</a:t>
            </a:r>
          </a:p>
          <a:p>
            <a:pPr rtl="0" lvl="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&lt;string.h&gt;   /* include the string library (cstring no c++) */</a:t>
            </a:r>
          </a:p>
          <a:p>
            <a:pPr rtl="0" lvl="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</a:t>
            </a:r>
            <a:r>
              <a:rPr b="1"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(char *dst, const char *src); 	/* concatenation */</a:t>
            </a:r>
          </a:p>
          <a:p>
            <a:pPr rtl="0" lvl="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(const char *s1, const char *s2); /* is s1 == s2? */</a:t>
            </a:r>
          </a:p>
          <a:p>
            <a:pPr rtl="0" lvl="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</a:t>
            </a:r>
            <a:r>
              <a:rPr b="1"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(char *dst, const char *src); 	/* copy src to dst */</a:t>
            </a:r>
          </a:p>
          <a:p>
            <a:pPr rtl="0" lvl="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(const char *s);              	/* length of string */</a:t>
            </a:r>
          </a:p>
          <a:p>
            <a:pPr rtl="0" lvl="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</a:t>
            </a:r>
            <a:r>
              <a:rPr b="1"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strstr</a:t>
            </a:r>
            <a:r>
              <a:rPr sz="14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(const char *s1, const char *s2)  /* search for s2 in s1 */</a:t>
            </a:r>
          </a:p>
          <a:p>
            <a:pPr rtl="0" lvl="0">
              <a:lnSpc>
                <a:spcPct val="90000"/>
              </a:lnSpc>
              <a:spcBef>
                <a:spcPts val="30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25662" x="1638300"/>
            <a:ext cy="1076325" cx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String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exemplo6.cpp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String (C++)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Classe que define uma string em C++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Conversão de tipos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Atribuição com =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Concatenação com +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Find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Swap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Substring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...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91725" x="6555875"/>
            <a:ext cy="2634075" cx="21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String (C++)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Principais métodos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#include &lt;string&gt;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length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clear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+, +=, append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c_str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en"/>
              <a:t>find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en"/>
              <a:t>substr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en"/>
              <a:t>replace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String (C++)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Facilmente manipulável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1800" lang="en"/>
              <a:t>Boa para ser utilizada com STL: vector, stack, queue, etc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Biblioteca algorithm possui vários algoritmos de manipulação: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- reverse, replace_if, swap_range, unique, etc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	- Aulas futuras!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Estruturas de Dados - Vetor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Pula… vocês sabem isso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34625" x="6322050"/>
            <a:ext cy="591175" cx="23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String (C++)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en"/>
              <a:t>exemplo7.cpp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Vetor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Pula… vocês sabem isso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Mentira, não vou pular não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34625" x="6322050"/>
            <a:ext cy="591175" cx="23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Vetor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Em C: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tipo[tamanho] variável </a:t>
            </a:r>
            <a:r>
              <a:rPr sz="1400" lang="en"/>
              <a:t>ou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tipo variável[tamanho]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Ex: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int idades[500];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34625" x="6322050"/>
            <a:ext cy="591175" cx="23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Vetor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Estrutura básica, mas poderosa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2400" lang="en"/>
              <a:t>Com vetor estático, é possível implementar muita coisa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Problema: quantas posições?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Se souber, usar tamanho+1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34625" x="6322050"/>
            <a:ext cy="591175" cx="23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Estruturas de Dados - Vetor (STL)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Vetores dinâmicos!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1800" lang="en"/>
              <a:t>Vai alocando memória, conforme necessário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en"/>
              <a:t>Em C+-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1800" lang="en"/>
              <a:t>#include&lt;vector&gt;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	using namespace std; (como assim?)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Estruturas de Dados - Vetor (STL)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Em C+-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1800" lang="en"/>
              <a:t>Declarar: vector&lt;tipo&gt; objeto;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Inserir: objeto.push_back(valor);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Remover do fim: objeto.pop_back();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Acessar: objeto[posição]; -&gt; possível alterar na posição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Tamanho: objeto.size();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Mais: begin, end, clear, empty, capacity, etc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97950" x="5843175"/>
            <a:ext cy="1852100" cx="352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