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5fd2c82d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5fd2c82d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5fd2c82d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5fd2c82d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5fd2c82d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5fd2c82d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5fd2c82d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5fd2c82d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5fd2c82d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5fd2c82d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5fd2c82d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5fd2c82d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5fd2c82d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5fd2c82d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5fd2c82d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5fd2c82d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5fd2c82d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5fd2c82d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6</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LeDarius Patterson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646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Errors to Avoid</a:t>
            </a:r>
            <a:endParaRPr/>
          </a:p>
        </p:txBody>
      </p:sp>
      <p:sp>
        <p:nvSpPr>
          <p:cNvPr id="141" name="Google Shape;141;p22"/>
          <p:cNvSpPr txBox="1"/>
          <p:nvPr>
            <p:ph idx="1" type="body"/>
          </p:nvPr>
        </p:nvSpPr>
        <p:spPr>
          <a:xfrm>
            <a:off x="729450" y="1384800"/>
            <a:ext cx="7688700" cy="357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Putting semicolon at end of method header</a:t>
            </a:r>
            <a:endParaRPr/>
          </a:p>
          <a:p>
            <a:pPr indent="-311150" lvl="0" marL="457200" rtl="0" algn="l">
              <a:spcBef>
                <a:spcPts val="0"/>
              </a:spcBef>
              <a:spcAft>
                <a:spcPts val="0"/>
              </a:spcAft>
              <a:buSzPts val="1300"/>
              <a:buChar char="-"/>
            </a:pPr>
            <a:r>
              <a:rPr lang="en"/>
              <a:t>Declaring a variable to reference an object, but forgetting to use the new key word to create the object. </a:t>
            </a:r>
            <a:endParaRPr/>
          </a:p>
          <a:p>
            <a:pPr indent="-311150" lvl="0" marL="457200" rtl="0" algn="l">
              <a:spcBef>
                <a:spcPts val="0"/>
              </a:spcBef>
              <a:spcAft>
                <a:spcPts val="0"/>
              </a:spcAft>
              <a:buSzPts val="1300"/>
              <a:buChar char="-"/>
            </a:pPr>
            <a:r>
              <a:rPr lang="en"/>
              <a:t>Unintentionally declaring a local variable with the same name as a field of the same class in a method </a:t>
            </a:r>
            <a:endParaRPr/>
          </a:p>
          <a:p>
            <a:pPr indent="-311150" lvl="0" marL="457200" rtl="0" algn="l">
              <a:spcBef>
                <a:spcPts val="0"/>
              </a:spcBef>
              <a:spcAft>
                <a:spcPts val="0"/>
              </a:spcAft>
              <a:buSzPts val="1300"/>
              <a:buChar char="-"/>
            </a:pPr>
            <a:r>
              <a:rPr lang="en"/>
              <a:t>Trying to overload methods by giving them different return types </a:t>
            </a:r>
            <a:endParaRPr/>
          </a:p>
          <a:p>
            <a:pPr indent="-311150" lvl="0" marL="457200" rtl="0" algn="l">
              <a:spcBef>
                <a:spcPts val="0"/>
              </a:spcBef>
              <a:spcAft>
                <a:spcPts val="0"/>
              </a:spcAft>
              <a:buSzPts val="1300"/>
              <a:buChar char="-"/>
            </a:pPr>
            <a:r>
              <a:rPr lang="en"/>
              <a:t>Forgetting to write a no arg constructor for a class that you want to be able to create instances of without passing arguments to the constructor. </a:t>
            </a:r>
            <a:endParaRPr/>
          </a:p>
          <a:p>
            <a:pPr indent="-311150" lvl="0" marL="457200" rtl="0" algn="l">
              <a:spcBef>
                <a:spcPts val="0"/>
              </a:spcBef>
              <a:spcAft>
                <a:spcPts val="0"/>
              </a:spcAft>
              <a:buSzPts val="1300"/>
              <a:buChar char="-"/>
            </a:pPr>
            <a:r>
              <a:rPr lang="en"/>
              <a:t>Forgetting</a:t>
            </a:r>
            <a:r>
              <a:rPr lang="en"/>
              <a:t> the parentheses that must appear after the class name, which appears after the new key word. </a:t>
            </a:r>
            <a:endParaRPr/>
          </a:p>
          <a:p>
            <a:pPr indent="-311150" lvl="0" marL="457200" rtl="0" algn="l">
              <a:spcBef>
                <a:spcPts val="0"/>
              </a:spcBef>
              <a:spcAft>
                <a:spcPts val="0"/>
              </a:spcAft>
              <a:buSzPts val="1300"/>
              <a:buChar char="-"/>
            </a:pPr>
            <a:r>
              <a:rPr lang="en"/>
              <a:t>Trying to provide arguments when a constructor requires them.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659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&amp; Classes </a:t>
            </a:r>
            <a:endParaRPr/>
          </a:p>
        </p:txBody>
      </p:sp>
      <p:sp>
        <p:nvSpPr>
          <p:cNvPr id="93" name="Google Shape;93;p14"/>
          <p:cNvSpPr txBox="1"/>
          <p:nvPr>
            <p:ph idx="1" type="body"/>
          </p:nvPr>
        </p:nvSpPr>
        <p:spPr>
          <a:xfrm>
            <a:off x="729450" y="1384800"/>
            <a:ext cx="7688700" cy="34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object is a software component that exists in memory and serves a specific purpose in a program. An object is created from a class that contains code describing the object. An object can store data and perform operations.  </a:t>
            </a:r>
            <a:endParaRPr/>
          </a:p>
          <a:p>
            <a:pPr indent="0" lvl="0" marL="0" rtl="0" algn="l">
              <a:spcBef>
                <a:spcPts val="1600"/>
              </a:spcBef>
              <a:spcAft>
                <a:spcPts val="1600"/>
              </a:spcAft>
              <a:buNone/>
            </a:pPr>
            <a:r>
              <a:rPr lang="en"/>
              <a:t>A class is code that describes a particular type of object. It specifies the data that an object can hold and the actions that an object can perform the object method. A class is more so a description of the object. Each object that is created from a class is called an instance.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633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a Simple Class</a:t>
            </a:r>
            <a:endParaRPr/>
          </a:p>
        </p:txBody>
      </p:sp>
      <p:sp>
        <p:nvSpPr>
          <p:cNvPr id="99" name="Google Shape;99;p15"/>
          <p:cNvSpPr txBox="1"/>
          <p:nvPr>
            <p:ph idx="1" type="body"/>
          </p:nvPr>
        </p:nvSpPr>
        <p:spPr>
          <a:xfrm>
            <a:off x="729450" y="1292475"/>
            <a:ext cx="7688700" cy="3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write your own classes to create the objects that you need in a program. With classes you have the ability to make a private or public class for users. Private access is applied to a class member and the member cannot be accessed by code outside the class. The public access is applied to a class member, the member can be accessed by code inside the class or outside.</a:t>
            </a:r>
            <a:endParaRPr/>
          </a:p>
          <a:p>
            <a:pPr indent="0" lvl="0" marL="0" rtl="0" algn="l">
              <a:spcBef>
                <a:spcPts val="1600"/>
              </a:spcBef>
              <a:spcAft>
                <a:spcPts val="0"/>
              </a:spcAft>
              <a:buNone/>
            </a:pPr>
            <a:r>
              <a:rPr lang="en"/>
              <a:t>When building classes you have something called a Accessor and Mutator method. A method that gets a value from a class’s field but does not change it is known as an </a:t>
            </a:r>
            <a:r>
              <a:rPr lang="en"/>
              <a:t>accessor</a:t>
            </a:r>
            <a:r>
              <a:rPr lang="en"/>
              <a:t> method.  A method that stores a value in a field or changes the value of a field in some other way is known as a mutator method. </a:t>
            </a:r>
            <a:endParaRPr/>
          </a:p>
          <a:p>
            <a:pPr indent="0" lvl="0" marL="0" rtl="0" algn="l">
              <a:spcBef>
                <a:spcPts val="1600"/>
              </a:spcBef>
              <a:spcAft>
                <a:spcPts val="1600"/>
              </a:spcAft>
              <a:buNone/>
            </a:pPr>
            <a:r>
              <a:rPr lang="en"/>
              <a:t>When writing a simple class, you have the option to data hide. Data hiding is a concept in programming that hides its internal data from code that is outside the class that the object is an instance of.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80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Instance Fields and Methods</a:t>
            </a:r>
            <a:endParaRPr/>
          </a:p>
        </p:txBody>
      </p:sp>
      <p:sp>
        <p:nvSpPr>
          <p:cNvPr id="105" name="Google Shape;105;p16"/>
          <p:cNvSpPr txBox="1"/>
          <p:nvPr>
            <p:ph idx="1" type="body"/>
          </p:nvPr>
        </p:nvSpPr>
        <p:spPr>
          <a:xfrm>
            <a:off x="729450" y="1318850"/>
            <a:ext cx="7688700" cy="3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instance of a class has its own set of fields. These are known as instance fields. It allows you to create </a:t>
            </a:r>
            <a:r>
              <a:rPr lang="en"/>
              <a:t>several</a:t>
            </a:r>
            <a:r>
              <a:rPr lang="en"/>
              <a:t> instances of a class and store different values in each instance fields. </a:t>
            </a:r>
            <a:endParaRPr/>
          </a:p>
          <a:p>
            <a:pPr indent="0" lvl="0" marL="0" rtl="0" algn="l">
              <a:lnSpc>
                <a:spcPct val="100000"/>
              </a:lnSpc>
              <a:spcBef>
                <a:spcPts val="1600"/>
              </a:spcBef>
              <a:spcAft>
                <a:spcPts val="0"/>
              </a:spcAft>
              <a:buNone/>
            </a:pPr>
            <a:r>
              <a:rPr lang="en"/>
              <a:t>The chapter goes over something called Constructors. According to the book, a constructor is  a method that is automatically called when an object is created.</a:t>
            </a:r>
            <a:r>
              <a:rPr lang="en" sz="800">
                <a:latin typeface="Arial"/>
                <a:ea typeface="Arial"/>
                <a:cs typeface="Arial"/>
                <a:sym typeface="Arial"/>
              </a:rPr>
              <a:t> </a:t>
            </a:r>
            <a:endParaRPr sz="800">
              <a:latin typeface="Arial"/>
              <a:ea typeface="Arial"/>
              <a:cs typeface="Arial"/>
              <a:sym typeface="Arial"/>
            </a:endParaRPr>
          </a:p>
          <a:p>
            <a:pPr indent="0" lvl="0" marL="0" rtl="0" algn="l">
              <a:lnSpc>
                <a:spcPct val="100000"/>
              </a:lnSpc>
              <a:spcBef>
                <a:spcPts val="0"/>
              </a:spcBef>
              <a:spcAft>
                <a:spcPts val="0"/>
              </a:spcAft>
              <a:buNone/>
            </a:pPr>
            <a:r>
              <a:rPr lang="en" sz="950">
                <a:solidFill>
                  <a:srgbClr val="000000"/>
                </a:solidFill>
                <a:latin typeface="Arial"/>
                <a:ea typeface="Arial"/>
                <a:cs typeface="Arial"/>
                <a:sym typeface="Arial"/>
              </a:rPr>
              <a:t>public class MyClass {</a:t>
            </a:r>
            <a:endParaRPr sz="9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650">
                <a:solidFill>
                  <a:srgbClr val="000000"/>
                </a:solidFill>
                <a:latin typeface="Arial"/>
                <a:ea typeface="Arial"/>
                <a:cs typeface="Arial"/>
                <a:sym typeface="Arial"/>
              </a:rPr>
              <a:t>  </a:t>
            </a:r>
            <a:r>
              <a:rPr lang="en" sz="850">
                <a:solidFill>
                  <a:srgbClr val="000000"/>
                </a:solidFill>
                <a:latin typeface="Arial"/>
                <a:ea typeface="Arial"/>
                <a:cs typeface="Arial"/>
                <a:sym typeface="Arial"/>
              </a:rPr>
              <a:t>int x;  // Create a class attribute</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50">
                <a:solidFill>
                  <a:srgbClr val="000000"/>
                </a:solidFill>
                <a:latin typeface="Arial"/>
                <a:ea typeface="Arial"/>
                <a:cs typeface="Arial"/>
                <a:sym typeface="Arial"/>
              </a:rPr>
              <a:t>  // Create a class constructor for the MyClass class</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50">
                <a:solidFill>
                  <a:srgbClr val="000000"/>
                </a:solidFill>
                <a:latin typeface="Arial"/>
                <a:ea typeface="Arial"/>
                <a:cs typeface="Arial"/>
                <a:sym typeface="Arial"/>
              </a:rPr>
              <a:t>  public MyClass() {</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50">
                <a:solidFill>
                  <a:srgbClr val="000000"/>
                </a:solidFill>
                <a:latin typeface="Arial"/>
                <a:ea typeface="Arial"/>
                <a:cs typeface="Arial"/>
                <a:sym typeface="Arial"/>
              </a:rPr>
              <a:t>    x = 5;  // Set the initial value for the class attribute x</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50">
                <a:solidFill>
                  <a:srgbClr val="000000"/>
                </a:solidFill>
                <a:latin typeface="Arial"/>
                <a:ea typeface="Arial"/>
                <a:cs typeface="Arial"/>
                <a:sym typeface="Arial"/>
              </a:rPr>
              <a:t>  }</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50">
                <a:solidFill>
                  <a:srgbClr val="000000"/>
                </a:solidFill>
                <a:latin typeface="Arial"/>
                <a:ea typeface="Arial"/>
                <a:cs typeface="Arial"/>
                <a:sym typeface="Arial"/>
              </a:rPr>
              <a:t>  public static void main(String[] args) {</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50">
                <a:solidFill>
                  <a:srgbClr val="000000"/>
                </a:solidFill>
                <a:latin typeface="Arial"/>
                <a:ea typeface="Arial"/>
                <a:cs typeface="Arial"/>
                <a:sym typeface="Arial"/>
              </a:rPr>
              <a:t>    MyClass myObj = new MyClass(); // Create an object of class MyClass (This will call the constructor)</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50">
                <a:solidFill>
                  <a:srgbClr val="000000"/>
                </a:solidFill>
                <a:latin typeface="Arial"/>
                <a:ea typeface="Arial"/>
                <a:cs typeface="Arial"/>
                <a:sym typeface="Arial"/>
              </a:rPr>
              <a:t>    System.out.println(myObj.x); // Print the value of x</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50">
                <a:solidFill>
                  <a:srgbClr val="000000"/>
                </a:solidFill>
                <a:latin typeface="Arial"/>
                <a:ea typeface="Arial"/>
                <a:cs typeface="Arial"/>
                <a:sym typeface="Arial"/>
              </a:rPr>
              <a:t>  }</a:t>
            </a:r>
            <a:endParaRPr sz="8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50325" y="580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Objects as Arguments </a:t>
            </a:r>
            <a:endParaRPr/>
          </a:p>
        </p:txBody>
      </p:sp>
      <p:sp>
        <p:nvSpPr>
          <p:cNvPr id="111" name="Google Shape;111;p17"/>
          <p:cNvSpPr txBox="1"/>
          <p:nvPr>
            <p:ph idx="1" type="body"/>
          </p:nvPr>
        </p:nvSpPr>
        <p:spPr>
          <a:xfrm>
            <a:off x="729450" y="1266100"/>
            <a:ext cx="7688700" cy="370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an object is passed as an argument to a method, the objects address is passed into the methods parameter variable. As a result, the parameter references the object.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540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Overloading Methods and Constructors </a:t>
            </a:r>
            <a:endParaRPr/>
          </a:p>
        </p:txBody>
      </p:sp>
      <p:sp>
        <p:nvSpPr>
          <p:cNvPr id="117" name="Google Shape;117;p18"/>
          <p:cNvSpPr txBox="1"/>
          <p:nvPr>
            <p:ph idx="1" type="body"/>
          </p:nvPr>
        </p:nvSpPr>
        <p:spPr>
          <a:xfrm>
            <a:off x="729450" y="1279275"/>
            <a:ext cx="7688700" cy="36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or more methods in a class may have the same name as long as their parameter lists are different. This also applies to constructors. </a:t>
            </a:r>
            <a:endParaRPr/>
          </a:p>
          <a:p>
            <a:pPr indent="0" lvl="0" marL="0" rtl="0" algn="l">
              <a:lnSpc>
                <a:spcPct val="100000"/>
              </a:lnSpc>
              <a:spcBef>
                <a:spcPts val="1600"/>
              </a:spcBef>
              <a:spcAft>
                <a:spcPts val="0"/>
              </a:spcAft>
              <a:buNone/>
            </a:pPr>
            <a:r>
              <a:rPr lang="en" sz="1100"/>
              <a:t>Public int add(int num1, int num2)</a:t>
            </a:r>
            <a:endParaRPr sz="1100"/>
          </a:p>
          <a:p>
            <a:pPr indent="0" lvl="0" marL="0" rtl="0" algn="l">
              <a:lnSpc>
                <a:spcPct val="100000"/>
              </a:lnSpc>
              <a:spcBef>
                <a:spcPts val="0"/>
              </a:spcBef>
              <a:spcAft>
                <a:spcPts val="0"/>
              </a:spcAft>
              <a:buNone/>
            </a:pPr>
            <a:r>
              <a:rPr lang="en" sz="1100"/>
              <a:t>{</a:t>
            </a:r>
            <a:endParaRPr sz="1100"/>
          </a:p>
          <a:p>
            <a:pPr indent="0" lvl="0" marL="0" rtl="0" algn="l">
              <a:lnSpc>
                <a:spcPct val="100000"/>
              </a:lnSpc>
              <a:spcBef>
                <a:spcPts val="0"/>
              </a:spcBef>
              <a:spcAft>
                <a:spcPts val="0"/>
              </a:spcAft>
              <a:buNone/>
            </a:pPr>
            <a:r>
              <a:rPr lang="en" sz="1100"/>
              <a:t>	Int sum = num1 + num2;</a:t>
            </a:r>
            <a:endParaRPr sz="1100"/>
          </a:p>
          <a:p>
            <a:pPr indent="0" lvl="0" marL="0" rtl="0" algn="l">
              <a:lnSpc>
                <a:spcPct val="100000"/>
              </a:lnSpc>
              <a:spcBef>
                <a:spcPts val="0"/>
              </a:spcBef>
              <a:spcAft>
                <a:spcPts val="0"/>
              </a:spcAft>
              <a:buNone/>
            </a:pPr>
            <a:r>
              <a:rPr lang="en" sz="1100"/>
              <a:t>	Return sum;</a:t>
            </a:r>
            <a:endParaRPr sz="1100"/>
          </a:p>
          <a:p>
            <a:pPr indent="0" lvl="0" marL="0" rtl="0" algn="l">
              <a:lnSpc>
                <a:spcPct val="100000"/>
              </a:lnSpc>
              <a:spcBef>
                <a:spcPts val="0"/>
              </a:spcBef>
              <a:spcAft>
                <a:spcPts val="0"/>
              </a:spcAft>
              <a:buNone/>
            </a:pPr>
            <a:r>
              <a:rPr lang="en" sz="1100"/>
              <a:t>}</a:t>
            </a:r>
            <a:endParaRPr sz="1100"/>
          </a:p>
          <a:p>
            <a:pPr indent="0" lvl="0" marL="0" rtl="0" algn="l">
              <a:lnSpc>
                <a:spcPct val="100000"/>
              </a:lnSpc>
              <a:spcBef>
                <a:spcPts val="0"/>
              </a:spcBef>
              <a:spcAft>
                <a:spcPts val="0"/>
              </a:spcAft>
              <a:buNone/>
            </a:pPr>
            <a:r>
              <a:rPr lang="en" sz="1100"/>
              <a:t>Public String add(String str1, String str2)</a:t>
            </a:r>
            <a:endParaRPr sz="1100"/>
          </a:p>
          <a:p>
            <a:pPr indent="0" lvl="0" marL="0" rtl="0" algn="l">
              <a:lnSpc>
                <a:spcPct val="100000"/>
              </a:lnSpc>
              <a:spcBef>
                <a:spcPts val="0"/>
              </a:spcBef>
              <a:spcAft>
                <a:spcPts val="0"/>
              </a:spcAft>
              <a:buNone/>
            </a:pPr>
            <a:r>
              <a:rPr lang="en" sz="1100"/>
              <a:t>{</a:t>
            </a:r>
            <a:endParaRPr sz="1100"/>
          </a:p>
          <a:p>
            <a:pPr indent="0" lvl="0" marL="0" rtl="0" algn="l">
              <a:lnSpc>
                <a:spcPct val="100000"/>
              </a:lnSpc>
              <a:spcBef>
                <a:spcPts val="0"/>
              </a:spcBef>
              <a:spcAft>
                <a:spcPts val="0"/>
              </a:spcAft>
              <a:buNone/>
            </a:pPr>
            <a:r>
              <a:rPr lang="en" sz="1100"/>
              <a:t>	String combined = str1+str2</a:t>
            </a:r>
            <a:endParaRPr sz="1100"/>
          </a:p>
          <a:p>
            <a:pPr indent="0" lvl="0" marL="0" rtl="0" algn="l">
              <a:lnSpc>
                <a:spcPct val="100000"/>
              </a:lnSpc>
              <a:spcBef>
                <a:spcPts val="0"/>
              </a:spcBef>
              <a:spcAft>
                <a:spcPts val="0"/>
              </a:spcAft>
              <a:buNone/>
            </a:pPr>
            <a:r>
              <a:rPr lang="en" sz="1100"/>
              <a:t>	Return combined;</a:t>
            </a:r>
            <a:endParaRPr sz="1100"/>
          </a:p>
          <a:p>
            <a:pPr indent="0" lvl="0" marL="0" rtl="0" algn="l">
              <a:lnSpc>
                <a:spcPct val="100000"/>
              </a:lnSpc>
              <a:spcBef>
                <a:spcPts val="0"/>
              </a:spcBef>
              <a:spcAft>
                <a:spcPts val="0"/>
              </a:spcAft>
              <a:buNone/>
            </a:pPr>
            <a:r>
              <a:rPr lang="en" sz="1100"/>
              <a:t>}</a:t>
            </a:r>
            <a:endParaRPr sz="1100"/>
          </a:p>
          <a:p>
            <a:pPr indent="0" lvl="0" marL="0" rtl="0" algn="l">
              <a:lnSpc>
                <a:spcPct val="100000"/>
              </a:lnSpc>
              <a:spcBef>
                <a:spcPts val="0"/>
              </a:spcBef>
              <a:spcAft>
                <a:spcPts val="0"/>
              </a:spcAft>
              <a:buNone/>
            </a:pPr>
            <a:r>
              <a:rPr lang="en" sz="1100"/>
              <a:t>In this example, both are named “add”.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7650" y="593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Instance Fields </a:t>
            </a:r>
            <a:endParaRPr/>
          </a:p>
        </p:txBody>
      </p:sp>
      <p:sp>
        <p:nvSpPr>
          <p:cNvPr id="123" name="Google Shape;123;p19"/>
          <p:cNvSpPr txBox="1"/>
          <p:nvPr>
            <p:ph idx="1" type="body"/>
          </p:nvPr>
        </p:nvSpPr>
        <p:spPr>
          <a:xfrm>
            <a:off x="729450" y="1358400"/>
            <a:ext cx="7688700" cy="3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Instance fields are visible to all of the class’s instance methods. </a:t>
            </a:r>
            <a:endParaRPr>
              <a:solidFill>
                <a:srgbClr val="000000"/>
              </a:solidFill>
            </a:endParaRPr>
          </a:p>
          <a:p>
            <a:pPr indent="0" lvl="0" marL="0" rtl="0" algn="l">
              <a:lnSpc>
                <a:spcPct val="100000"/>
              </a:lnSpc>
              <a:spcBef>
                <a:spcPts val="1600"/>
              </a:spcBef>
              <a:spcAft>
                <a:spcPts val="0"/>
              </a:spcAft>
              <a:buNone/>
            </a:pPr>
            <a:r>
              <a:rPr lang="en" sz="1050">
                <a:solidFill>
                  <a:srgbClr val="000000"/>
                </a:solidFill>
                <a:latin typeface="Courier New"/>
                <a:ea typeface="Courier New"/>
                <a:cs typeface="Courier New"/>
                <a:sym typeface="Courier New"/>
              </a:rPr>
              <a:t>public class FieldShadowingExample{</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String name = "LeDarius";</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int age = 25;</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public void display(){</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String name = "Ashleigh";</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int age = 22;</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System.out.println("Name: "+name);</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System.out.println("age: "+age);</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public static void main(String args[]){</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new FieldShadowingExample().display();</a:t>
            </a:r>
            <a:endParaRPr sz="1050">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 sz="1050">
                <a:solidFill>
                  <a:srgbClr val="000000"/>
                </a:solidFill>
                <a:latin typeface="Courier New"/>
                <a:ea typeface="Courier New"/>
                <a:cs typeface="Courier New"/>
                <a:sym typeface="Courier New"/>
              </a:rPr>
              <a:t>   </a:t>
            </a:r>
            <a:endParaRPr sz="1050">
              <a:solidFill>
                <a:srgbClr val="666600"/>
              </a:solidFill>
              <a:latin typeface="Courier New"/>
              <a:ea typeface="Courier New"/>
              <a:cs typeface="Courier New"/>
              <a:sym typeface="Courier New"/>
            </a:endParaRPr>
          </a:p>
          <a:p>
            <a:pPr indent="0" lvl="0" marL="0" rtl="0" algn="l">
              <a:lnSpc>
                <a:spcPct val="100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566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 and import Statements</a:t>
            </a:r>
            <a:endParaRPr/>
          </a:p>
        </p:txBody>
      </p:sp>
      <p:sp>
        <p:nvSpPr>
          <p:cNvPr id="129" name="Google Shape;129;p20"/>
          <p:cNvSpPr txBox="1"/>
          <p:nvPr>
            <p:ph idx="1" type="body"/>
          </p:nvPr>
        </p:nvSpPr>
        <p:spPr>
          <a:xfrm>
            <a:off x="729450" y="1292475"/>
            <a:ext cx="7688700" cy="3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in Java are organized into packages. An import statement tells the compiler which </a:t>
            </a:r>
            <a:r>
              <a:rPr lang="en"/>
              <a:t>package</a:t>
            </a:r>
            <a:r>
              <a:rPr lang="en"/>
              <a:t> a class is located in. </a:t>
            </a:r>
            <a:endParaRPr/>
          </a:p>
          <a:p>
            <a:pPr indent="0" lvl="0" marL="0" rtl="0" algn="l">
              <a:spcBef>
                <a:spcPts val="1600"/>
              </a:spcBef>
              <a:spcAft>
                <a:spcPts val="0"/>
              </a:spcAft>
              <a:buNone/>
            </a:pPr>
            <a:r>
              <a:rPr lang="en"/>
              <a:t>Import java.util.scanner </a:t>
            </a:r>
            <a:endParaRPr/>
          </a:p>
          <a:p>
            <a:pPr indent="0" lvl="0" marL="0" rtl="0" algn="l">
              <a:spcBef>
                <a:spcPts val="1600"/>
              </a:spcBef>
              <a:spcAft>
                <a:spcPts val="0"/>
              </a:spcAft>
              <a:buNone/>
            </a:pPr>
            <a:r>
              <a:rPr lang="en"/>
              <a:t>Some standard java packages are - java.io , java.lang, java.net , java.text, java.util</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7650" y="566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on Object- Oriented Design</a:t>
            </a:r>
            <a:endParaRPr/>
          </a:p>
        </p:txBody>
      </p:sp>
      <p:sp>
        <p:nvSpPr>
          <p:cNvPr id="135" name="Google Shape;135;p21"/>
          <p:cNvSpPr txBox="1"/>
          <p:nvPr>
            <p:ph idx="1" type="body"/>
          </p:nvPr>
        </p:nvSpPr>
        <p:spPr>
          <a:xfrm>
            <a:off x="729450" y="1305650"/>
            <a:ext cx="7688700" cy="37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thee classes can be hard. I’ve actually lost plenty of projects and classes by not being able to find them. According to the book, software professionals developed techniques for finding classes. </a:t>
            </a:r>
            <a:endParaRPr/>
          </a:p>
          <a:p>
            <a:pPr indent="-311150" lvl="0" marL="457200" rtl="0" algn="l">
              <a:spcBef>
                <a:spcPts val="1600"/>
              </a:spcBef>
              <a:spcAft>
                <a:spcPts val="0"/>
              </a:spcAft>
              <a:buSzPts val="1300"/>
              <a:buAutoNum type="arabicPeriod"/>
            </a:pPr>
            <a:r>
              <a:rPr lang="en"/>
              <a:t>Get a written description of the problem domain</a:t>
            </a:r>
            <a:endParaRPr/>
          </a:p>
          <a:p>
            <a:pPr indent="-311150" lvl="0" marL="457200" rtl="0" algn="l">
              <a:spcBef>
                <a:spcPts val="0"/>
              </a:spcBef>
              <a:spcAft>
                <a:spcPts val="0"/>
              </a:spcAft>
              <a:buSzPts val="1300"/>
              <a:buAutoNum type="arabicPeriod"/>
            </a:pPr>
            <a:r>
              <a:rPr lang="en"/>
              <a:t>Identify all the nouns in the description. </a:t>
            </a:r>
            <a:endParaRPr/>
          </a:p>
          <a:p>
            <a:pPr indent="-311150" lvl="0" marL="457200" rtl="0" algn="l">
              <a:spcBef>
                <a:spcPts val="0"/>
              </a:spcBef>
              <a:spcAft>
                <a:spcPts val="0"/>
              </a:spcAft>
              <a:buSzPts val="1300"/>
              <a:buAutoNum type="arabicPeriod"/>
            </a:pPr>
            <a:r>
              <a:rPr lang="en"/>
              <a:t>Refine the list to include only the classes that are relevant to the problem. </a:t>
            </a:r>
            <a:endParaRPr/>
          </a:p>
          <a:p>
            <a:pPr indent="0" lvl="0" marL="0" rtl="0" algn="l">
              <a:spcBef>
                <a:spcPts val="1600"/>
              </a:spcBef>
              <a:spcAft>
                <a:spcPts val="0"/>
              </a:spcAft>
              <a:buNone/>
            </a:pPr>
            <a:r>
              <a:rPr lang="en"/>
              <a:t>It helps if you identify the </a:t>
            </a:r>
            <a:r>
              <a:rPr lang="en"/>
              <a:t>responsibilities</a:t>
            </a:r>
            <a:r>
              <a:rPr lang="en"/>
              <a:t> as well. </a:t>
            </a:r>
            <a:endParaRPr/>
          </a:p>
          <a:p>
            <a:pPr indent="-311150" lvl="0" marL="457200" rtl="0" algn="l">
              <a:spcBef>
                <a:spcPts val="1600"/>
              </a:spcBef>
              <a:spcAft>
                <a:spcPts val="0"/>
              </a:spcAft>
              <a:buSzPts val="1300"/>
              <a:buChar char="-"/>
            </a:pPr>
            <a:r>
              <a:rPr lang="en"/>
              <a:t>The things that the class is responsible for knowing</a:t>
            </a:r>
            <a:endParaRPr/>
          </a:p>
          <a:p>
            <a:pPr indent="-311150" lvl="0" marL="457200" rtl="0" algn="l">
              <a:spcBef>
                <a:spcPts val="0"/>
              </a:spcBef>
              <a:spcAft>
                <a:spcPts val="0"/>
              </a:spcAft>
              <a:buSzPts val="1300"/>
              <a:buChar char="-"/>
            </a:pPr>
            <a:r>
              <a:rPr lang="en"/>
              <a:t>The Actions that the class is responsible for doing</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