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152d0290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152d0290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152d0290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152d0290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152d0290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152d0290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152d0290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152d0290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152d0290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152d0290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152d0290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152d0290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152d0290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152d0290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152d0290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152d0290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152d0290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152d0290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152d0290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152d0290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52d0290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52d0290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152d0290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152d0290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152d0290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152d0290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152d0290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152d0290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and the ArrayList Class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LeDarius Patterson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Two-Dimensional Arrays</a:t>
            </a:r>
            <a:endParaRPr/>
          </a:p>
        </p:txBody>
      </p:sp>
      <p:sp>
        <p:nvSpPr>
          <p:cNvPr id="127" name="Google Shape;127;p22"/>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highlight>
                  <a:srgbClr val="FDFDFD"/>
                </a:highlight>
              </a:rPr>
              <a:t>Two-dimensional array is a collection of a fixed number of elements of same data type arranged in rows and columns. To declare a two-dimensional array, two sets of brackets and two size declarators are required: the first one is for the number of rows and the second one is for the number of columns. </a:t>
            </a:r>
            <a:endParaRPr sz="1150">
              <a:highlight>
                <a:srgbClr val="FDFDFD"/>
              </a:highlight>
            </a:endParaRPr>
          </a:p>
          <a:p>
            <a:pPr indent="0" lvl="0" marL="0" rtl="0" algn="l">
              <a:spcBef>
                <a:spcPts val="1600"/>
              </a:spcBef>
              <a:spcAft>
                <a:spcPts val="0"/>
              </a:spcAft>
              <a:buNone/>
            </a:pPr>
            <a:r>
              <a:rPr lang="en" sz="1300">
                <a:solidFill>
                  <a:srgbClr val="000000"/>
                </a:solidFill>
              </a:rPr>
              <a:t>int[][] numbers = new int[3][5]; </a:t>
            </a:r>
            <a:r>
              <a:rPr lang="en" sz="1300">
                <a:highlight>
                  <a:srgbClr val="FEF4ED"/>
                </a:highlight>
                <a:latin typeface="Courier New"/>
                <a:ea typeface="Courier New"/>
                <a:cs typeface="Courier New"/>
                <a:sym typeface="Courier New"/>
              </a:rPr>
              <a:t>  </a:t>
            </a:r>
            <a:endParaRPr sz="1300">
              <a:highlight>
                <a:srgbClr val="FEF4ED"/>
              </a:highlight>
              <a:latin typeface="Courier New"/>
              <a:ea typeface="Courier New"/>
              <a:cs typeface="Courier New"/>
              <a:sym typeface="Courier New"/>
            </a:endParaRPr>
          </a:p>
          <a:p>
            <a:pPr indent="0" lvl="0" marL="0" rtl="0" algn="l">
              <a:lnSpc>
                <a:spcPct val="140000"/>
              </a:lnSpc>
              <a:spcBef>
                <a:spcPts val="1600"/>
              </a:spcBef>
              <a:spcAft>
                <a:spcPts val="0"/>
              </a:spcAft>
              <a:buClr>
                <a:schemeClr val="dk2"/>
              </a:buClr>
              <a:buSzPts val="1100"/>
              <a:buFont typeface="Arial"/>
              <a:buNone/>
            </a:pPr>
            <a:r>
              <a:rPr lang="en" sz="1150">
                <a:latin typeface="Verdana"/>
                <a:ea typeface="Verdana"/>
                <a:cs typeface="Verdana"/>
                <a:sym typeface="Verdana"/>
              </a:rPr>
              <a:t>A two-dimensional array is an array of one dimensional arrays. Figure shows another way of thinking of the numbers array as an array of arrays. Each row of two-dimensional array has a length field that holds the number of columns.</a:t>
            </a:r>
            <a:endParaRPr sz="1150">
              <a:latin typeface="Verdana"/>
              <a:ea typeface="Verdana"/>
              <a:cs typeface="Verdana"/>
              <a:sym typeface="Verdana"/>
            </a:endParaRPr>
          </a:p>
          <a:p>
            <a:pPr indent="0" lvl="0" marL="0" rtl="0" algn="l">
              <a:lnSpc>
                <a:spcPct val="140000"/>
              </a:lnSpc>
              <a:spcBef>
                <a:spcPts val="800"/>
              </a:spcBef>
              <a:spcAft>
                <a:spcPts val="0"/>
              </a:spcAft>
              <a:buClr>
                <a:schemeClr val="dk2"/>
              </a:buClr>
              <a:buSzPts val="1100"/>
              <a:buFont typeface="Arial"/>
              <a:buNone/>
            </a:pPr>
            <a:r>
              <a:rPr lang="en" sz="1150">
                <a:latin typeface="Verdana"/>
                <a:ea typeface="Verdana"/>
                <a:cs typeface="Verdana"/>
                <a:sym typeface="Verdana"/>
              </a:rPr>
              <a:t>A better approach is to use the array's length fields for the upper limit of the subscripts in the loop test expressions.</a:t>
            </a:r>
            <a:endParaRPr sz="1150">
              <a:latin typeface="Verdana"/>
              <a:ea typeface="Verdana"/>
              <a:cs typeface="Verdana"/>
              <a:sym typeface="Verdana"/>
            </a:endParaRPr>
          </a:p>
          <a:p>
            <a:pPr indent="0" lvl="0" marL="0" rtl="0" algn="l">
              <a:spcBef>
                <a:spcPts val="800"/>
              </a:spcBef>
              <a:spcAft>
                <a:spcPts val="0"/>
              </a:spcAft>
              <a:buNone/>
            </a:pPr>
            <a:r>
              <a:t/>
            </a:r>
            <a:endParaRPr sz="1300">
              <a:highlight>
                <a:srgbClr val="FEF4ED"/>
              </a:highlight>
              <a:latin typeface="Courier New"/>
              <a:ea typeface="Courier New"/>
              <a:cs typeface="Courier New"/>
              <a:sym typeface="Courier New"/>
            </a:endParaRPr>
          </a:p>
          <a:p>
            <a:pPr indent="0" lvl="0" marL="0" rtl="0" algn="l">
              <a:spcBef>
                <a:spcPts val="1600"/>
              </a:spcBef>
              <a:spcAft>
                <a:spcPts val="1600"/>
              </a:spcAft>
              <a:buNone/>
            </a:pPr>
            <a:r>
              <a:t/>
            </a:r>
            <a:endParaRPr sz="1300">
              <a:highlight>
                <a:srgbClr val="FEF4ED"/>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Arrays with Three or More Dimensions</a:t>
            </a:r>
            <a:endParaRPr sz="2400"/>
          </a:p>
        </p:txBody>
      </p:sp>
      <p:sp>
        <p:nvSpPr>
          <p:cNvPr id="133" name="Google Shape;133;p23"/>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50">
                <a:solidFill>
                  <a:srgbClr val="000000"/>
                </a:solidFill>
                <a:latin typeface="Courier New"/>
                <a:ea typeface="Courier New"/>
                <a:cs typeface="Courier New"/>
                <a:sym typeface="Courier New"/>
              </a:rPr>
              <a:t>int[][][] test = {</a:t>
            </a:r>
            <a:endParaRPr sz="105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        {</a:t>
            </a:r>
            <a:endParaRPr sz="105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          {1, -2, 3}, </a:t>
            </a:r>
            <a:endParaRPr sz="105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          {2, 3, 4}</a:t>
            </a:r>
            <a:endParaRPr sz="105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        }, </a:t>
            </a:r>
            <a:endParaRPr sz="105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        { </a:t>
            </a:r>
            <a:endParaRPr sz="105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          {-4, -5, 6, 9}, </a:t>
            </a:r>
            <a:endParaRPr sz="105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          {1}, </a:t>
            </a:r>
            <a:endParaRPr sz="105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          {2, 3}</a:t>
            </a:r>
            <a:endParaRPr sz="1050">
              <a:solidFill>
                <a:srgbClr val="000000"/>
              </a:solidFill>
              <a:latin typeface="Courier New"/>
              <a:ea typeface="Courier New"/>
              <a:cs typeface="Courier New"/>
              <a:sym typeface="Courier New"/>
            </a:endParaRPr>
          </a:p>
          <a:p>
            <a:pPr indent="0" lvl="0" marL="0" rtl="0" algn="l">
              <a:lnSpc>
                <a:spcPct val="100000"/>
              </a:lnSpc>
              <a:spcBef>
                <a:spcPts val="1600"/>
              </a:spcBef>
              <a:spcAft>
                <a:spcPts val="0"/>
              </a:spcAft>
              <a:buNone/>
            </a:pPr>
            <a:r>
              <a:rPr lang="en" sz="1050">
                <a:solidFill>
                  <a:srgbClr val="000000"/>
                </a:solidFill>
                <a:latin typeface="Courier New"/>
                <a:ea typeface="Courier New"/>
                <a:cs typeface="Courier New"/>
                <a:sym typeface="Courier New"/>
              </a:rPr>
              <a:t>        } </a:t>
            </a:r>
            <a:endParaRPr sz="1050">
              <a:solidFill>
                <a:srgbClr val="000000"/>
              </a:solidFill>
              <a:latin typeface="Courier New"/>
              <a:ea typeface="Courier New"/>
              <a:cs typeface="Courier New"/>
              <a:sym typeface="Courier New"/>
            </a:endParaRPr>
          </a:p>
          <a:p>
            <a:pPr indent="0" lvl="0" marL="152400" marR="152400" rtl="0" algn="l">
              <a:lnSpc>
                <a:spcPct val="100000"/>
              </a:lnSpc>
              <a:spcBef>
                <a:spcPts val="1600"/>
              </a:spcBef>
              <a:spcAft>
                <a:spcPts val="0"/>
              </a:spcAft>
              <a:buClr>
                <a:schemeClr val="dk2"/>
              </a:buClr>
              <a:buSzPts val="1100"/>
              <a:buFont typeface="Arial"/>
              <a:buNone/>
            </a:pPr>
            <a:r>
              <a:rPr lang="en" sz="1050">
                <a:solidFill>
                  <a:srgbClr val="000000"/>
                </a:solidFill>
                <a:latin typeface="Courier New"/>
                <a:ea typeface="Courier New"/>
                <a:cs typeface="Courier New"/>
                <a:sym typeface="Courier New"/>
              </a:rPr>
              <a:t>};</a:t>
            </a:r>
            <a:endParaRPr sz="1050">
              <a:solidFill>
                <a:srgbClr val="000000"/>
              </a:solidFill>
              <a:latin typeface="Courier New"/>
              <a:ea typeface="Courier New"/>
              <a:cs typeface="Courier New"/>
              <a:sym typeface="Courier New"/>
            </a:endParaRPr>
          </a:p>
          <a:p>
            <a:pPr indent="0" lvl="0" marL="0" rtl="0" algn="l">
              <a:lnSpc>
                <a:spcPct val="100000"/>
              </a:lnSpc>
              <a:spcBef>
                <a:spcPts val="1200"/>
              </a:spcBef>
              <a:spcAft>
                <a:spcPts val="16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The Selection Sort and the Binary Search Algorithms</a:t>
            </a:r>
            <a:endParaRPr sz="1900"/>
          </a:p>
        </p:txBody>
      </p:sp>
      <p:sp>
        <p:nvSpPr>
          <p:cNvPr id="139" name="Google Shape;139;p2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sorting algorithm is used to arrange data into some order. A search algorithm is a method of locating a specific item in a larger collection of data. The selection sort and the binary search are popular sorting and searching algorithms.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Command-Line Arguments and Variable-Length Argument Lists</a:t>
            </a:r>
            <a:endParaRPr sz="1500"/>
          </a:p>
        </p:txBody>
      </p:sp>
      <p:sp>
        <p:nvSpPr>
          <p:cNvPr id="145" name="Google Shape;145;p25"/>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You can specify arguments that are passed into the main method of the program. In addition, you can write a method that takes a variable number of arguments. When the method runs, it can determine the number of arguments that were passed to it and act accordingly. </a:t>
            </a:r>
            <a:endParaRPr sz="1600"/>
          </a:p>
          <a:p>
            <a:pPr indent="0" lvl="0" marL="0" rtl="0" algn="l">
              <a:spcBef>
                <a:spcPts val="1600"/>
              </a:spcBef>
              <a:spcAft>
                <a:spcPts val="0"/>
              </a:spcAft>
              <a:buNone/>
            </a:pPr>
            <a:r>
              <a:rPr lang="en" sz="1600"/>
              <a:t>Public static void main(String[] args)</a:t>
            </a:r>
            <a:endParaRPr sz="1600"/>
          </a:p>
          <a:p>
            <a:pPr indent="0" lvl="0" marL="0" rtl="0" algn="l">
              <a:spcBef>
                <a:spcPts val="1600"/>
              </a:spcBef>
              <a:spcAft>
                <a:spcPts val="0"/>
              </a:spcAft>
              <a:buNone/>
            </a:pPr>
            <a:r>
              <a:rPr lang="en" sz="1150">
                <a:highlight>
                  <a:srgbClr val="FDFDFD"/>
                </a:highlight>
                <a:latin typeface="Verdana"/>
                <a:ea typeface="Verdana"/>
                <a:cs typeface="Verdana"/>
                <a:sym typeface="Verdana"/>
              </a:rPr>
              <a:t>Variable-length argument lists, makes it possible to write a method that accepts any number of arguments when it is called. </a:t>
            </a:r>
            <a:endParaRPr sz="1150">
              <a:highlight>
                <a:srgbClr val="FDFDFD"/>
              </a:highlight>
              <a:latin typeface="Verdana"/>
              <a:ea typeface="Verdana"/>
              <a:cs typeface="Verdana"/>
              <a:sym typeface="Verdana"/>
            </a:endParaRPr>
          </a:p>
          <a:p>
            <a:pPr indent="0" lvl="0" marL="0" rtl="0" algn="l">
              <a:lnSpc>
                <a:spcPct val="100000"/>
              </a:lnSpc>
              <a:spcBef>
                <a:spcPts val="1600"/>
              </a:spcBef>
              <a:spcAft>
                <a:spcPts val="0"/>
              </a:spcAft>
              <a:buNone/>
            </a:pPr>
            <a:r>
              <a:rPr lang="en" sz="1000">
                <a:solidFill>
                  <a:srgbClr val="000000"/>
                </a:solidFill>
              </a:rPr>
              <a:t>public static int sum(int ... list)</a:t>
            </a:r>
            <a:endParaRPr sz="1000">
              <a:solidFill>
                <a:srgbClr val="000000"/>
              </a:solidFill>
            </a:endParaRPr>
          </a:p>
          <a:p>
            <a:pPr indent="0" lvl="0" marL="0" rtl="0" algn="l">
              <a:lnSpc>
                <a:spcPct val="100000"/>
              </a:lnSpc>
              <a:spcBef>
                <a:spcPts val="1600"/>
              </a:spcBef>
              <a:spcAft>
                <a:spcPts val="0"/>
              </a:spcAft>
              <a:buNone/>
            </a:pPr>
            <a:r>
              <a:rPr lang="en" sz="1000">
                <a:solidFill>
                  <a:srgbClr val="000000"/>
                </a:solidFill>
              </a:rPr>
              <a:t>{</a:t>
            </a:r>
            <a:endParaRPr sz="1000">
              <a:solidFill>
                <a:srgbClr val="000000"/>
              </a:solidFill>
            </a:endParaRPr>
          </a:p>
          <a:p>
            <a:pPr indent="0" lvl="0" marL="0" rtl="0" algn="l">
              <a:lnSpc>
                <a:spcPct val="100000"/>
              </a:lnSpc>
              <a:spcBef>
                <a:spcPts val="1600"/>
              </a:spcBef>
              <a:spcAft>
                <a:spcPts val="0"/>
              </a:spcAft>
              <a:buClr>
                <a:schemeClr val="dk2"/>
              </a:buClr>
              <a:buSzPts val="1100"/>
              <a:buFont typeface="Arial"/>
              <a:buNone/>
            </a:pPr>
            <a:r>
              <a:rPr lang="en" sz="1000">
                <a:solidFill>
                  <a:srgbClr val="000000"/>
                </a:solidFill>
              </a:rPr>
              <a:t>    //write code here</a:t>
            </a:r>
            <a:endParaRPr sz="1000">
              <a:solidFill>
                <a:srgbClr val="000000"/>
              </a:solidFill>
            </a:endParaRPr>
          </a:p>
          <a:p>
            <a:pPr indent="0" lvl="0" marL="0" rtl="0" algn="l">
              <a:lnSpc>
                <a:spcPct val="100000"/>
              </a:lnSpc>
              <a:spcBef>
                <a:spcPts val="1600"/>
              </a:spcBef>
              <a:spcAft>
                <a:spcPts val="1600"/>
              </a:spcAft>
              <a:buNone/>
            </a:pPr>
            <a:r>
              <a:rPr lang="en" sz="1000">
                <a:solidFill>
                  <a:srgbClr val="000000"/>
                </a:solidFill>
              </a:rPr>
              <a:t>}       </a:t>
            </a:r>
            <a:endParaRPr sz="115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ArrayList Class</a:t>
            </a:r>
            <a:endParaRPr/>
          </a:p>
        </p:txBody>
      </p:sp>
      <p:sp>
        <p:nvSpPr>
          <p:cNvPr id="151" name="Google Shape;151;p26"/>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highlight>
                  <a:srgbClr val="FDFDFD"/>
                </a:highlight>
                <a:latin typeface="Verdana"/>
                <a:ea typeface="Verdana"/>
                <a:cs typeface="Verdana"/>
                <a:sym typeface="Verdana"/>
              </a:rPr>
              <a:t>In addition to arrays, Java provides the class ArrayList to implement a list. Unlike an array, the size of a ArrayList object can grow and shrink during program execution. Therefore, you need not be concerned about the number of data elements. The elements of a ArrayList are references to Object. Using a ArrayList is slightly slower than using an array.</a:t>
            </a:r>
            <a:endParaRPr sz="1150">
              <a:highlight>
                <a:srgbClr val="FDFDFD"/>
              </a:highlight>
              <a:latin typeface="Verdana"/>
              <a:ea typeface="Verdana"/>
              <a:cs typeface="Verdana"/>
              <a:sym typeface="Verdana"/>
            </a:endParaRPr>
          </a:p>
          <a:p>
            <a:pPr indent="0" lvl="0" marL="0" rtl="0" algn="l">
              <a:lnSpc>
                <a:spcPct val="100000"/>
              </a:lnSpc>
              <a:spcBef>
                <a:spcPts val="1600"/>
              </a:spcBef>
              <a:spcAft>
                <a:spcPts val="0"/>
              </a:spcAft>
              <a:buNone/>
            </a:pPr>
            <a:r>
              <a:rPr lang="en" sz="1000">
                <a:solidFill>
                  <a:srgbClr val="000000"/>
                </a:solidFill>
              </a:rPr>
              <a:t>import java.util.ArrayList;    // Needed for ArrayList class</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public class ArrayListDemo</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public static void main(String[] args)</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 Create an array list.</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ArrayList&lt;String&gt; list = new ArrayList&lt;&gt;();</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 Display the size of the array list.</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System.out.println("Initial size of list: " + list.size());</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 Add elements to the array list.</a:t>
            </a:r>
            <a:endParaRPr sz="115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Errors to Avoid</a:t>
            </a:r>
            <a:endParaRPr/>
          </a:p>
        </p:txBody>
      </p:sp>
      <p:sp>
        <p:nvSpPr>
          <p:cNvPr id="157" name="Google Shape;157;p27"/>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Using an invalid subscript</a:t>
            </a:r>
            <a:endParaRPr sz="1200"/>
          </a:p>
          <a:p>
            <a:pPr indent="-304800" lvl="0" marL="457200" rtl="0" algn="l">
              <a:spcBef>
                <a:spcPts val="0"/>
              </a:spcBef>
              <a:spcAft>
                <a:spcPts val="0"/>
              </a:spcAft>
              <a:buSzPts val="1200"/>
              <a:buChar char="-"/>
            </a:pPr>
            <a:r>
              <a:rPr lang="en" sz="1200"/>
              <a:t>Causing an off-by-one error</a:t>
            </a:r>
            <a:endParaRPr sz="1200"/>
          </a:p>
          <a:p>
            <a:pPr indent="-304800" lvl="0" marL="457200" rtl="0" algn="l">
              <a:spcBef>
                <a:spcPts val="0"/>
              </a:spcBef>
              <a:spcAft>
                <a:spcPts val="0"/>
              </a:spcAft>
              <a:buSzPts val="1200"/>
              <a:buChar char="-"/>
            </a:pPr>
            <a:r>
              <a:rPr lang="en" sz="1200"/>
              <a:t>Reversing the row and column subscripts when processing a two-dimensional array</a:t>
            </a:r>
            <a:endParaRPr sz="1200"/>
          </a:p>
          <a:p>
            <a:pPr indent="-304800" lvl="0" marL="457200" rtl="0" algn="l">
              <a:spcBef>
                <a:spcPts val="0"/>
              </a:spcBef>
              <a:spcAft>
                <a:spcPts val="0"/>
              </a:spcAft>
              <a:buSzPts val="1200"/>
              <a:buChar char="-"/>
            </a:pPr>
            <a:r>
              <a:rPr lang="en" sz="1200"/>
              <a:t>Using the == operator to compare two arrays. </a:t>
            </a:r>
            <a:endParaRPr sz="1200"/>
          </a:p>
          <a:p>
            <a:pPr indent="-304800" lvl="0" marL="457200" rtl="0" algn="l">
              <a:spcBef>
                <a:spcPts val="0"/>
              </a:spcBef>
              <a:spcAft>
                <a:spcPts val="0"/>
              </a:spcAft>
              <a:buSzPts val="1200"/>
              <a:buChar char="-"/>
            </a:pPr>
            <a:r>
              <a:rPr lang="en" sz="1200"/>
              <a:t>Using the =operator to copy an array</a:t>
            </a:r>
            <a:endParaRPr sz="1200"/>
          </a:p>
          <a:p>
            <a:pPr indent="-304800" lvl="0" marL="457200" rtl="0" algn="l">
              <a:spcBef>
                <a:spcPts val="0"/>
              </a:spcBef>
              <a:spcAft>
                <a:spcPts val="0"/>
              </a:spcAft>
              <a:buSzPts val="1200"/>
              <a:buChar char="-"/>
            </a:pPr>
            <a:r>
              <a:rPr lang="en" sz="1200"/>
              <a:t>Confusing the contents of an integer array element with the elements subscript.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Arrays</a:t>
            </a:r>
            <a:endParaRPr/>
          </a:p>
        </p:txBody>
      </p:sp>
      <p:sp>
        <p:nvSpPr>
          <p:cNvPr id="79" name="Google Shape;79;p1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collection of items of the same type. It is like declaring a bunch of variables at the same time in a compact way..</a:t>
            </a:r>
            <a:endParaRPr sz="14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Processing Array Elements</a:t>
            </a:r>
            <a:endParaRPr/>
          </a:p>
        </p:txBody>
      </p:sp>
      <p:sp>
        <p:nvSpPr>
          <p:cNvPr id="85" name="Google Shape;85;p15"/>
          <p:cNvSpPr txBox="1"/>
          <p:nvPr>
            <p:ph idx="1" type="body"/>
          </p:nvPr>
        </p:nvSpPr>
        <p:spPr>
          <a:xfrm>
            <a:off x="2400250" y="1312050"/>
            <a:ext cx="6321600" cy="334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Individual array elements are processed like any other type of variable. </a:t>
            </a:r>
            <a:endParaRPr sz="1400"/>
          </a:p>
          <a:p>
            <a:pPr indent="0" lvl="0" marL="0" rtl="0" algn="l">
              <a:spcBef>
                <a:spcPts val="1600"/>
              </a:spcBef>
              <a:spcAft>
                <a:spcPts val="0"/>
              </a:spcAft>
              <a:buNone/>
            </a:pPr>
            <a:r>
              <a:rPr lang="en" sz="1400"/>
              <a:t>Each array in Java has a public field named “length”. The length field contains the number of elements in the array.</a:t>
            </a:r>
            <a:endParaRPr sz="1400"/>
          </a:p>
          <a:p>
            <a:pPr indent="0" lvl="0" marL="0" rtl="0" algn="l">
              <a:spcBef>
                <a:spcPts val="1600"/>
              </a:spcBef>
              <a:spcAft>
                <a:spcPts val="0"/>
              </a:spcAft>
              <a:buNone/>
            </a:pPr>
            <a:r>
              <a:rPr lang="en" sz="1400"/>
              <a:t>Once arrays are assinged, it is possible to reassign them to a different array. </a:t>
            </a:r>
            <a:endParaRPr sz="1400"/>
          </a:p>
          <a:p>
            <a:pPr indent="0" lvl="0" marL="0" rtl="0" algn="l">
              <a:spcBef>
                <a:spcPts val="1600"/>
              </a:spcBef>
              <a:spcAft>
                <a:spcPts val="0"/>
              </a:spcAft>
              <a:buNone/>
            </a:pPr>
            <a:r>
              <a:rPr lang="en" sz="1400"/>
              <a:t>// Create an array referenced by the numbers variable.</a:t>
            </a:r>
            <a:endParaRPr sz="1400"/>
          </a:p>
          <a:p>
            <a:pPr indent="0" lvl="0" marL="0" rtl="0" algn="l">
              <a:spcBef>
                <a:spcPts val="1600"/>
              </a:spcBef>
              <a:spcAft>
                <a:spcPts val="0"/>
              </a:spcAft>
              <a:buNone/>
            </a:pPr>
            <a:r>
              <a:rPr lang="en" sz="1400"/>
              <a:t>Int[] numbers = new int [10];</a:t>
            </a:r>
            <a:endParaRPr sz="1400"/>
          </a:p>
          <a:p>
            <a:pPr indent="0" lvl="0" marL="0" rtl="0" algn="l">
              <a:spcBef>
                <a:spcPts val="1600"/>
              </a:spcBef>
              <a:spcAft>
                <a:spcPts val="0"/>
              </a:spcAft>
              <a:buNone/>
            </a:pPr>
            <a:r>
              <a:rPr lang="en" sz="1400"/>
              <a:t>// Reassign numbers to a new array.</a:t>
            </a:r>
            <a:endParaRPr sz="1400"/>
          </a:p>
          <a:p>
            <a:pPr indent="0" lvl="0" marL="0" rtl="0" algn="l">
              <a:spcBef>
                <a:spcPts val="1600"/>
              </a:spcBef>
              <a:spcAft>
                <a:spcPts val="0"/>
              </a:spcAft>
              <a:buNone/>
            </a:pPr>
            <a:r>
              <a:rPr lang="en" sz="1400"/>
              <a:t>Numbers = new int [5];</a:t>
            </a:r>
            <a:endParaRPr sz="1400"/>
          </a:p>
          <a:p>
            <a:pPr indent="0" lvl="0" marL="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Passing Arrays as Arguments to Methods</a:t>
            </a:r>
            <a:endParaRPr sz="2400"/>
          </a:p>
        </p:txBody>
      </p:sp>
      <p:sp>
        <p:nvSpPr>
          <p:cNvPr id="91" name="Google Shape;91;p16"/>
          <p:cNvSpPr txBox="1"/>
          <p:nvPr>
            <p:ph idx="1" type="body"/>
          </p:nvPr>
        </p:nvSpPr>
        <p:spPr>
          <a:xfrm>
            <a:off x="2410100" y="1211350"/>
            <a:ext cx="6321600" cy="3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An array can be passed as an argument to a method. To pass an array, you pass the value in the variable that references the array. </a:t>
            </a:r>
            <a:endParaRPr sz="1400"/>
          </a:p>
          <a:p>
            <a:pPr indent="0" lvl="0" marL="0" rtl="0" algn="l">
              <a:lnSpc>
                <a:spcPct val="50000"/>
              </a:lnSpc>
              <a:spcBef>
                <a:spcPts val="1600"/>
              </a:spcBef>
              <a:spcAft>
                <a:spcPts val="0"/>
              </a:spcAft>
              <a:buNone/>
            </a:pPr>
            <a:r>
              <a:rPr lang="en" sz="1400"/>
              <a:t>Public static void printArray(int[] list, int n)</a:t>
            </a:r>
            <a:endParaRPr sz="1400"/>
          </a:p>
          <a:p>
            <a:pPr indent="0" lvl="0" marL="0" rtl="0" algn="l">
              <a:lnSpc>
                <a:spcPct val="50000"/>
              </a:lnSpc>
              <a:spcBef>
                <a:spcPts val="1600"/>
              </a:spcBef>
              <a:spcAft>
                <a:spcPts val="0"/>
              </a:spcAft>
              <a:buNone/>
            </a:pPr>
            <a:r>
              <a:rPr lang="en" sz="1400"/>
              <a:t>{</a:t>
            </a:r>
            <a:endParaRPr sz="1400"/>
          </a:p>
          <a:p>
            <a:pPr indent="0" lvl="0" marL="0" rtl="0" algn="l">
              <a:lnSpc>
                <a:spcPct val="50000"/>
              </a:lnSpc>
              <a:spcBef>
                <a:spcPts val="1600"/>
              </a:spcBef>
              <a:spcAft>
                <a:spcPts val="0"/>
              </a:spcAft>
              <a:buNone/>
            </a:pPr>
            <a:r>
              <a:rPr lang="en" sz="1400"/>
              <a:t>	For (int i = 0; i &lt; n; i++</a:t>
            </a:r>
            <a:endParaRPr sz="1400"/>
          </a:p>
          <a:p>
            <a:pPr indent="0" lvl="0" marL="0" rtl="0" algn="l">
              <a:lnSpc>
                <a:spcPct val="50000"/>
              </a:lnSpc>
              <a:spcBef>
                <a:spcPts val="1600"/>
              </a:spcBef>
              <a:spcAft>
                <a:spcPts val="0"/>
              </a:spcAft>
              <a:buNone/>
            </a:pPr>
            <a:r>
              <a:rPr lang="en" sz="1400"/>
              <a:t>{</a:t>
            </a:r>
            <a:endParaRPr sz="1400"/>
          </a:p>
          <a:p>
            <a:pPr indent="0" lvl="0" marL="0" rtl="0" algn="l">
              <a:lnSpc>
                <a:spcPct val="50000"/>
              </a:lnSpc>
              <a:spcBef>
                <a:spcPts val="1600"/>
              </a:spcBef>
              <a:spcAft>
                <a:spcPts val="0"/>
              </a:spcAft>
              <a:buNone/>
            </a:pPr>
            <a:r>
              <a:rPr lang="en" sz="1400"/>
              <a:t>System.out.print(list[i]+ “ “);</a:t>
            </a:r>
            <a:endParaRPr sz="1400"/>
          </a:p>
          <a:p>
            <a:pPr indent="0" lvl="0" marL="0" rtl="0" algn="l">
              <a:lnSpc>
                <a:spcPct val="50000"/>
              </a:lnSpc>
              <a:spcBef>
                <a:spcPts val="1600"/>
              </a:spcBef>
              <a:spcAft>
                <a:spcPts val="0"/>
              </a:spcAft>
              <a:buNone/>
            </a:pPr>
            <a:r>
              <a:t/>
            </a:r>
            <a:endParaRPr sz="1400"/>
          </a:p>
          <a:p>
            <a:pPr indent="0" lvl="0" marL="0" rtl="0" algn="l">
              <a:lnSpc>
                <a:spcPct val="50000"/>
              </a:lnSpc>
              <a:spcBef>
                <a:spcPts val="1600"/>
              </a:spcBef>
              <a:spcAft>
                <a:spcPts val="0"/>
              </a:spcAft>
              <a:buNone/>
            </a:pPr>
            <a:r>
              <a:rPr lang="en" sz="1150">
                <a:highlight>
                  <a:srgbClr val="FDFDFD"/>
                </a:highlight>
                <a:latin typeface="Verdana"/>
                <a:ea typeface="Verdana"/>
                <a:cs typeface="Verdana"/>
                <a:sym typeface="Verdana"/>
              </a:rPr>
              <a:t>Sometimes the number of elements in the array might be less than the length of </a:t>
            </a:r>
            <a:endParaRPr sz="1150">
              <a:highlight>
                <a:srgbClr val="FDFDFD"/>
              </a:highlight>
              <a:latin typeface="Verdana"/>
              <a:ea typeface="Verdana"/>
              <a:cs typeface="Verdana"/>
              <a:sym typeface="Verdana"/>
            </a:endParaRPr>
          </a:p>
          <a:p>
            <a:pPr indent="0" lvl="0" marL="0" rtl="0" algn="l">
              <a:lnSpc>
                <a:spcPct val="50000"/>
              </a:lnSpc>
              <a:spcBef>
                <a:spcPts val="1600"/>
              </a:spcBef>
              <a:spcAft>
                <a:spcPts val="1600"/>
              </a:spcAft>
              <a:buNone/>
            </a:pPr>
            <a:r>
              <a:rPr lang="en" sz="1150">
                <a:highlight>
                  <a:srgbClr val="FDFDFD"/>
                </a:highlight>
                <a:latin typeface="Verdana"/>
                <a:ea typeface="Verdana"/>
                <a:cs typeface="Verdana"/>
                <a:sym typeface="Verdana"/>
              </a:rPr>
              <a:t>the array.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Some Useful Array Algorithms and Operations</a:t>
            </a:r>
            <a:endParaRPr sz="2000"/>
          </a:p>
        </p:txBody>
      </p:sp>
      <p:sp>
        <p:nvSpPr>
          <p:cNvPr id="97" name="Google Shape;97;p17"/>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50">
                <a:highlight>
                  <a:srgbClr val="FDFDFD"/>
                </a:highlight>
              </a:rPr>
              <a:t>Some common operations performed on a one-dimensional array are reading data into the array, printing data, and finding the largest and/ or smallest element in the array. If the data type of an array element is numeric, some common operations are to find the sum and average of the elements of the array.</a:t>
            </a:r>
            <a:r>
              <a:rPr lang="en" sz="1350">
                <a:highlight>
                  <a:srgbClr val="FDFDFD"/>
                </a:highlight>
                <a:latin typeface="Verdana"/>
                <a:ea typeface="Verdana"/>
                <a:cs typeface="Verdana"/>
                <a:sym typeface="Verdana"/>
              </a:rPr>
              <a:t>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 Arrays from Methods</a:t>
            </a:r>
            <a:endParaRPr/>
          </a:p>
        </p:txBody>
      </p:sp>
      <p:sp>
        <p:nvSpPr>
          <p:cNvPr id="103" name="Google Shape;103;p18"/>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In addition to accepting arrays as arguments, methods may also return arrays. </a:t>
            </a:r>
            <a:endParaRPr sz="1500"/>
          </a:p>
          <a:p>
            <a:pPr indent="0" lvl="0" marL="0" rtl="0" algn="l">
              <a:lnSpc>
                <a:spcPct val="50000"/>
              </a:lnSpc>
              <a:spcBef>
                <a:spcPts val="1600"/>
              </a:spcBef>
              <a:spcAft>
                <a:spcPts val="0"/>
              </a:spcAft>
              <a:buNone/>
            </a:pPr>
            <a:r>
              <a:rPr lang="en" sz="1000">
                <a:solidFill>
                  <a:srgbClr val="000000"/>
                </a:solidFill>
                <a:latin typeface="Courier New"/>
                <a:ea typeface="Courier New"/>
                <a:cs typeface="Courier New"/>
                <a:sym typeface="Courier New"/>
              </a:rPr>
              <a:t>public class ReturnArray</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public static void main(String[] args)</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final int NUMBER = 4;    // number of the elements</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 Create an array variable.</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int[] values;</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 Values reference the array returned</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 from the randomArray method</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values = randomArray(NUMBER)</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 Display the values in the array</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for (int i = 0; i &lt; values.length; i++)</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System.out.print(values[i] + "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a:t>
            </a:r>
            <a:endParaRPr sz="1000">
              <a:solidFill>
                <a:srgbClr val="000000"/>
              </a:solidFill>
              <a:latin typeface="Courier New"/>
              <a:ea typeface="Courier New"/>
              <a:cs typeface="Courier New"/>
              <a:sym typeface="Courier New"/>
            </a:endParaRPr>
          </a:p>
          <a:p>
            <a:pPr indent="0" lvl="0" marL="0" rtl="0" algn="l">
              <a:lnSpc>
                <a:spcPct val="50000"/>
              </a:lnSpc>
              <a:spcBef>
                <a:spcPts val="0"/>
              </a:spcBef>
              <a:spcAft>
                <a:spcPts val="0"/>
              </a:spcAft>
              <a:buNone/>
            </a:pPr>
            <a:r>
              <a:rPr lang="en" sz="1000">
                <a:solidFill>
                  <a:srgbClr val="000000"/>
                </a:solidFill>
                <a:latin typeface="Courier New"/>
                <a:ea typeface="Courier New"/>
                <a:cs typeface="Courier New"/>
                <a:sym typeface="Courier New"/>
              </a:rPr>
              <a:t>   }</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Arrays</a:t>
            </a:r>
            <a:endParaRPr/>
          </a:p>
        </p:txBody>
      </p:sp>
      <p:sp>
        <p:nvSpPr>
          <p:cNvPr id="109" name="Google Shape;109;p19"/>
          <p:cNvSpPr txBox="1"/>
          <p:nvPr>
            <p:ph idx="1" type="body"/>
          </p:nvPr>
        </p:nvSpPr>
        <p:spPr>
          <a:xfrm>
            <a:off x="2410100" y="1211350"/>
            <a:ext cx="63216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An array of string objects may be created, but if the array is uninitialized, each string in the array must be created individually.</a:t>
            </a:r>
            <a:endParaRPr sz="1100">
              <a:latin typeface="Courier New"/>
              <a:ea typeface="Courier New"/>
              <a:cs typeface="Courier New"/>
              <a:sym typeface="Courier New"/>
            </a:endParaRPr>
          </a:p>
          <a:p>
            <a:pPr indent="0" lvl="0" marL="0" rtl="0" algn="l">
              <a:spcBef>
                <a:spcPts val="1600"/>
              </a:spcBef>
              <a:spcAft>
                <a:spcPts val="0"/>
              </a:spcAft>
              <a:buNone/>
            </a:pPr>
            <a:r>
              <a:rPr lang="en" sz="1100">
                <a:latin typeface="Courier New"/>
                <a:ea typeface="Courier New"/>
                <a:cs typeface="Courier New"/>
                <a:sym typeface="Courier New"/>
              </a:rPr>
              <a:t>You create a array of string  </a:t>
            </a:r>
            <a:endParaRPr sz="1100">
              <a:latin typeface="Courier New"/>
              <a:ea typeface="Courier New"/>
              <a:cs typeface="Courier New"/>
              <a:sym typeface="Courier New"/>
            </a:endParaRPr>
          </a:p>
          <a:p>
            <a:pPr indent="0" lvl="0" marL="0" rtl="0" algn="l">
              <a:spcBef>
                <a:spcPts val="1600"/>
              </a:spcBef>
              <a:spcAft>
                <a:spcPts val="0"/>
              </a:spcAft>
              <a:buNone/>
            </a:pPr>
            <a:r>
              <a:rPr lang="en" sz="1100">
                <a:latin typeface="Courier New"/>
                <a:ea typeface="Courier New"/>
                <a:cs typeface="Courier New"/>
                <a:sym typeface="Courier New"/>
              </a:rPr>
              <a:t>String[] fruits = </a:t>
            </a:r>
            <a:r>
              <a:rPr lang="en" sz="1100">
                <a:solidFill>
                  <a:srgbClr val="000000"/>
                </a:solidFill>
                <a:latin typeface="Courier New"/>
                <a:ea typeface="Courier New"/>
                <a:cs typeface="Courier New"/>
                <a:sym typeface="Courier New"/>
              </a:rPr>
              <a:t>new</a:t>
            </a:r>
            <a:r>
              <a:rPr lang="en" sz="1100">
                <a:latin typeface="Courier New"/>
                <a:ea typeface="Courier New"/>
                <a:cs typeface="Courier New"/>
                <a:sym typeface="Courier New"/>
              </a:rPr>
              <a:t> String[3];</a:t>
            </a:r>
            <a:endParaRPr sz="1100">
              <a:latin typeface="Courier New"/>
              <a:ea typeface="Courier New"/>
              <a:cs typeface="Courier New"/>
              <a:sym typeface="Courier New"/>
            </a:endParaRPr>
          </a:p>
          <a:p>
            <a:pPr indent="0" lvl="0" marL="0" rtl="0" algn="l">
              <a:spcBef>
                <a:spcPts val="1600"/>
              </a:spcBef>
              <a:spcAft>
                <a:spcPts val="0"/>
              </a:spcAft>
              <a:buNone/>
            </a:pPr>
            <a:r>
              <a:rPr lang="en" sz="1100">
                <a:latin typeface="Courier New"/>
                <a:ea typeface="Courier New"/>
                <a:cs typeface="Courier New"/>
                <a:sym typeface="Courier New"/>
              </a:rPr>
              <a:t>String[] names = {“Darius”, “Marcus”, “Ashleigh”, “Jakale”};</a:t>
            </a:r>
            <a:endParaRPr sz="1100">
              <a:latin typeface="Courier New"/>
              <a:ea typeface="Courier New"/>
              <a:cs typeface="Courier New"/>
              <a:sym typeface="Courier New"/>
            </a:endParaRPr>
          </a:p>
          <a:p>
            <a:pPr indent="0" lvl="0" marL="0" rtl="0" algn="l">
              <a:spcBef>
                <a:spcPts val="1600"/>
              </a:spcBef>
              <a:spcAft>
                <a:spcPts val="0"/>
              </a:spcAft>
              <a:buNone/>
            </a:pPr>
            <a:r>
              <a:t/>
            </a:r>
            <a:endParaRPr sz="1100">
              <a:latin typeface="Courier New"/>
              <a:ea typeface="Courier New"/>
              <a:cs typeface="Courier New"/>
              <a:sym typeface="Courier New"/>
            </a:endParaRPr>
          </a:p>
          <a:p>
            <a:pPr indent="0" lvl="0" marL="0" rtl="0" algn="l">
              <a:spcBef>
                <a:spcPts val="1600"/>
              </a:spcBef>
              <a:spcAft>
                <a:spcPts val="1600"/>
              </a:spcAft>
              <a:buNone/>
            </a:pPr>
            <a:r>
              <a:t/>
            </a:r>
            <a:endParaRPr sz="11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Arrays Of Objects</a:t>
            </a:r>
            <a:endParaRPr sz="1900"/>
          </a:p>
        </p:txBody>
      </p:sp>
      <p:sp>
        <p:nvSpPr>
          <p:cNvPr id="115" name="Google Shape;115;p20"/>
          <p:cNvSpPr txBox="1"/>
          <p:nvPr>
            <p:ph idx="1" type="body"/>
          </p:nvPr>
        </p:nvSpPr>
        <p:spPr>
          <a:xfrm>
            <a:off x="721475" y="956750"/>
            <a:ext cx="8010300" cy="36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highlight>
                  <a:srgbClr val="FDFDFD"/>
                </a:highlight>
                <a:latin typeface="Verdana"/>
                <a:ea typeface="Verdana"/>
                <a:cs typeface="Verdana"/>
                <a:sym typeface="Verdana"/>
              </a:rPr>
              <a:t>You can create arrays of objects like any other datatype.</a:t>
            </a:r>
            <a:endParaRPr sz="1150">
              <a:highlight>
                <a:srgbClr val="FDFDFD"/>
              </a:highlight>
              <a:latin typeface="Verdana"/>
              <a:ea typeface="Verdana"/>
              <a:cs typeface="Verdana"/>
              <a:sym typeface="Verdana"/>
            </a:endParaRPr>
          </a:p>
          <a:p>
            <a:pPr indent="0" lvl="0" marL="0" rtl="0" algn="l">
              <a:lnSpc>
                <a:spcPct val="50000"/>
              </a:lnSpc>
              <a:spcBef>
                <a:spcPts val="1600"/>
              </a:spcBef>
              <a:spcAft>
                <a:spcPts val="0"/>
              </a:spcAft>
              <a:buNone/>
            </a:pPr>
            <a:r>
              <a:rPr lang="en" sz="1000">
                <a:solidFill>
                  <a:srgbClr val="000000"/>
                </a:solidFill>
                <a:latin typeface="Arial"/>
                <a:ea typeface="Arial"/>
                <a:cs typeface="Arial"/>
                <a:sym typeface="Arial"/>
              </a:rPr>
              <a:t>import java.util.*;</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public class ArrayOfObjects</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public static void main(String[] args)</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 Create an array to hold rectangle's data.</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Rectangle[] rectangles = new Rectangle[5];</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double length; //to hold length of rectangle</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double width;  //to hold width of rectangle</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 Create a Scanner object for keyboard input.</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Scanner console = new Scanner(System.in);</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Rectangle[] rectangles = new Rectangle[5];</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for (int i = 0; i &lt; 5; i++)</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System.out.print("Enter the length of Rectangle " + (i + 1)</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 ":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length = console.nextDouble();</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System.out.print("Enter the width of Rectangle " + (i + 1)</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 ":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width = console.nextDouble();</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rectangles[i] = new Rectangle(length, width);</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System.out.println();</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for (int i = 0; i &lt; 5; i++)</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System.out.println("Area of Rectangle " + (i + 1) + ":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 rectangles[i].getArea());</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000">
              <a:solidFill>
                <a:srgbClr val="000000"/>
              </a:solidFill>
              <a:latin typeface="Arial"/>
              <a:ea typeface="Arial"/>
              <a:cs typeface="Arial"/>
              <a:sym typeface="Arial"/>
            </a:endParaRPr>
          </a:p>
          <a:p>
            <a:pPr indent="0" lvl="0" marL="101600" marR="101600" rtl="0" algn="l">
              <a:lnSpc>
                <a:spcPct val="50000"/>
              </a:lnSpc>
              <a:spcBef>
                <a:spcPts val="0"/>
              </a:spcBef>
              <a:spcAft>
                <a:spcPts val="0"/>
              </a:spcAft>
              <a:buNone/>
            </a:pP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101600" marR="101600" rtl="0" algn="l">
              <a:lnSpc>
                <a:spcPct val="50000"/>
              </a:lnSpc>
              <a:spcBef>
                <a:spcPts val="0"/>
              </a:spcBef>
              <a:spcAft>
                <a:spcPts val="0"/>
              </a:spcAft>
              <a:buClr>
                <a:schemeClr val="dk2"/>
              </a:buClr>
              <a:buSzPts val="1100"/>
              <a:buFont typeface="Arial"/>
              <a:buNone/>
            </a:pPr>
            <a:r>
              <a:t/>
            </a:r>
            <a:endParaRPr sz="1000">
              <a:solidFill>
                <a:srgbClr val="000000"/>
              </a:solidFill>
              <a:latin typeface="Arial"/>
              <a:ea typeface="Arial"/>
              <a:cs typeface="Arial"/>
              <a:sym typeface="Arial"/>
            </a:endParaRPr>
          </a:p>
          <a:p>
            <a:pPr indent="0" lvl="0" marL="0" rtl="0" algn="l">
              <a:lnSpc>
                <a:spcPct val="50000"/>
              </a:lnSpc>
              <a:spcBef>
                <a:spcPts val="0"/>
              </a:spcBef>
              <a:spcAft>
                <a:spcPts val="0"/>
              </a:spcAft>
              <a:buNone/>
            </a:pPr>
            <a:r>
              <a:t/>
            </a:r>
            <a:endParaRPr sz="1150">
              <a:solidFill>
                <a:srgbClr val="000000"/>
              </a:solidFill>
              <a:highlight>
                <a:srgbClr val="FDFDFD"/>
              </a:highlight>
              <a:latin typeface="Verdana"/>
              <a:ea typeface="Verdana"/>
              <a:cs typeface="Verdana"/>
              <a:sym typeface="Verdana"/>
            </a:endParaRPr>
          </a:p>
          <a:p>
            <a:pPr indent="0" lvl="0" marL="0" rtl="0" algn="l">
              <a:spcBef>
                <a:spcPts val="0"/>
              </a:spcBef>
              <a:spcAft>
                <a:spcPts val="1600"/>
              </a:spcAft>
              <a:buNone/>
            </a:pPr>
            <a:r>
              <a:t/>
            </a:r>
            <a:endParaRPr sz="1150">
              <a:highlight>
                <a:srgbClr val="FDFDFD"/>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Sequential Search Algorithm</a:t>
            </a:r>
            <a:endParaRPr/>
          </a:p>
        </p:txBody>
      </p:sp>
      <p:sp>
        <p:nvSpPr>
          <p:cNvPr id="121" name="Google Shape;121;p21"/>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search algorithm is a method of locating a specific item in a larger collection of data. Programs not only store and process information, but also they search arrays for specific items.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