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9"/>
  </p:notesMasterIdLst>
  <p:sldIdLst>
    <p:sldId id="256" r:id="rId2"/>
    <p:sldId id="278" r:id="rId3"/>
    <p:sldId id="267" r:id="rId4"/>
    <p:sldId id="271" r:id="rId5"/>
    <p:sldId id="272" r:id="rId6"/>
    <p:sldId id="269" r:id="rId7"/>
    <p:sldId id="279" r:id="rId8"/>
    <p:sldId id="280" r:id="rId9"/>
    <p:sldId id="281" r:id="rId10"/>
    <p:sldId id="282" r:id="rId11"/>
    <p:sldId id="273" r:id="rId12"/>
    <p:sldId id="268" r:id="rId13"/>
    <p:sldId id="274" r:id="rId14"/>
    <p:sldId id="275" r:id="rId15"/>
    <p:sldId id="276" r:id="rId16"/>
    <p:sldId id="277" r:id="rId17"/>
    <p:sldId id="25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DC1FB-FF70-4C81-BD75-79AFB9BE5CC0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48AAF-57C2-4E49-BB67-7DB325F93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1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1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89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0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0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18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73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20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00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7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8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8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47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0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81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6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1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484784"/>
            <a:ext cx="7579568" cy="1916974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Генератор розкладу занять ВНЗ на основі алгоритму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ВИРІШЕННЯ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CSP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3501008"/>
            <a:ext cx="7406640" cy="3019096"/>
          </a:xfrm>
        </p:spPr>
        <p:txBody>
          <a:bodyPr>
            <a:normAutofit lnSpcReduction="10000"/>
          </a:bodyPr>
          <a:lstStyle/>
          <a:p>
            <a:endParaRPr lang="uk-UA" dirty="0"/>
          </a:p>
          <a:p>
            <a:endParaRPr lang="uk-UA" sz="4400" dirty="0" smtClean="0"/>
          </a:p>
          <a:p>
            <a:endParaRPr lang="uk-UA" dirty="0" smtClean="0"/>
          </a:p>
          <a:p>
            <a:r>
              <a:rPr lang="uk-UA" dirty="0" smtClean="0"/>
              <a:t>Виконали: </a:t>
            </a:r>
          </a:p>
          <a:p>
            <a:r>
              <a:rPr lang="uk-UA" dirty="0" smtClean="0"/>
              <a:t>Пінчук </a:t>
            </a:r>
            <a:r>
              <a:rPr lang="uk-UA" dirty="0"/>
              <a:t>Лідія </a:t>
            </a:r>
            <a:endParaRPr lang="uk-UA" dirty="0" smtClean="0"/>
          </a:p>
          <a:p>
            <a:r>
              <a:rPr lang="uk-UA" dirty="0" smtClean="0"/>
              <a:t>Савченко Сергій</a:t>
            </a:r>
          </a:p>
          <a:p>
            <a:r>
              <a:rPr lang="uk-UA" dirty="0" smtClean="0"/>
              <a:t>Салата Кирило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64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064896" cy="5832648"/>
          </a:xfrm>
        </p:spPr>
        <p:txBody>
          <a:bodyPr>
            <a:normAutofit/>
          </a:bodyPr>
          <a:lstStyle/>
          <a:p>
            <a:r>
              <a:rPr lang="uk-UA" b="1" dirty="0"/>
              <a:t>Впорядкування значень змінної та їх вибір в кінцевий </a:t>
            </a:r>
            <a:r>
              <a:rPr lang="uk-UA" b="1" dirty="0" smtClean="0"/>
              <a:t>результат</a:t>
            </a:r>
            <a:endParaRPr lang="en-US" b="1" dirty="0" smtClean="0"/>
          </a:p>
          <a:p>
            <a:pPr marL="442913" lvl="0"/>
            <a:r>
              <a:rPr lang="uk-UA" dirty="0"/>
              <a:t>Тут використовують евристику найменшої кількості обмежень </a:t>
            </a:r>
            <a:r>
              <a:rPr lang="uk-UA" dirty="0" smtClean="0"/>
              <a:t>(</a:t>
            </a:r>
            <a:r>
              <a:rPr lang="en-US" dirty="0" smtClean="0"/>
              <a:t>Least constraining value – </a:t>
            </a:r>
            <a:r>
              <a:rPr lang="en-US" i="1" dirty="0" smtClean="0"/>
              <a:t>LCV</a:t>
            </a:r>
            <a:r>
              <a:rPr lang="uk-UA" dirty="0" smtClean="0"/>
              <a:t>). </a:t>
            </a:r>
            <a:r>
              <a:rPr lang="uk-UA" dirty="0"/>
              <a:t>Необхідно обирати таке значення, яке має найменше обмежень. Іншими словами, надавати перевагу такому значенню, при виборі якого з розгляду викидають найменшу кількість варіантів вибору значень для змінних, що зв’язані обмеженням з даною змінною. Наприклад, не надавати заняттю певних умов, якщо ці умови є єдиними для іншого заняття.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73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Дерево пошуку в глибину</a:t>
            </a:r>
            <a:endParaRPr lang="uk-UA" dirty="0"/>
          </a:p>
        </p:txBody>
      </p:sp>
      <p:sp>
        <p:nvSpPr>
          <p:cNvPr id="4" name="Овал 3"/>
          <p:cNvSpPr/>
          <p:nvPr/>
        </p:nvSpPr>
        <p:spPr>
          <a:xfrm>
            <a:off x="2699792" y="2276872"/>
            <a:ext cx="3312368" cy="122413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ООП-1 = 1-331 ВТ 2</a:t>
            </a:r>
            <a:endParaRPr lang="uk-UA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718992" y="4446815"/>
            <a:ext cx="3312368" cy="122413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ООП-1 = 1-331 ВТ 2</a:t>
            </a:r>
          </a:p>
          <a:p>
            <a:pPr algn="ctr"/>
            <a:r>
              <a:rPr lang="uk-UA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ООП-2 </a:t>
            </a:r>
            <a:r>
              <a:rPr lang="uk-UA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= ?</a:t>
            </a:r>
          </a:p>
        </p:txBody>
      </p:sp>
      <p:sp>
        <p:nvSpPr>
          <p:cNvPr id="8" name="Овал 7"/>
          <p:cNvSpPr/>
          <p:nvPr/>
        </p:nvSpPr>
        <p:spPr>
          <a:xfrm>
            <a:off x="4607424" y="4446815"/>
            <a:ext cx="3312368" cy="1224136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ООП-1 = 1-331 ВТ 3</a:t>
            </a:r>
          </a:p>
          <a:p>
            <a:pPr algn="ctr"/>
            <a:r>
              <a:rPr lang="uk-UA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ООП-2 = 1-331 ВТ 2</a:t>
            </a:r>
            <a:endParaRPr lang="uk-UA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0" name="Прямая со стрелкой 9"/>
          <p:cNvCxnSpPr>
            <a:stCxn id="4" idx="3"/>
            <a:endCxn id="7" idx="0"/>
          </p:cNvCxnSpPr>
          <p:nvPr/>
        </p:nvCxnSpPr>
        <p:spPr>
          <a:xfrm flipH="1">
            <a:off x="2375176" y="3321737"/>
            <a:ext cx="809701" cy="11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5"/>
            <a:endCxn id="8" idx="0"/>
          </p:cNvCxnSpPr>
          <p:nvPr/>
        </p:nvCxnSpPr>
        <p:spPr>
          <a:xfrm>
            <a:off x="5527075" y="3321737"/>
            <a:ext cx="736533" cy="11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4" idx="0"/>
          </p:cNvCxnSpPr>
          <p:nvPr/>
        </p:nvCxnSpPr>
        <p:spPr>
          <a:xfrm flipH="1">
            <a:off x="4355976" y="1844824"/>
            <a:ext cx="1171099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3"/>
          </p:cNvCxnSpPr>
          <p:nvPr/>
        </p:nvCxnSpPr>
        <p:spPr>
          <a:xfrm flipH="1">
            <a:off x="4607424" y="5491680"/>
            <a:ext cx="485085" cy="10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5"/>
          </p:cNvCxnSpPr>
          <p:nvPr/>
        </p:nvCxnSpPr>
        <p:spPr>
          <a:xfrm>
            <a:off x="7434707" y="5491680"/>
            <a:ext cx="485085" cy="10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Використані технології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Java</a:t>
            </a:r>
            <a:r>
              <a:rPr lang="uk-UA" sz="2800" dirty="0" smtClean="0"/>
              <a:t> </a:t>
            </a:r>
            <a:r>
              <a:rPr lang="en-US" sz="2800" dirty="0" smtClean="0"/>
              <a:t>EE</a:t>
            </a:r>
            <a:endParaRPr lang="uk-UA" sz="2800" dirty="0" smtClean="0"/>
          </a:p>
          <a:p>
            <a:r>
              <a:rPr lang="en-US" sz="2800" dirty="0"/>
              <a:t>Spring MVC Framework </a:t>
            </a:r>
            <a:endParaRPr lang="uk-UA" sz="2800" dirty="0" smtClean="0"/>
          </a:p>
          <a:p>
            <a:r>
              <a:rPr lang="en-US" sz="2800" dirty="0" smtClean="0"/>
              <a:t>JavaScript, jQuery</a:t>
            </a:r>
          </a:p>
          <a:p>
            <a:r>
              <a:rPr lang="en-US" sz="2800" dirty="0" smtClean="0"/>
              <a:t>Apache POI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631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9059477" cy="3024336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140968"/>
            <a:ext cx="9001000" cy="2957760"/>
          </a:xfrm>
        </p:spPr>
      </p:pic>
      <p:sp>
        <p:nvSpPr>
          <p:cNvPr id="10" name="TextBox 9"/>
          <p:cNvSpPr txBox="1"/>
          <p:nvPr/>
        </p:nvSpPr>
        <p:spPr>
          <a:xfrm>
            <a:off x="84523" y="6170736"/>
            <a:ext cx="9059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Створення вхідних даних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511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12" y="3381896"/>
            <a:ext cx="7121755" cy="347580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" y="0"/>
            <a:ext cx="6787619" cy="3284984"/>
          </a:xfrm>
        </p:spPr>
      </p:pic>
      <p:sp>
        <p:nvSpPr>
          <p:cNvPr id="9" name="TextBox 8"/>
          <p:cNvSpPr txBox="1"/>
          <p:nvPr/>
        </p:nvSpPr>
        <p:spPr>
          <a:xfrm>
            <a:off x="7092280" y="1292280"/>
            <a:ext cx="174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Перегляд </a:t>
            </a:r>
          </a:p>
          <a:p>
            <a:pPr algn="ctr"/>
            <a:r>
              <a:rPr lang="uk-UA" sz="2000" dirty="0" smtClean="0"/>
              <a:t>занять</a:t>
            </a:r>
            <a:endParaRPr lang="uk-U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290" y="4794716"/>
            <a:ext cx="18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Створення </a:t>
            </a:r>
          </a:p>
          <a:p>
            <a:pPr algn="ctr"/>
            <a:r>
              <a:rPr lang="uk-UA" sz="2000" dirty="0" smtClean="0"/>
              <a:t>заняття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7872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09769"/>
            <a:ext cx="4607872" cy="300435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9" y="37144"/>
            <a:ext cx="8283061" cy="3103824"/>
          </a:xfrm>
        </p:spPr>
      </p:pic>
      <p:sp>
        <p:nvSpPr>
          <p:cNvPr id="7" name="TextBox 6"/>
          <p:cNvSpPr txBox="1"/>
          <p:nvPr/>
        </p:nvSpPr>
        <p:spPr>
          <a:xfrm>
            <a:off x="107504" y="3140968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Створення обмежень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1043609" y="50851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Результат у вигляді </a:t>
            </a:r>
            <a:r>
              <a:rPr lang="en-US" sz="2000" dirty="0" smtClean="0"/>
              <a:t>Word</a:t>
            </a:r>
            <a:r>
              <a:rPr lang="uk-UA" sz="2000" dirty="0" smtClean="0"/>
              <a:t> документу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19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Розподіл Ролей</a:t>
            </a:r>
            <a:endParaRPr lang="uk-UA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0247384"/>
              </p:ext>
            </p:extLst>
          </p:nvPr>
        </p:nvGraphicFramePr>
        <p:xfrm>
          <a:off x="539552" y="2492896"/>
          <a:ext cx="8280921" cy="257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541906"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Лідія Пінчук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Кирило Салата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Сергій</a:t>
                      </a:r>
                      <a:r>
                        <a:rPr lang="uk-UA" sz="2000" baseline="0" dirty="0" smtClean="0"/>
                        <a:t> Савченко</a:t>
                      </a:r>
                      <a:endParaRPr lang="uk-UA" sz="2000" dirty="0"/>
                    </a:p>
                  </a:txBody>
                  <a:tcPr/>
                </a:tc>
              </a:tr>
              <a:tr h="203395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2000" dirty="0" smtClean="0"/>
                        <a:t>Реалізація алгоритмів вирішення </a:t>
                      </a:r>
                      <a:r>
                        <a:rPr lang="en-US" sz="2000" dirty="0" smtClean="0"/>
                        <a:t>CSP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2000" dirty="0" smtClean="0"/>
                        <a:t>Модуль з </a:t>
                      </a:r>
                      <a:r>
                        <a:rPr lang="en-US" sz="2000" dirty="0" smtClean="0"/>
                        <a:t>Apache POI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2000" dirty="0" smtClean="0"/>
                        <a:t>Тестування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2000" dirty="0" smtClean="0"/>
                        <a:t>Вивчення предметної області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Front-end</a:t>
                      </a:r>
                      <a:endParaRPr lang="uk-U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2000" dirty="0" smtClean="0"/>
                        <a:t>Проектування та</a:t>
                      </a:r>
                      <a:r>
                        <a:rPr lang="uk-UA" sz="2000" baseline="0" dirty="0" smtClean="0"/>
                        <a:t> наповнення </a:t>
                      </a:r>
                      <a:r>
                        <a:rPr lang="uk-UA" sz="2000" dirty="0" smtClean="0"/>
                        <a:t>БД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2000" dirty="0" smtClean="0"/>
                        <a:t>Архітектура</a:t>
                      </a:r>
                      <a:r>
                        <a:rPr lang="uk-UA" sz="2000" baseline="0" dirty="0" smtClean="0"/>
                        <a:t> </a:t>
                      </a:r>
                      <a:r>
                        <a:rPr lang="en-US" sz="2000" dirty="0" smtClean="0"/>
                        <a:t>domain</a:t>
                      </a:r>
                      <a:r>
                        <a:rPr lang="en-US" sz="2000" baseline="0" dirty="0" smtClean="0"/>
                        <a:t> logic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8178" y="1268760"/>
            <a:ext cx="5184576" cy="2016224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Дякуємо </a:t>
            </a:r>
            <a:r>
              <a:rPr lang="uk-UA" sz="4400" dirty="0"/>
              <a:t>за </a:t>
            </a:r>
            <a:r>
              <a:rPr lang="uk-UA" sz="4400" dirty="0" smtClean="0"/>
              <a:t>увагу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087724" y="4623519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Пінчук Л. </a:t>
            </a:r>
            <a:r>
              <a:rPr lang="en-US" dirty="0" smtClean="0"/>
              <a:t>	lida.pinchuk.26@gmail.com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Савченко С</a:t>
            </a:r>
            <a:r>
              <a:rPr lang="uk-UA" dirty="0" smtClean="0"/>
              <a:t>.</a:t>
            </a:r>
            <a:r>
              <a:rPr lang="en-US" dirty="0" smtClean="0"/>
              <a:t>	savchenko.serhii@gmail.com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Салата К</a:t>
            </a:r>
            <a:r>
              <a:rPr lang="uk-UA" dirty="0" smtClean="0"/>
              <a:t>.</a:t>
            </a:r>
            <a:r>
              <a:rPr lang="en-US" dirty="0" smtClean="0"/>
              <a:t> 	salata.kirill@gmail.com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9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Constraint satisfaction problem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075240" cy="4104456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Задача виконання обмежень — </a:t>
            </a:r>
            <a:r>
              <a:rPr lang="uk-UA" dirty="0"/>
              <a:t>це математичні проблеми, визначені як сукупність об'єктів, стан яких має </a:t>
            </a:r>
            <a:r>
              <a:rPr lang="uk-UA" dirty="0" smtClean="0"/>
              <a:t>задовольняти </a:t>
            </a:r>
            <a:r>
              <a:rPr lang="uk-UA" dirty="0"/>
              <a:t>ряду обмежень. ЗВО </a:t>
            </a:r>
            <a:r>
              <a:rPr lang="uk-UA" dirty="0" smtClean="0"/>
              <a:t>представляє </a:t>
            </a:r>
            <a:r>
              <a:rPr lang="uk-UA" dirty="0"/>
              <a:t>сутності проблеми як однорідний набір обмежень, що накладаються на змінні, які розв'язуються методами виконання обмежень. ЗВО є предметом інтенсивних досліджень і в галузі штучного інтелекту, і дослідженні операцій, оскільки закономірності у формулюванні цих задач складають загальну основу для аналізу та вирішення проблем в багатьох неспоріднених областях. ЗВО часто мають високу складність, що вимагає поєднання евристичних та комбінаторних методів пошуку для швидкого вирішення.</a:t>
            </a:r>
          </a:p>
          <a:p>
            <a:r>
              <a:rPr lang="uk-UA" dirty="0"/>
              <a:t>Приклади простих задач, які можуть розглядатись як задачі виконання обмежень</a:t>
            </a:r>
            <a:r>
              <a:rPr lang="uk-UA" dirty="0" smtClean="0"/>
              <a:t>:</a:t>
            </a:r>
            <a:endParaRPr lang="uk-UA" dirty="0"/>
          </a:p>
          <a:p>
            <a:pPr marL="536575"/>
            <a:r>
              <a:rPr lang="uk-UA" dirty="0"/>
              <a:t>Задача про вісім </a:t>
            </a:r>
            <a:r>
              <a:rPr lang="uk-UA" dirty="0" smtClean="0"/>
              <a:t>ферзів,</a:t>
            </a:r>
            <a:endParaRPr lang="uk-UA" dirty="0"/>
          </a:p>
          <a:p>
            <a:pPr marL="536575"/>
            <a:r>
              <a:rPr lang="uk-UA" dirty="0"/>
              <a:t>Проблема чотирьох </a:t>
            </a:r>
            <a:r>
              <a:rPr lang="uk-UA" dirty="0" smtClean="0"/>
              <a:t>фарб,</a:t>
            </a:r>
            <a:endParaRPr lang="uk-UA" dirty="0"/>
          </a:p>
          <a:p>
            <a:pPr marL="536575"/>
            <a:r>
              <a:rPr lang="uk-UA" dirty="0" smtClean="0"/>
              <a:t>Судоку.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17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Етапи виконання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3649133"/>
          </a:xfrm>
        </p:spPr>
        <p:txBody>
          <a:bodyPr>
            <a:normAutofit/>
          </a:bodyPr>
          <a:lstStyle/>
          <a:p>
            <a:pPr lvl="0"/>
            <a:r>
              <a:rPr lang="uk-UA" sz="2400" dirty="0"/>
              <a:t>дослідження предметної області</a:t>
            </a:r>
          </a:p>
          <a:p>
            <a:pPr lvl="0"/>
            <a:r>
              <a:rPr lang="uk-UA" sz="2400" dirty="0" smtClean="0"/>
              <a:t>визначення </a:t>
            </a:r>
            <a:r>
              <a:rPr lang="uk-UA" sz="2400" dirty="0"/>
              <a:t>вимог до майбутньої системи</a:t>
            </a:r>
          </a:p>
          <a:p>
            <a:pPr lvl="0"/>
            <a:r>
              <a:rPr lang="uk-UA" sz="2400" dirty="0"/>
              <a:t>дослідження задач задоволення обмежень і їх алгоритмів</a:t>
            </a:r>
          </a:p>
          <a:p>
            <a:pPr lvl="0"/>
            <a:r>
              <a:rPr lang="uk-UA" sz="2400" dirty="0"/>
              <a:t>створення системи на основі планування і алгоритмів CSP </a:t>
            </a:r>
            <a:r>
              <a:rPr lang="uk-UA" sz="2400" dirty="0" smtClean="0"/>
              <a:t>за </a:t>
            </a:r>
            <a:r>
              <a:rPr lang="uk-UA" sz="2400" dirty="0"/>
              <a:t>допомогою обраних </a:t>
            </a:r>
            <a:r>
              <a:rPr lang="uk-UA" sz="2400" dirty="0" smtClean="0"/>
              <a:t>технології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692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Алгоритм роботи з системою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dirty="0" smtClean="0"/>
              <a:t>Вказати вхідні дані (студенти, викладачі, дисципліни)</a:t>
            </a:r>
          </a:p>
          <a:p>
            <a:r>
              <a:rPr lang="uk-UA" sz="2400" dirty="0" smtClean="0"/>
              <a:t>Вказати </a:t>
            </a:r>
            <a:r>
              <a:rPr lang="uk-UA" sz="2400" dirty="0"/>
              <a:t>обмеження (бажані</a:t>
            </a:r>
            <a:r>
              <a:rPr lang="en-US" sz="2400" dirty="0"/>
              <a:t>/</a:t>
            </a:r>
            <a:r>
              <a:rPr lang="uk-UA" sz="2400" dirty="0"/>
              <a:t>небажані поєднання</a:t>
            </a:r>
            <a:r>
              <a:rPr lang="uk-UA" sz="2400" dirty="0" smtClean="0"/>
              <a:t>)</a:t>
            </a:r>
          </a:p>
          <a:p>
            <a:r>
              <a:rPr lang="uk-UA" sz="2400" dirty="0" smtClean="0"/>
              <a:t>Вказати заняття (дисципліна, викладач, студенти, потрібний тип аудиторії)</a:t>
            </a:r>
            <a:endParaRPr lang="uk-UA" sz="4400" dirty="0"/>
          </a:p>
          <a:p>
            <a:r>
              <a:rPr lang="uk-UA" sz="2400" dirty="0" smtClean="0"/>
              <a:t>Отримати результат генерації розкладу</a:t>
            </a:r>
          </a:p>
        </p:txBody>
      </p:sp>
    </p:spTree>
    <p:extLst>
      <p:ext uri="{BB962C8B-B14F-4D97-AF65-F5344CB8AC3E}">
        <p14:creationId xmlns:p14="http://schemas.microsoft.com/office/powerpoint/2010/main" val="12980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Визначення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3649133"/>
          </a:xfrm>
        </p:spPr>
        <p:txBody>
          <a:bodyPr>
            <a:normAutofit/>
          </a:bodyPr>
          <a:lstStyle/>
          <a:p>
            <a:pPr lvl="0"/>
            <a:r>
              <a:rPr lang="uk-UA" sz="2400" dirty="0" smtClean="0"/>
              <a:t>Змінні: заняття</a:t>
            </a:r>
            <a:r>
              <a:rPr lang="uk-UA" sz="2400" dirty="0"/>
              <a:t>.</a:t>
            </a:r>
          </a:p>
          <a:p>
            <a:pPr lvl="0"/>
            <a:r>
              <a:rPr lang="uk-UA" sz="2400" dirty="0"/>
              <a:t>Домен (можливі значення): набір </a:t>
            </a:r>
            <a:r>
              <a:rPr lang="uk-UA" sz="2400" dirty="0" smtClean="0"/>
              <a:t>умов аудиторія + день тижня + номер пари</a:t>
            </a:r>
          </a:p>
          <a:p>
            <a:pPr lvl="0"/>
            <a:r>
              <a:rPr lang="uk-UA" sz="2400" dirty="0" smtClean="0"/>
              <a:t>Обмеження</a:t>
            </a:r>
            <a:r>
              <a:rPr lang="uk-UA" sz="2400" dirty="0"/>
              <a:t>: базові </a:t>
            </a:r>
            <a:r>
              <a:rPr lang="uk-UA" sz="2400" dirty="0" smtClean="0"/>
              <a:t>і зазначені користувачем обмеження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06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96288"/>
              </p:ext>
            </p:extLst>
          </p:nvPr>
        </p:nvGraphicFramePr>
        <p:xfrm>
          <a:off x="827584" y="188640"/>
          <a:ext cx="7499349" cy="655272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99783"/>
                <a:gridCol w="2499783"/>
                <a:gridCol w="2499783"/>
              </a:tblGrid>
              <a:tr h="1136247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Алгоритми</a:t>
                      </a:r>
                      <a:r>
                        <a:rPr lang="en-US" sz="2800" dirty="0" smtClean="0"/>
                        <a:t>/</a:t>
                      </a:r>
                      <a:r>
                        <a:rPr lang="uk-UA" sz="2800" dirty="0" smtClean="0"/>
                        <a:t>евристичні</a:t>
                      </a:r>
                      <a:r>
                        <a:rPr lang="uk-UA" sz="2800" baseline="0" dirty="0" smtClean="0"/>
                        <a:t> функції</a:t>
                      </a:r>
                      <a:endParaRPr lang="uk-U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1091410">
                <a:tc>
                  <a:txBody>
                    <a:bodyPr/>
                    <a:lstStyle/>
                    <a:p>
                      <a:pPr lvl="0" algn="ctr"/>
                      <a:r>
                        <a:rPr lang="uk-UA" sz="3200" dirty="0" smtClean="0"/>
                        <a:t>Основа</a:t>
                      </a:r>
                      <a:endParaRPr lang="uk-UA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uk-UA" sz="2800" kern="1200" dirty="0" smtClean="0">
                          <a:effectLst/>
                        </a:rPr>
                        <a:t>Пошук з поверненням</a:t>
                      </a:r>
                      <a:r>
                        <a:rPr kumimoji="0" lang="ru-RU" sz="2800" kern="1200" dirty="0" smtClean="0">
                          <a:effectLst/>
                        </a:rPr>
                        <a:t> </a:t>
                      </a:r>
                      <a:r>
                        <a:rPr kumimoji="0" lang="ru-RU" sz="2400" kern="1200" dirty="0" smtClean="0">
                          <a:effectLst/>
                        </a:rPr>
                        <a:t>(</a:t>
                      </a:r>
                      <a:r>
                        <a:rPr kumimoji="0" lang="en-US" sz="2400" kern="1200" dirty="0" smtClean="0">
                          <a:effectLst/>
                        </a:rPr>
                        <a:t>backtracking</a:t>
                      </a:r>
                      <a:r>
                        <a:rPr kumimoji="0" lang="ru-RU" sz="2400" kern="1200" dirty="0" smtClean="0">
                          <a:effectLst/>
                        </a:rPr>
                        <a:t>)</a:t>
                      </a:r>
                      <a:endParaRPr lang="uk-UA" sz="2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1502779">
                <a:tc>
                  <a:txBody>
                    <a:bodyPr/>
                    <a:lstStyle/>
                    <a:p>
                      <a:pPr algn="ctr"/>
                      <a:r>
                        <a:rPr kumimoji="0" lang="uk-UA" sz="2000" kern="1200" dirty="0" smtClean="0">
                          <a:effectLst/>
                        </a:rPr>
                        <a:t>Поширення обмежуючих умов </a:t>
                      </a:r>
                      <a:r>
                        <a:rPr kumimoji="0" lang="uk-UA" sz="1800" kern="1200" dirty="0" smtClean="0">
                          <a:effectLst/>
                        </a:rPr>
                        <a:t>(</a:t>
                      </a:r>
                      <a:r>
                        <a:rPr lang="en-US" sz="1800" dirty="0" smtClean="0"/>
                        <a:t>constraint propagation</a:t>
                      </a:r>
                      <a:r>
                        <a:rPr kumimoji="0" lang="uk-UA" sz="1800" kern="1200" dirty="0" smtClean="0">
                          <a:effectLst/>
                        </a:rPr>
                        <a:t>)</a:t>
                      </a:r>
                      <a:endParaRPr lang="uk-U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uk-UA" sz="1800" kern="1200" dirty="0" smtClean="0">
                          <a:effectLst/>
                        </a:rPr>
                        <a:t>Попередня перевірка </a:t>
                      </a:r>
                      <a:r>
                        <a:rPr kumimoji="0" lang="uk-UA" sz="1600" kern="1200" dirty="0" smtClean="0">
                          <a:effectLst/>
                        </a:rPr>
                        <a:t>(</a:t>
                      </a:r>
                      <a:r>
                        <a:rPr kumimoji="0" lang="en-US" sz="1600" kern="1200" dirty="0" smtClean="0">
                          <a:effectLst/>
                        </a:rPr>
                        <a:t>forward checking</a:t>
                      </a:r>
                      <a:r>
                        <a:rPr kumimoji="0" lang="uk-UA" sz="1600" kern="1200" dirty="0" smtClean="0">
                          <a:effectLst/>
                        </a:rPr>
                        <a:t>)</a:t>
                      </a:r>
                      <a:endParaRPr lang="uk-UA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uk-UA" sz="1800" kern="1200" dirty="0" smtClean="0">
                          <a:effectLst/>
                        </a:rPr>
                        <a:t>Сумісність дуг </a:t>
                      </a:r>
                      <a:r>
                        <a:rPr kumimoji="0" lang="uk-UA" sz="1600" kern="1200" dirty="0" smtClean="0">
                          <a:effectLst/>
                        </a:rPr>
                        <a:t>(</a:t>
                      </a:r>
                      <a:r>
                        <a:rPr kumimoji="0" lang="en-US" sz="1600" kern="1200" dirty="0" smtClean="0">
                          <a:effectLst/>
                        </a:rPr>
                        <a:t>Maintaining Arc Consistency</a:t>
                      </a:r>
                      <a:r>
                        <a:rPr kumimoji="0" lang="uk-UA" sz="1600" kern="1200" dirty="0" smtClean="0">
                          <a:effectLst/>
                        </a:rPr>
                        <a:t>)</a:t>
                      </a:r>
                      <a:endParaRPr lang="uk-UA" sz="1600" dirty="0"/>
                    </a:p>
                  </a:txBody>
                  <a:tcPr anchor="ctr"/>
                </a:tc>
              </a:tr>
              <a:tr h="1722697">
                <a:tc>
                  <a:txBody>
                    <a:bodyPr/>
                    <a:lstStyle/>
                    <a:p>
                      <a:pPr algn="ctr"/>
                      <a:r>
                        <a:rPr kumimoji="0" lang="uk-UA" sz="1800" kern="1200" dirty="0" smtClean="0">
                          <a:effectLst/>
                        </a:rPr>
                        <a:t>Вибір наступної змінної 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uk-UA" sz="1800" kern="1200" dirty="0" smtClean="0">
                          <a:effectLst/>
                        </a:rPr>
                        <a:t>Евристика з мінімальною кількістю значень, що залишилися </a:t>
                      </a:r>
                      <a:r>
                        <a:rPr kumimoji="0" lang="uk-UA" sz="1600" kern="1200" dirty="0" smtClean="0">
                          <a:effectLst/>
                        </a:rPr>
                        <a:t>(</a:t>
                      </a:r>
                      <a:r>
                        <a:rPr kumimoji="0" lang="en-US" sz="1600" kern="1200" dirty="0" smtClean="0">
                          <a:effectLst/>
                        </a:rPr>
                        <a:t>Minimum Remaining Values</a:t>
                      </a:r>
                      <a:r>
                        <a:rPr kumimoji="0" lang="uk-UA" sz="1600" kern="1200" dirty="0" smtClean="0">
                          <a:effectLst/>
                        </a:rPr>
                        <a:t>)</a:t>
                      </a:r>
                      <a:endParaRPr lang="uk-UA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uk-UA" sz="1800" kern="1200" dirty="0" smtClean="0">
                          <a:effectLst/>
                        </a:rPr>
                        <a:t>Степенева евристика</a:t>
                      </a:r>
                      <a:endParaRPr lang="uk-UA" dirty="0"/>
                    </a:p>
                  </a:txBody>
                  <a:tcPr anchor="ctr"/>
                </a:tc>
              </a:tr>
              <a:tr h="1099594">
                <a:tc>
                  <a:txBody>
                    <a:bodyPr/>
                    <a:lstStyle/>
                    <a:p>
                      <a:pPr algn="ctr"/>
                      <a:r>
                        <a:rPr kumimoji="0" lang="uk-UA" sz="1800" kern="1200" dirty="0" smtClean="0">
                          <a:effectLst/>
                        </a:rPr>
                        <a:t>Впорядкування значень змінної та їх вибір </a:t>
                      </a:r>
                      <a:endParaRPr lang="uk-UA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uk-UA" sz="1800" kern="1200" dirty="0" smtClean="0">
                          <a:effectLst/>
                        </a:rPr>
                        <a:t>Евристика найменшої кількості обмежень </a:t>
                      </a:r>
                    </a:p>
                    <a:p>
                      <a:pPr algn="ctr"/>
                      <a:r>
                        <a:rPr kumimoji="0" lang="uk-UA" sz="1800" kern="1200" dirty="0" smtClean="0">
                          <a:effectLst/>
                        </a:rPr>
                        <a:t>(Least constraining value)</a:t>
                      </a:r>
                      <a:endParaRPr lang="uk-UA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2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Алгоритми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000" b="1" dirty="0"/>
              <a:t>Основа</a:t>
            </a:r>
            <a:r>
              <a:rPr lang="uk-UA" sz="2000" dirty="0"/>
              <a:t>, що використовується при вирішенні </a:t>
            </a:r>
            <a:r>
              <a:rPr lang="en-US" sz="2000" dirty="0"/>
              <a:t>CSP </a:t>
            </a:r>
            <a:r>
              <a:rPr lang="uk-UA" sz="2000" dirty="0"/>
              <a:t>задач – пошук з поверненням (</a:t>
            </a:r>
            <a:r>
              <a:rPr lang="en-US" sz="2000" dirty="0"/>
              <a:t>backtracking). </a:t>
            </a:r>
            <a:r>
              <a:rPr lang="uk-UA" sz="2000" dirty="0"/>
              <a:t>Використовуючи пошук з поверненням, можна проходити крізь дерева і запобігати будь-якій ймовірності на невдачу. </a:t>
            </a:r>
            <a:endParaRPr lang="en-US" sz="20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60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064896" cy="5832648"/>
          </a:xfrm>
        </p:spPr>
        <p:txBody>
          <a:bodyPr>
            <a:normAutofit lnSpcReduction="10000"/>
          </a:bodyPr>
          <a:lstStyle/>
          <a:p>
            <a:r>
              <a:rPr lang="uk-UA" b="1" dirty="0"/>
              <a:t>Поширення обмежуючих умов</a:t>
            </a:r>
            <a:endParaRPr lang="en-US" b="1" dirty="0"/>
          </a:p>
          <a:p>
            <a:pPr marL="536575" lvl="0"/>
            <a:r>
              <a:rPr lang="uk-UA" dirty="0"/>
              <a:t>Попередня перевірка (</a:t>
            </a:r>
            <a:r>
              <a:rPr lang="en-US" dirty="0"/>
              <a:t>forward checking</a:t>
            </a:r>
            <a:r>
              <a:rPr lang="uk-UA" dirty="0"/>
              <a:t>) означає завчасне виключення ймовірностей, що не відповідають обмеженням, з доменів невизначених змінних. При кожному привласненні значення змінній Х переглядається кожна змінна </a:t>
            </a:r>
            <a:r>
              <a:rPr lang="en-US" dirty="0"/>
              <a:t>Y</a:t>
            </a:r>
            <a:r>
              <a:rPr lang="uk-UA" dirty="0"/>
              <a:t> з невизначеним значенням, яка зв’язана з Х деяким обмеженням, і з області визначення змінної </a:t>
            </a:r>
            <a:r>
              <a:rPr lang="en-US" dirty="0"/>
              <a:t>Y</a:t>
            </a:r>
            <a:r>
              <a:rPr lang="uk-UA" dirty="0"/>
              <a:t> видаляється будь-яке значення, що є несумісним з значенням, обраним для Х. Наприклад, при призначенні для певного заняття певних умов, відповідно до базових обмежень, потрібно з інших занять викладача і усіх студентів цього заняття викинути ці умови (так як вони зайняті в цей час), і з усіх інших невизначених занять викинути ці умови (так як в цей час цей аудиторія уже занята).</a:t>
            </a:r>
          </a:p>
          <a:p>
            <a:pPr marL="536575" lvl="0"/>
            <a:r>
              <a:rPr lang="uk-UA" dirty="0"/>
              <a:t>Сумісність дуг</a:t>
            </a:r>
            <a:r>
              <a:rPr lang="ru-RU" dirty="0"/>
              <a:t> -</a:t>
            </a:r>
            <a:r>
              <a:rPr lang="uk-UA" dirty="0"/>
              <a:t> скорочення (зменшення</a:t>
            </a:r>
            <a:r>
              <a:rPr lang="ru-RU" dirty="0"/>
              <a:t>)</a:t>
            </a:r>
            <a:r>
              <a:rPr lang="uk-UA" dirty="0"/>
              <a:t> доменів, щоб побачити помилки завчасно і заощадити час. Дуга </a:t>
            </a:r>
            <a:r>
              <a:rPr lang="en-US" dirty="0"/>
              <a:t>X </a:t>
            </a:r>
            <a:r>
              <a:rPr lang="uk-UA" dirty="0"/>
              <a:t>⟶ </a:t>
            </a:r>
            <a:r>
              <a:rPr lang="en-US" dirty="0"/>
              <a:t>Y</a:t>
            </a:r>
            <a:r>
              <a:rPr lang="uk-UA" dirty="0"/>
              <a:t> сумісна, якщо для кожного значення х для змінної Х існує деяке дозволене значення </a:t>
            </a:r>
            <a:r>
              <a:rPr lang="en-US" dirty="0"/>
              <a:t>y</a:t>
            </a:r>
            <a:r>
              <a:rPr lang="uk-UA" dirty="0"/>
              <a:t> змінної </a:t>
            </a:r>
            <a:r>
              <a:rPr lang="en-US" dirty="0"/>
              <a:t>Y</a:t>
            </a:r>
            <a:r>
              <a:rPr lang="uk-UA" dirty="0"/>
              <a:t>. Сумісність дуг визначає несумісність раніше ніж попередня перевірка, може запускатись перед загальним алгоритмом або після кожного прописування, і виконується до тих пір, поки перестануть з’являтися несумісності. Наприклад, якщо при проведенні заняття в певних умовах для іншого заняття не залишиться більше умов, то потрібно викинути ці умови з домену першого заняття. Цей метод є потужнішим за попередній.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99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064896" cy="5832648"/>
          </a:xfrm>
        </p:spPr>
        <p:txBody>
          <a:bodyPr>
            <a:normAutofit/>
          </a:bodyPr>
          <a:lstStyle/>
          <a:p>
            <a:r>
              <a:rPr lang="uk-UA" b="1" dirty="0"/>
              <a:t>Вибір наступної змінної</a:t>
            </a:r>
            <a:r>
              <a:rPr lang="uk-UA" dirty="0"/>
              <a:t> </a:t>
            </a:r>
            <a:endParaRPr lang="en-US" dirty="0" smtClean="0"/>
          </a:p>
          <a:p>
            <a:pPr marL="536575" lvl="0"/>
            <a:r>
              <a:rPr lang="uk-UA" dirty="0"/>
              <a:t>Евристика з мінімальною кількістю значень, що залишилися (</a:t>
            </a:r>
            <a:r>
              <a:rPr lang="en-US" dirty="0"/>
              <a:t>Minimum Remaining Values</a:t>
            </a:r>
            <a:r>
              <a:rPr lang="uk-UA" dirty="0"/>
              <a:t> – </a:t>
            </a:r>
            <a:r>
              <a:rPr lang="en-US" dirty="0"/>
              <a:t>MRV</a:t>
            </a:r>
            <a:r>
              <a:rPr lang="uk-UA" dirty="0"/>
              <a:t>. Необхідно обирати змінну з найменшою кількістю допустимих значень. Це добре, тому що є великий шанс правильного вгадування. Це також зменшує коефіцієнт розгалуження. Якщо ж якась змінна не має жодних допустимих значень, ця евристика відразу ж </a:t>
            </a:r>
            <a:r>
              <a:rPr lang="uk-UA" dirty="0" err="1"/>
              <a:t>обере</a:t>
            </a:r>
            <a:r>
              <a:rPr lang="uk-UA" dirty="0"/>
              <a:t> цю змінне та вкаже на невдачу. Наприклад, якщо є два заняття, одне з яких може буде проведене за 2 умов, а інше за 10, то варто спочатку обирати значення для першого заняття.</a:t>
            </a:r>
          </a:p>
          <a:p>
            <a:pPr marL="536575" lvl="0"/>
            <a:r>
              <a:rPr lang="uk-UA" dirty="0"/>
              <a:t>Степенева евристика. Необхідно обирати ту змінну, яка приймає участь у найбільшій кількості обмежень на інші змінні з невизначеними значеннями. Наприклад, варто спочатку визначити умови для занять з найбільшою кількістю студентів, що зменшує кількість майбутніх невдач.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21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763</TotalTime>
  <Words>853</Words>
  <Application>Microsoft Office PowerPoint</Application>
  <PresentationFormat>Экран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Небеса</vt:lpstr>
      <vt:lpstr>Генератор розкладу занять ВНЗ на основі алгоритму ВИРІШЕННЯ CSP</vt:lpstr>
      <vt:lpstr>Constraint satisfaction problem</vt:lpstr>
      <vt:lpstr>Етапи виконання</vt:lpstr>
      <vt:lpstr>Алгоритм роботи з системою</vt:lpstr>
      <vt:lpstr>Визначення</vt:lpstr>
      <vt:lpstr>Презентация PowerPoint</vt:lpstr>
      <vt:lpstr>Алгоритми</vt:lpstr>
      <vt:lpstr>Презентация PowerPoint</vt:lpstr>
      <vt:lpstr>Презентация PowerPoint</vt:lpstr>
      <vt:lpstr>Презентация PowerPoint</vt:lpstr>
      <vt:lpstr>Дерево пошуку в глибину</vt:lpstr>
      <vt:lpstr>Використані технології</vt:lpstr>
      <vt:lpstr>Презентация PowerPoint</vt:lpstr>
      <vt:lpstr>Презентация PowerPoint</vt:lpstr>
      <vt:lpstr>Презентация PowerPoint</vt:lpstr>
      <vt:lpstr>Розподіл Ролей</vt:lpstr>
      <vt:lpstr>Дякуємо за увагу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Підвищення надійності обчислень шляхом використання надлишкових кодів</dc:title>
  <dc:creator>Lida Pinchuk</dc:creator>
  <cp:lastModifiedBy>Serhii</cp:lastModifiedBy>
  <cp:revision>43</cp:revision>
  <dcterms:created xsi:type="dcterms:W3CDTF">2016-05-13T17:09:48Z</dcterms:created>
  <dcterms:modified xsi:type="dcterms:W3CDTF">2017-12-15T14:04:14Z</dcterms:modified>
</cp:coreProperties>
</file>