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Stredný štýl 1 - zvýrazneni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redný štýl 1 - zvýrazneni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Stredný štý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Svetlý štý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Svetlý štý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redný štý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50A-0137-4BE6-BDD5-03BA6DD57A46}" type="datetimeFigureOut">
              <a:rPr lang="sk-SK" smtClean="0"/>
              <a:t>10. 12. 2018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2F83C0-33FA-4824-854A-018201362D7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50A-0137-4BE6-BDD5-03BA6DD57A46}" type="datetimeFigureOut">
              <a:rPr lang="sk-SK" smtClean="0"/>
              <a:t>10. 12. 2018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83C0-33FA-4824-854A-018201362D7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50A-0137-4BE6-BDD5-03BA6DD57A46}" type="datetimeFigureOut">
              <a:rPr lang="sk-SK" smtClean="0"/>
              <a:t>10. 12. 2018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83C0-33FA-4824-854A-018201362D7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50A-0137-4BE6-BDD5-03BA6DD57A46}" type="datetimeFigureOut">
              <a:rPr lang="sk-SK" smtClean="0"/>
              <a:t>10. 12. 2018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2F83C0-33FA-4824-854A-018201362D7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50A-0137-4BE6-BDD5-03BA6DD57A46}" type="datetimeFigureOut">
              <a:rPr lang="sk-SK" smtClean="0"/>
              <a:t>10. 12. 2018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83C0-33FA-4824-854A-018201362D7C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50A-0137-4BE6-BDD5-03BA6DD57A46}" type="datetimeFigureOut">
              <a:rPr lang="sk-SK" smtClean="0"/>
              <a:t>10. 12. 2018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83C0-33FA-4824-854A-018201362D7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50A-0137-4BE6-BDD5-03BA6DD57A46}" type="datetimeFigureOut">
              <a:rPr lang="sk-SK" smtClean="0"/>
              <a:t>10. 12. 2018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B2F83C0-33FA-4824-854A-018201362D7C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50A-0137-4BE6-BDD5-03BA6DD57A46}" type="datetimeFigureOut">
              <a:rPr lang="sk-SK" smtClean="0"/>
              <a:t>10. 12. 2018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83C0-33FA-4824-854A-018201362D7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50A-0137-4BE6-BDD5-03BA6DD57A46}" type="datetimeFigureOut">
              <a:rPr lang="sk-SK" smtClean="0"/>
              <a:t>10. 12. 2018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83C0-33FA-4824-854A-018201362D7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50A-0137-4BE6-BDD5-03BA6DD57A46}" type="datetimeFigureOut">
              <a:rPr lang="sk-SK" smtClean="0"/>
              <a:t>10. 12. 2018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83C0-33FA-4824-854A-018201362D7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50A-0137-4BE6-BDD5-03BA6DD57A46}" type="datetimeFigureOut">
              <a:rPr lang="sk-SK" smtClean="0"/>
              <a:t>10. 12. 2018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83C0-33FA-4824-854A-018201362D7C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E38150A-0137-4BE6-BDD5-03BA6DD57A46}" type="datetimeFigureOut">
              <a:rPr lang="sk-SK" smtClean="0"/>
              <a:t>10. 12. 2018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2F83C0-33FA-4824-854A-018201362D7C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564904"/>
            <a:ext cx="8458200" cy="1222375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sk-SK" sz="4400" dirty="0" err="1" smtClean="0">
                <a:effectLst/>
              </a:rPr>
              <a:t>Hamiltonova</a:t>
            </a:r>
            <a:r>
              <a:rPr lang="sk-SK" sz="4400" dirty="0" smtClean="0">
                <a:effectLst/>
              </a:rPr>
              <a:t> CESTA A Cyklus </a:t>
            </a:r>
            <a:br>
              <a:rPr lang="sk-SK" sz="4400" dirty="0" smtClean="0">
                <a:effectLst/>
              </a:rPr>
            </a:br>
            <a:r>
              <a:rPr lang="sk-SK" sz="4400" dirty="0" smtClean="0">
                <a:effectLst/>
              </a:rPr>
              <a:t>v grafe</a:t>
            </a:r>
            <a:endParaRPr lang="sk-SK" sz="4400" dirty="0">
              <a:effectLst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550912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NÁHRADNÝ PROJEKT IAL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475656" y="609329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FIT VUT </a:t>
            </a:r>
          </a:p>
          <a:p>
            <a:pPr algn="ctr"/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BRNO 2018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/>
              </a:rPr>
              <a:t>Namerané výsledky</a:t>
            </a:r>
            <a:endParaRPr lang="sk-SK" dirty="0">
              <a:effectLst/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043608" y="2780928"/>
          <a:ext cx="694944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Graf</a:t>
                      </a:r>
                      <a:endParaRPr lang="sk-SK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Vrcholov</a:t>
                      </a:r>
                      <a:endParaRPr lang="sk-SK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Hrán</a:t>
                      </a:r>
                      <a:endParaRPr lang="sk-SK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Prechodov</a:t>
                      </a:r>
                      <a:endParaRPr lang="sk-SK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3v.in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3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3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5</a:t>
                      </a:r>
                      <a:endParaRPr lang="sk-SK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4v.in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4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6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16</a:t>
                      </a:r>
                      <a:endParaRPr lang="sk-SK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5v.in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5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10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65</a:t>
                      </a:r>
                      <a:endParaRPr lang="sk-SK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6v.in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6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15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326</a:t>
                      </a:r>
                      <a:endParaRPr lang="sk-SK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7v.in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7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21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1957</a:t>
                      </a:r>
                      <a:endParaRPr lang="sk-SK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10v.in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10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smtClean="0"/>
                        <a:t>45</a:t>
                      </a:r>
                      <a:endParaRPr lang="sk-S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0" dirty="0" err="1" smtClean="0"/>
                        <a:t>core</a:t>
                      </a:r>
                      <a:r>
                        <a:rPr lang="sk-SK" b="0" dirty="0" smtClean="0"/>
                        <a:t> </a:t>
                      </a:r>
                      <a:r>
                        <a:rPr lang="sk-SK" b="0" dirty="0" err="1" smtClean="0"/>
                        <a:t>dumped</a:t>
                      </a:r>
                      <a:endParaRPr lang="sk-SK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899592" y="162880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V tabuľke vidieť ako s rastúcim počtom vrcholov rastie aj počet prechodov podľa predchádzajúceho vzťahu </a:t>
            </a:r>
            <a:endParaRPr lang="sk-SK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/>
              </a:rPr>
              <a:t>TÍM – Rozdelenie úloh</a:t>
            </a:r>
            <a:endParaRPr lang="sk-SK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Lukáš </a:t>
            </a:r>
            <a:r>
              <a:rPr lang="sk-SK" dirty="0" err="1" smtClean="0"/>
              <a:t>Drahník</a:t>
            </a:r>
            <a:r>
              <a:rPr lang="sk-SK" dirty="0" smtClean="0"/>
              <a:t> – program</a:t>
            </a:r>
          </a:p>
          <a:p>
            <a:r>
              <a:rPr lang="sk-SK" dirty="0" smtClean="0"/>
              <a:t>Róbert </a:t>
            </a:r>
            <a:r>
              <a:rPr lang="sk-SK" dirty="0" err="1" smtClean="0"/>
              <a:t>Ďurovič</a:t>
            </a:r>
            <a:r>
              <a:rPr lang="sk-SK" dirty="0" smtClean="0"/>
              <a:t> – dokumentácia</a:t>
            </a:r>
          </a:p>
          <a:p>
            <a:r>
              <a:rPr lang="sk-SK" dirty="0" smtClean="0"/>
              <a:t>Adam </a:t>
            </a:r>
            <a:r>
              <a:rPr lang="sk-SK" dirty="0" err="1" smtClean="0"/>
              <a:t>Lániček</a:t>
            </a:r>
            <a:r>
              <a:rPr lang="sk-SK" dirty="0" smtClean="0"/>
              <a:t> – testovanie</a:t>
            </a:r>
          </a:p>
          <a:p>
            <a:r>
              <a:rPr lang="sk-SK" dirty="0" err="1" smtClean="0"/>
              <a:t>Jan</a:t>
            </a:r>
            <a:r>
              <a:rPr lang="sk-SK" dirty="0" smtClean="0"/>
              <a:t> Novotný – časová zložitosť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/>
              </a:rPr>
              <a:t>Použitá literatúra</a:t>
            </a:r>
            <a:endParaRPr lang="sk-SK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sz="1800" dirty="0" smtClean="0"/>
          </a:p>
          <a:p>
            <a:r>
              <a:rPr lang="en-US" sz="1800" dirty="0" smtClean="0"/>
              <a:t>Baker, G.: Euler and Hamiltonian Paths. [online]. 2013 [cit. 2017-12-05].</a:t>
            </a:r>
          </a:p>
          <a:p>
            <a:pPr>
              <a:buNone/>
            </a:pPr>
            <a:r>
              <a:rPr lang="sk-SK" sz="1800" dirty="0" smtClean="0"/>
              <a:t>      URL </a:t>
            </a:r>
            <a:r>
              <a:rPr lang="sk-SK" sz="1800" dirty="0" smtClean="0"/>
              <a:t>https://www.cs.sfu.ca/ </a:t>
            </a:r>
            <a:r>
              <a:rPr lang="sk-SK" sz="1800" dirty="0" err="1" smtClean="0"/>
              <a:t>ggbaker</a:t>
            </a:r>
            <a:r>
              <a:rPr lang="sk-SK" sz="1800" dirty="0" smtClean="0"/>
              <a:t>/</a:t>
            </a:r>
            <a:r>
              <a:rPr lang="sk-SK" sz="1800" dirty="0" err="1" smtClean="0"/>
              <a:t>zju</a:t>
            </a:r>
            <a:r>
              <a:rPr lang="sk-SK" sz="1800" dirty="0" smtClean="0"/>
              <a:t>/</a:t>
            </a:r>
            <a:r>
              <a:rPr lang="sk-SK" sz="1800" dirty="0" err="1" smtClean="0"/>
              <a:t>math</a:t>
            </a:r>
            <a:r>
              <a:rPr lang="sk-SK" sz="1800" dirty="0" smtClean="0"/>
              <a:t>/</a:t>
            </a:r>
            <a:r>
              <a:rPr lang="sk-SK" sz="1800" dirty="0" err="1" smtClean="0"/>
              <a:t>euler-ham.html</a:t>
            </a:r>
            <a:endParaRPr lang="sk-SK" sz="1800" dirty="0" smtClean="0"/>
          </a:p>
          <a:p>
            <a:endParaRPr lang="sk-SK" sz="1800" dirty="0" smtClean="0"/>
          </a:p>
          <a:p>
            <a:r>
              <a:rPr lang="en-US" sz="1800" dirty="0" smtClean="0"/>
              <a:t>Gould, R.: Advances on the Hamiltonian Problem - A Survey. [online]. 2002 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	</a:t>
            </a:r>
            <a:r>
              <a:rPr lang="en-US" sz="1800" dirty="0" smtClean="0"/>
              <a:t>[</a:t>
            </a:r>
            <a:r>
              <a:rPr lang="en-US" sz="1800" dirty="0" smtClean="0"/>
              <a:t>cit. 2017-12-05</a:t>
            </a:r>
            <a:r>
              <a:rPr lang="en-US" sz="1800" dirty="0" smtClean="0"/>
              <a:t>].</a:t>
            </a:r>
            <a:r>
              <a:rPr lang="sk-SK" sz="1800" dirty="0" smtClean="0"/>
              <a:t> URL </a:t>
            </a:r>
            <a:r>
              <a:rPr lang="sk-SK" sz="1800" dirty="0" smtClean="0"/>
              <a:t>http://www.mathcs.emory.edu/ </a:t>
            </a:r>
            <a:r>
              <a:rPr lang="sk-SK" sz="1800" dirty="0" err="1" smtClean="0"/>
              <a:t>rg</a:t>
            </a:r>
            <a:r>
              <a:rPr lang="sk-SK" sz="1800" dirty="0" smtClean="0"/>
              <a:t>/</a:t>
            </a:r>
            <a:r>
              <a:rPr lang="sk-SK" sz="1800" dirty="0" err="1" smtClean="0"/>
              <a:t>advances.pdf</a:t>
            </a:r>
            <a:endParaRPr lang="sk-SK" sz="1800" dirty="0" smtClean="0"/>
          </a:p>
          <a:p>
            <a:endParaRPr lang="sk-SK" sz="1800" dirty="0" smtClean="0"/>
          </a:p>
          <a:p>
            <a:r>
              <a:rPr lang="sk-SK" sz="1800" dirty="0" err="1" smtClean="0"/>
              <a:t>Wikipedia</a:t>
            </a:r>
            <a:r>
              <a:rPr lang="sk-SK" sz="1800" dirty="0" smtClean="0"/>
              <a:t>: </a:t>
            </a:r>
            <a:r>
              <a:rPr lang="sk-SK" sz="1800" dirty="0" err="1" smtClean="0"/>
              <a:t>Wikipedia</a:t>
            </a:r>
            <a:r>
              <a:rPr lang="sk-SK" sz="1800" dirty="0" smtClean="0"/>
              <a:t>: </a:t>
            </a:r>
            <a:r>
              <a:rPr lang="sk-SK" sz="1800" dirty="0" err="1" smtClean="0"/>
              <a:t>Hamilton</a:t>
            </a:r>
            <a:r>
              <a:rPr lang="sk-SK" sz="1800" dirty="0" smtClean="0"/>
              <a:t> </a:t>
            </a:r>
            <a:r>
              <a:rPr lang="sk-SK" sz="1800" dirty="0" err="1" smtClean="0"/>
              <a:t>Path</a:t>
            </a:r>
            <a:r>
              <a:rPr lang="sk-SK" sz="1800" dirty="0" smtClean="0"/>
              <a:t>. [</a:t>
            </a:r>
            <a:r>
              <a:rPr lang="sk-SK" sz="1800" dirty="0" err="1" smtClean="0"/>
              <a:t>online</a:t>
            </a:r>
            <a:r>
              <a:rPr lang="sk-SK" sz="1800" dirty="0" smtClean="0"/>
              <a:t>]. 2008 [cit. 2017-12-05].</a:t>
            </a:r>
          </a:p>
          <a:p>
            <a:pPr>
              <a:buNone/>
            </a:pPr>
            <a:r>
              <a:rPr lang="sk-SK" sz="1800" dirty="0" smtClean="0"/>
              <a:t>	</a:t>
            </a:r>
            <a:r>
              <a:rPr lang="sk-SK" sz="1800" dirty="0" smtClean="0"/>
              <a:t>URL </a:t>
            </a:r>
            <a:r>
              <a:rPr lang="sk-SK" sz="1800" dirty="0" smtClean="0"/>
              <a:t>https://en.wikipedia.org/wiki/Hamiltonianpath</a:t>
            </a:r>
            <a:endParaRPr lang="sk-SK" sz="1800" dirty="0" smtClean="0"/>
          </a:p>
          <a:p>
            <a:endParaRPr lang="sk-SK" sz="1800" dirty="0" smtClean="0"/>
          </a:p>
          <a:p>
            <a:r>
              <a:rPr lang="sk-SK" sz="1800" dirty="0" smtClean="0"/>
              <a:t>prof. Ing. </a:t>
            </a:r>
            <a:r>
              <a:rPr lang="sk-SK" sz="1800" dirty="0" err="1" smtClean="0"/>
              <a:t>Jan</a:t>
            </a:r>
            <a:r>
              <a:rPr lang="sk-SK" sz="1800" dirty="0" smtClean="0"/>
              <a:t> M. </a:t>
            </a:r>
            <a:r>
              <a:rPr lang="sk-SK" sz="1800" dirty="0" err="1" smtClean="0"/>
              <a:t>Honzík</a:t>
            </a:r>
            <a:r>
              <a:rPr lang="sk-SK" sz="1800" dirty="0" smtClean="0"/>
              <a:t> </a:t>
            </a:r>
            <a:r>
              <a:rPr lang="sk-SK" sz="1800" dirty="0" err="1" smtClean="0"/>
              <a:t>Csc</a:t>
            </a:r>
            <a:r>
              <a:rPr lang="sk-SK" sz="1800" dirty="0" smtClean="0"/>
              <a:t>.: </a:t>
            </a:r>
            <a:r>
              <a:rPr lang="sk-SK" sz="1800" i="1" dirty="0" err="1" smtClean="0"/>
              <a:t>Studijní</a:t>
            </a:r>
            <a:r>
              <a:rPr lang="sk-SK" sz="1800" i="1" dirty="0" smtClean="0"/>
              <a:t> opora: Algoritmy a </a:t>
            </a:r>
            <a:r>
              <a:rPr lang="sk-SK" sz="1800" i="1" dirty="0" err="1" smtClean="0"/>
              <a:t>datové</a:t>
            </a:r>
            <a:r>
              <a:rPr lang="sk-SK" sz="1800" i="1" dirty="0" smtClean="0"/>
              <a:t> </a:t>
            </a:r>
            <a:r>
              <a:rPr lang="sk-SK" sz="1800" i="1" dirty="0" err="1" smtClean="0"/>
              <a:t>struktury</a:t>
            </a:r>
            <a:r>
              <a:rPr lang="sk-SK" sz="1800" i="1" dirty="0" smtClean="0"/>
              <a:t>, </a:t>
            </a:r>
            <a:endParaRPr lang="sk-SK" sz="1800" i="1" dirty="0" smtClean="0"/>
          </a:p>
          <a:p>
            <a:pPr>
              <a:buNone/>
            </a:pPr>
            <a:r>
              <a:rPr lang="sk-SK" sz="1800" i="1" dirty="0" smtClean="0"/>
              <a:t>	</a:t>
            </a:r>
            <a:r>
              <a:rPr lang="sk-SK" sz="1800" i="1" dirty="0" smtClean="0"/>
              <a:t>Brno</a:t>
            </a:r>
            <a:r>
              <a:rPr lang="sk-SK" sz="1800" i="1" dirty="0" smtClean="0"/>
              <a:t>: </a:t>
            </a:r>
            <a:r>
              <a:rPr lang="sk-SK" sz="1800" dirty="0" smtClean="0"/>
              <a:t>FIT</a:t>
            </a:r>
            <a:r>
              <a:rPr lang="sk-SK" sz="1800" i="1" dirty="0" smtClean="0"/>
              <a:t> </a:t>
            </a:r>
            <a:r>
              <a:rPr lang="sk-SK" sz="1800" dirty="0" smtClean="0"/>
              <a:t>VUT, 2018.</a:t>
            </a:r>
          </a:p>
          <a:p>
            <a:pPr>
              <a:buNone/>
            </a:pPr>
            <a:endParaRPr lang="sk-SK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3212977"/>
            <a:ext cx="8686800" cy="9361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400" b="1" dirty="0" smtClean="0">
                <a:solidFill>
                  <a:schemeClr val="accent2">
                    <a:lumMod val="50000"/>
                  </a:schemeClr>
                </a:solidFill>
              </a:rPr>
              <a:t>Ďakujem za pozornosť!</a:t>
            </a:r>
            <a:endParaRPr lang="sk-SK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/>
              </a:rPr>
              <a:t>Teoretický problém</a:t>
            </a:r>
            <a:endParaRPr lang="sk-SK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844824"/>
            <a:ext cx="8686800" cy="2304256"/>
          </a:xfrm>
        </p:spPr>
        <p:txBody>
          <a:bodyPr/>
          <a:lstStyle/>
          <a:p>
            <a:r>
              <a:rPr lang="sk-SK" dirty="0" err="1" smtClean="0"/>
              <a:t>Hamiltonovský</a:t>
            </a:r>
            <a:r>
              <a:rPr lang="sk-SK" dirty="0" smtClean="0"/>
              <a:t> graf</a:t>
            </a:r>
          </a:p>
          <a:p>
            <a:r>
              <a:rPr lang="sk-SK" dirty="0" err="1" smtClean="0"/>
              <a:t>Hamiltonovská</a:t>
            </a:r>
            <a:r>
              <a:rPr lang="sk-SK" dirty="0" smtClean="0"/>
              <a:t> cesta</a:t>
            </a:r>
          </a:p>
          <a:p>
            <a:r>
              <a:rPr lang="sk-SK" dirty="0" err="1" smtClean="0"/>
              <a:t>Hamiltonovský</a:t>
            </a:r>
            <a:r>
              <a:rPr lang="sk-SK" dirty="0" smtClean="0"/>
              <a:t> cyklus / kružnica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2123728" y="45811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PODMIENKY ?</a:t>
            </a:r>
            <a:endParaRPr lang="sk-SK" sz="3200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effectLst/>
              </a:rPr>
              <a:t>Hamiltonovský</a:t>
            </a:r>
            <a:r>
              <a:rPr lang="sk-SK" dirty="0" smtClean="0">
                <a:effectLst/>
              </a:rPr>
              <a:t> Graf a cyklus</a:t>
            </a:r>
            <a:endParaRPr lang="sk-SK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Je taký graf, ktorý je možný prepojiť takou cestou, že každý uzol je navštívený práve raz,   s výnimkou uzlu počiatočného, ktorý je zároveň uzlom cieľovým.</a:t>
            </a:r>
          </a:p>
        </p:txBody>
      </p:sp>
      <p:pic>
        <p:nvPicPr>
          <p:cNvPr id="4" name="Obrázok 3" descr="Hamiltonian_path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3789040"/>
            <a:ext cx="2526407" cy="2418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effectLst/>
              </a:rPr>
              <a:t>Hamiltonovský</a:t>
            </a:r>
            <a:r>
              <a:rPr lang="sk-SK" dirty="0" smtClean="0">
                <a:effectLst/>
              </a:rPr>
              <a:t> graf a cyklus</a:t>
            </a:r>
            <a:endParaRPr lang="sk-SK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</a:t>
            </a:r>
            <a:r>
              <a:rPr lang="sk-SK" dirty="0" smtClean="0"/>
              <a:t>k </a:t>
            </a:r>
            <a:r>
              <a:rPr lang="sk-SK" dirty="0" smtClean="0"/>
              <a:t>obsahuje kružnicu, ktorá prechádza všetkými jeho uzlami, pričom žiadnym uzlom neprechádza viac ako </a:t>
            </a:r>
            <a:r>
              <a:rPr lang="sk-SK" dirty="0" smtClean="0"/>
              <a:t>raz, ide </a:t>
            </a:r>
            <a:r>
              <a:rPr lang="sk-SK" dirty="0" smtClean="0"/>
              <a:t>o </a:t>
            </a:r>
            <a:r>
              <a:rPr lang="sk-SK" dirty="0" err="1" smtClean="0"/>
              <a:t>hamiltonovský</a:t>
            </a:r>
            <a:r>
              <a:rPr lang="sk-SK" dirty="0" smtClean="0"/>
              <a:t> cyklus, resp. </a:t>
            </a:r>
            <a:r>
              <a:rPr lang="sk-SK" dirty="0" smtClean="0"/>
              <a:t>kružnicu.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Hamiltonian_path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3789040"/>
            <a:ext cx="2526407" cy="241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effectLst/>
              </a:rPr>
              <a:t>Hamiltonovská</a:t>
            </a:r>
            <a:r>
              <a:rPr lang="sk-SK" dirty="0" smtClean="0">
                <a:effectLst/>
              </a:rPr>
              <a:t> cesta</a:t>
            </a:r>
            <a:endParaRPr lang="sk-SK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28800"/>
            <a:ext cx="8686800" cy="4451325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Každý graf, však nemusí mať nutne </a:t>
            </a:r>
            <a:r>
              <a:rPr lang="sk-SK" dirty="0" err="1" smtClean="0"/>
              <a:t>hamiltonovskú</a:t>
            </a:r>
            <a:r>
              <a:rPr lang="sk-SK" dirty="0" smtClean="0"/>
              <a:t> kružnicu!</a:t>
            </a: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sz="2400" dirty="0" smtClean="0"/>
              <a:t>Problém hľadania </a:t>
            </a:r>
            <a:r>
              <a:rPr lang="sk-SK" sz="2400" dirty="0" err="1" smtClean="0"/>
              <a:t>hamiltonovskej</a:t>
            </a:r>
            <a:r>
              <a:rPr lang="sk-SK" sz="2400" dirty="0" smtClean="0"/>
              <a:t> kružnice je </a:t>
            </a:r>
            <a:r>
              <a:rPr lang="sk-SK" sz="2400" dirty="0" err="1" smtClean="0"/>
              <a:t>NP-úplný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pic>
        <p:nvPicPr>
          <p:cNvPr id="4" name="Obrázok 3" descr="HamiltonConnectedGraph_100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3284984"/>
            <a:ext cx="392430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/>
              </a:rPr>
              <a:t>Podmienky</a:t>
            </a:r>
            <a:endParaRPr lang="sk-SK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Graf musí byť súvislý</a:t>
            </a:r>
          </a:p>
          <a:p>
            <a:r>
              <a:rPr lang="sk-SK" dirty="0" smtClean="0"/>
              <a:t>Každý vrchol musí mať stupeň rovný najmenej dvom (ku každému vrcholu musia viesť najmenej dve hrany)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/>
              </a:rPr>
              <a:t>Podmienky</a:t>
            </a:r>
            <a:endParaRPr lang="sk-SK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2276872"/>
            <a:ext cx="8686800" cy="3803253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err="1" smtClean="0"/>
              <a:t>Diracova</a:t>
            </a:r>
            <a:r>
              <a:rPr lang="sk-SK" b="1" dirty="0" smtClean="0"/>
              <a:t> podmienka </a:t>
            </a:r>
            <a:r>
              <a:rPr lang="sk-SK" dirty="0" smtClean="0"/>
              <a:t>– každý vrchol má stupeň aspoň ½ V</a:t>
            </a:r>
          </a:p>
          <a:p>
            <a:endParaRPr lang="sk-SK" dirty="0" smtClean="0"/>
          </a:p>
          <a:p>
            <a:r>
              <a:rPr lang="sk-SK" b="1" dirty="0" err="1" smtClean="0"/>
              <a:t>Oreho</a:t>
            </a:r>
            <a:r>
              <a:rPr lang="sk-SK" b="1" dirty="0" smtClean="0"/>
              <a:t> podmienka </a:t>
            </a:r>
            <a:r>
              <a:rPr lang="sk-SK" dirty="0" smtClean="0"/>
              <a:t>– každá dvojica vrcholov nespojených hranou má súčet stupňov aspoň V</a:t>
            </a:r>
          </a:p>
          <a:p>
            <a:endParaRPr lang="sk-SK" dirty="0" smtClean="0"/>
          </a:p>
          <a:p>
            <a:r>
              <a:rPr lang="sk-SK" b="1" dirty="0" err="1" smtClean="0"/>
              <a:t>Poseho</a:t>
            </a:r>
            <a:r>
              <a:rPr lang="sk-SK" b="1" dirty="0" smtClean="0"/>
              <a:t> podmienka </a:t>
            </a:r>
            <a:r>
              <a:rPr lang="sk-SK" dirty="0" smtClean="0"/>
              <a:t>– pre každé číslo k &lt; ½ V, je počet vrcholov, ktorých stupeň neprevyšuje k, menšie než k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7544" y="1412776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accent2">
                    <a:lumMod val="50000"/>
                  </a:schemeClr>
                </a:solidFill>
              </a:rPr>
              <a:t>V je počet vrcholov grafu. Predpokladajme, že V je rovné alebo väčšie než 3.</a:t>
            </a:r>
            <a:endParaRPr lang="sk-SK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/>
              </a:rPr>
              <a:t>Implementácia problematiky</a:t>
            </a:r>
            <a:endParaRPr lang="sk-SK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Myšlienka riešenia</a:t>
            </a:r>
          </a:p>
          <a:p>
            <a:r>
              <a:rPr lang="sk-SK" dirty="0" smtClean="0"/>
              <a:t>Algoritmy</a:t>
            </a:r>
          </a:p>
          <a:p>
            <a:r>
              <a:rPr lang="sk-SK" dirty="0" smtClean="0"/>
              <a:t>Testovanie a ladenie</a:t>
            </a:r>
          </a:p>
          <a:p>
            <a:r>
              <a:rPr lang="sk-SK" dirty="0" smtClean="0"/>
              <a:t>Náročnosť výpočtu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/>
              </a:rPr>
              <a:t>Analýza zložitosti</a:t>
            </a:r>
            <a:endParaRPr lang="sk-SK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Počítame všetky prechody všetkých vrcholov</a:t>
            </a:r>
          </a:p>
          <a:p>
            <a:r>
              <a:rPr lang="sk-SK" dirty="0" smtClean="0"/>
              <a:t>To udáva celkom N – 1 počet permutácii, kde N je počet vrcholov. Počet navštívených vrcholov teda dostaneme súčtom všetkých variácii  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                      </a:t>
            </a:r>
            <a:r>
              <a:rPr lang="sk-SK" i="1" dirty="0" smtClean="0"/>
              <a:t>V(k, N - 1)</a:t>
            </a:r>
          </a:p>
          <a:p>
            <a:pPr>
              <a:buNone/>
            </a:pPr>
            <a:r>
              <a:rPr lang="sk-SK" dirty="0" smtClean="0"/>
              <a:t>    ktoré, získavajú hodnoty od 1 do N – 1, teda:</a:t>
            </a:r>
          </a:p>
          <a:p>
            <a:pPr algn="ctr">
              <a:buNone/>
            </a:pPr>
            <a:r>
              <a:rPr lang="sk-SK" dirty="0" smtClean="0"/>
              <a:t>	</a:t>
            </a:r>
            <a:endParaRPr lang="sk-SK" dirty="0" smtClean="0"/>
          </a:p>
          <a:p>
            <a:pPr algn="ctr">
              <a:buNone/>
            </a:pPr>
            <a:r>
              <a:rPr lang="sk-SK" i="1" dirty="0" smtClean="0"/>
              <a:t> </a:t>
            </a:r>
            <a:r>
              <a:rPr lang="sk-SK" i="1" dirty="0" smtClean="0"/>
              <a:t> 1 + ∑       V(k</a:t>
            </a:r>
            <a:r>
              <a:rPr lang="sk-SK" i="1" dirty="0" smtClean="0"/>
              <a:t>, N - 1)</a:t>
            </a:r>
            <a:endParaRPr lang="sk-SK" i="1" dirty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3995936" y="5373216"/>
          <a:ext cx="95976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768"/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 - 1</a:t>
                      </a:r>
                      <a:endParaRPr lang="sk-SK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 = 1</a:t>
                      </a:r>
                      <a:endParaRPr lang="sk-SK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115</TotalTime>
  <Words>376</Words>
  <Application>Microsoft Office PowerPoint</Application>
  <PresentationFormat>Prezentácia na obrazovke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Cestovanie</vt:lpstr>
      <vt:lpstr>Hamiltonova CESTA A Cyklus  v grafe</vt:lpstr>
      <vt:lpstr>Teoretický problém</vt:lpstr>
      <vt:lpstr>Hamiltonovský Graf a cyklus</vt:lpstr>
      <vt:lpstr>Hamiltonovský graf a cyklus</vt:lpstr>
      <vt:lpstr>Hamiltonovská cesta</vt:lpstr>
      <vt:lpstr>Podmienky</vt:lpstr>
      <vt:lpstr>Podmienky</vt:lpstr>
      <vt:lpstr>Implementácia problematiky</vt:lpstr>
      <vt:lpstr>Analýza zložitosti</vt:lpstr>
      <vt:lpstr>Namerané výsledky</vt:lpstr>
      <vt:lpstr>TÍM – Rozdelenie úloh</vt:lpstr>
      <vt:lpstr>Použitá literatúra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Hamiltonova CESTA A Cyklus  v grafe</dc:title>
  <dc:creator>Cthulhu</dc:creator>
  <cp:lastModifiedBy>Cthulhu</cp:lastModifiedBy>
  <cp:revision>12</cp:revision>
  <dcterms:created xsi:type="dcterms:W3CDTF">2018-12-10T19:00:49Z</dcterms:created>
  <dcterms:modified xsi:type="dcterms:W3CDTF">2018-12-10T20:56:16Z</dcterms:modified>
</cp:coreProperties>
</file>