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0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Kli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kn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utí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m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lz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e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up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ra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vit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st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yl.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6F43973-F0F9-4764-B2E7-15C64CC8F4DF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6/14/20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663612-4C06-441C-B6B5-2E000402F6C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0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Klik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nutí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m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lze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upr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avit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styl.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Po kliknutí můžete upravovat styly textu v předloze.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Druhá úroveň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Třetí úroveň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Čtvrtá úroveň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Pátá úroveň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DE35038-3442-4B95-8FC9-177046CCC73A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6/14/20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EA31A1-547B-4A4C-A476-3C1B7D912B9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travelling-salesman-problem-set-1/" TargetMode="External"/><Relationship Id="rId2" Type="http://schemas.openxmlformats.org/officeDocument/2006/relationships/hyperlink" Target="https://www.geeksforgeeks.org/travelling-salesman-problem-set-1/" TargetMode="External"/><Relationship Id="rId3" Type="http://schemas.openxmlformats.org/officeDocument/2006/relationships/hyperlink" Target="https://www.graphviz.org/" TargetMode="External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23880" y="643320"/>
            <a:ext cx="9143640" cy="3618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H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a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mi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lt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on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ov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a 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ce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st</a:t>
            </a:r>
            <a:r>
              <a:rPr b="1" lang="en-US" sz="7200" spc="-49" strike="noStrike">
                <a:solidFill>
                  <a:srgbClr val="262626"/>
                </a:solidFill>
                <a:latin typeface="Calibri Light"/>
              </a:rPr>
              <a:t>a</a:t>
            </a:r>
            <a:br/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408760" y="4679640"/>
            <a:ext cx="6752520" cy="1091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	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Lukáš 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drahn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ík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	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 – 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	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xdrah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n00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	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Jan 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Vavřin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a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	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 –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	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xvavri</a:t>
            </a:r>
            <a:r>
              <a:rPr b="0" lang="en-US" sz="2400" spc="199" strike="noStrike" cap="all">
                <a:solidFill>
                  <a:srgbClr val="344068"/>
                </a:solidFill>
                <a:latin typeface="Calibri Light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440" y="4555080"/>
            <a:ext cx="12188520" cy="2302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633960" y="4905360"/>
            <a:ext cx="498852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85000"/>
              </a:lnSpc>
            </a:pP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Expe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rime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ntáln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í 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ověř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ení 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složit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osti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880" y="455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5"/>
          <p:cNvSpPr/>
          <p:nvPr/>
        </p:nvSpPr>
        <p:spPr>
          <a:xfrm>
            <a:off x="5820480" y="5247360"/>
            <a:ext cx="360" cy="873360"/>
          </a:xfrm>
          <a:prstGeom prst="line">
            <a:avLst/>
          </a:prstGeom>
          <a:ln w="158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6"/>
          <p:cNvSpPr txBox="1"/>
          <p:nvPr/>
        </p:nvSpPr>
        <p:spPr>
          <a:xfrm>
            <a:off x="6064200" y="4905360"/>
            <a:ext cx="5493240" cy="155412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Testováno na grafech se 3 – 12 vrcholy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129" name="Table 7"/>
          <p:cNvGraphicFramePr/>
          <p:nvPr/>
        </p:nvGraphicFramePr>
        <p:xfrm>
          <a:off x="1069920" y="643680"/>
          <a:ext cx="10053000" cy="3556800"/>
        </p:xfrm>
        <a:graphic>
          <a:graphicData uri="http://schemas.openxmlformats.org/drawingml/2006/table">
            <a:tbl>
              <a:tblPr/>
              <a:tblGrid>
                <a:gridCol w="1366200"/>
                <a:gridCol w="704520"/>
                <a:gridCol w="2054160"/>
                <a:gridCol w="1407240"/>
                <a:gridCol w="1252080"/>
                <a:gridCol w="1320120"/>
                <a:gridCol w="1948680"/>
              </a:tblGrid>
              <a:tr h="323280">
                <a:tc>
                  <a:txBody>
                    <a:bodyPr lIns="11520" rIns="11520" tIns="115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 vrcholů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lIns="11520" rIns="11520" tIns="115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Hrany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lIns="11520" rIns="11520" tIns="115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Prozkoumané vrcholy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lIns="11520" rIns="11520" tIns="115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Doba trvání[s]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lIns="11520" rIns="11520" tIns="115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 řešení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lIns="11520" rIns="11520" tIns="115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 alokací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 lIns="11520" rIns="11520" tIns="115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Alokovaná paměť[B]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9bc2e6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6766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0,009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8948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0,009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17478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0,009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64204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1957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0,010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2068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392246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13700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0,023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5040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13842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3091836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109601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0,132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40320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109778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28090078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986410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1,219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362880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986626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284130788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328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9864101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14,063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3628800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9864360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3156573535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24000"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108505112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187,34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39916800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108505418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11520" rIns="11520" tIns="115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38193881957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1520" marR="1152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Zdr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oje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Studijní materiály k předmětu IAL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Gould, R.: Advances on the Hamiltonian Problem - A Survey. [online]. 2002 [cit. 2017-12-05]. URL http://www.mathcs.emory.edu/ rg/advances.pdf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Travelling Salesman Problem | Set 1 (Naive and Dynamic Programming) - GeeksforGeeks. 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GeeksforGeeks | A computer science portal for geeks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 [online]. Dostupné z: </a:t>
            </a:r>
            <a:r>
              <a:rPr b="0" lang="en-US" sz="2000" spc="-1" strike="noStrike" u="sng">
                <a:solidFill>
                  <a:srgbClr val="96de37"/>
                </a:solidFill>
                <a:uFillTx/>
                <a:latin typeface="Calibri"/>
                <a:hlinkClick r:id="rId1"/>
              </a:rPr>
              <a:t>https://www.geeksforgeeks.org/</a:t>
            </a:r>
            <a:r>
              <a:rPr b="0" lang="en-US" sz="2000" spc="-1" strike="noStrike" u="sng">
                <a:solidFill>
                  <a:srgbClr val="96de37"/>
                </a:solidFill>
                <a:uFillTx/>
                <a:latin typeface="Calibri"/>
                <a:hlinkClick r:id="rId2"/>
              </a:rPr>
              <a:t>travelling-salesman-problem-set-1/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Graphviz - Graph Visualization Software. 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Graphviz - Graph Visualization Software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 [online]. Dostupné z: </a:t>
            </a:r>
            <a:r>
              <a:rPr b="0" lang="en-US" sz="2000" spc="-1" strike="noStrike" u="sng">
                <a:solidFill>
                  <a:srgbClr val="96de37"/>
                </a:solidFill>
                <a:uFillTx/>
                <a:latin typeface="Calibri"/>
                <a:hlinkClick r:id="rId3"/>
              </a:rPr>
              <a:t>https://www.graphviz.org/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66680" y="197820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0" lang="en-US" sz="3600" spc="-49" strike="noStrike">
                <a:solidFill>
                  <a:srgbClr val="404040"/>
                </a:solidFill>
                <a:latin typeface="Calibri Light"/>
              </a:rPr>
              <a:t>Prost</a:t>
            </a:r>
            <a:r>
              <a:rPr b="0" lang="en-US" sz="3600" spc="-49" strike="noStrike">
                <a:solidFill>
                  <a:srgbClr val="404040"/>
                </a:solidFill>
                <a:latin typeface="Calibri Light"/>
              </a:rPr>
              <a:t>or pro </a:t>
            </a:r>
            <a:r>
              <a:rPr b="0" lang="en-US" sz="3600" spc="-49" strike="noStrike">
                <a:solidFill>
                  <a:srgbClr val="404040"/>
                </a:solidFill>
                <a:latin typeface="Calibri Light"/>
              </a:rPr>
              <a:t>dotaz</a:t>
            </a:r>
            <a:r>
              <a:rPr b="0" lang="en-US" sz="3600" spc="-49" strike="noStrike">
                <a:solidFill>
                  <a:srgbClr val="404040"/>
                </a:solidFill>
                <a:latin typeface="Calibri Light"/>
              </a:rPr>
              <a:t>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66680" y="1028160"/>
            <a:ext cx="57790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Děkujeme za pozornost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Troc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ha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teor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ie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Hamiltonovská 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cesta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 v grafu 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je cesta, která obsahuje každý vrchol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v grafu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právě jednou a žádná z využitých cest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se neopakuje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pokud v grafu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existuje cesta délky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V – 1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splňující první bod, je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cesta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Hamiltonovská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pokud začíná a končí ve stejném vrcholu a je délky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jedná se o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cyklus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kterého délka  je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V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Hamiltonovská cesta je také vždy nejdelší cestou v grafu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Tato úloha spadá dle obtížnosti do kategorie </a:t>
            </a:r>
            <a:r>
              <a:rPr b="1" i="1" lang="en-US" sz="2400" spc="-1" strike="noStrike">
                <a:solidFill>
                  <a:srgbClr val="404040"/>
                </a:solidFill>
                <a:latin typeface="Calibri"/>
              </a:rPr>
              <a:t>NP-úplné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Zákl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adní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vstu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pní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pod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mín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ky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Počet vrcholů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&gt; 2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Stupeň každého z vrcholů pro cestu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&gt;= 1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Stupeň každého z vrcholů pro cyklus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&gt;= 2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Stupeň vrcholu: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počet hran, které jsou s daným vrcholem spojené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Při nesplnění podmínek se program nespouští!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Roz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šíře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né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vstu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pní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pod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mín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ky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 u="sng">
                <a:solidFill>
                  <a:srgbClr val="404040"/>
                </a:solidFill>
                <a:uFillTx/>
                <a:latin typeface="Calibri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Diracova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- každý uzel má stupeň alespoň ½ celkového počtu uzlů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Oreho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- každá dvojice uzlů nespojených hranou má součet stupňů alespoň jako je celkový počet vrcholů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Pósova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- pro každé přirozené číslo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k &lt; ½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celkového počtu vrcholů existuje počet uzlů, jejichž stupeň nepřevyšuje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menší než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k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Pouze jako informace navíc!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(při zapnutém debug módu)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rázek 5" descr=""/>
          <p:cNvPicPr/>
          <p:nvPr/>
        </p:nvPicPr>
        <p:blipFill>
          <a:blip r:embed="rId1"/>
          <a:stretch/>
        </p:blipFill>
        <p:spPr>
          <a:xfrm>
            <a:off x="1181160" y="846000"/>
            <a:ext cx="3538080" cy="971280"/>
          </a:xfrm>
          <a:prstGeom prst="rect">
            <a:avLst/>
          </a:prstGeom>
          <a:ln>
            <a:noFill/>
          </a:ln>
        </p:spPr>
      </p:pic>
      <p:pic>
        <p:nvPicPr>
          <p:cNvPr id="100" name="Obrázek 6" descr=""/>
          <p:cNvPicPr/>
          <p:nvPr/>
        </p:nvPicPr>
        <p:blipFill>
          <a:blip r:embed="rId2"/>
          <a:stretch/>
        </p:blipFill>
        <p:spPr>
          <a:xfrm>
            <a:off x="7210440" y="1443240"/>
            <a:ext cx="4209840" cy="97128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Obrázek 9" descr=""/>
          <p:cNvPicPr/>
          <p:nvPr/>
        </p:nvPicPr>
        <p:blipFill>
          <a:blip r:embed="rId3"/>
          <a:stretch/>
        </p:blipFill>
        <p:spPr>
          <a:xfrm>
            <a:off x="8794440" y="752400"/>
            <a:ext cx="2625840" cy="4790880"/>
          </a:xfrm>
          <a:prstGeom prst="rect">
            <a:avLst/>
          </a:prstGeom>
          <a:ln>
            <a:noFill/>
          </a:ln>
        </p:spPr>
      </p:pic>
      <p:pic>
        <p:nvPicPr>
          <p:cNvPr id="103" name="Obrázek 3" descr=""/>
          <p:cNvPicPr/>
          <p:nvPr/>
        </p:nvPicPr>
        <p:blipFill>
          <a:blip r:embed="rId4"/>
          <a:stretch/>
        </p:blipFill>
        <p:spPr>
          <a:xfrm>
            <a:off x="1022760" y="1485720"/>
            <a:ext cx="1466640" cy="4057200"/>
          </a:xfrm>
          <a:prstGeom prst="rect">
            <a:avLst/>
          </a:prstGeom>
          <a:ln>
            <a:noFill/>
          </a:ln>
        </p:spPr>
      </p:pic>
      <p:pic>
        <p:nvPicPr>
          <p:cNvPr id="104" name="Obrázek 4" descr=""/>
          <p:cNvPicPr/>
          <p:nvPr/>
        </p:nvPicPr>
        <p:blipFill>
          <a:blip r:embed="rId5"/>
          <a:stretch/>
        </p:blipFill>
        <p:spPr>
          <a:xfrm>
            <a:off x="4567320" y="1009800"/>
            <a:ext cx="2752200" cy="45334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311480" y="5619600"/>
            <a:ext cx="888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*.in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353560" y="5619600"/>
            <a:ext cx="117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*.dot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9488520" y="5619600"/>
            <a:ext cx="1237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*.png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2573280" y="2963520"/>
            <a:ext cx="190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-&gt; python script -&gt;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7323120" y="2968560"/>
            <a:ext cx="148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-&gt; Graphviz -&gt;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Impl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eme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ntov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aný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algo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ritm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us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začátek prohledávání na počátečním vrcholu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postupný průchod všemi zbylými hranami (rekurzivně)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bez uvedení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počátečního nebo cílového vrcholu =&gt;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první vrchol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Teor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etic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ká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složi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tost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1" lang="en-US" sz="4800" spc="-49" strike="noStrike">
                <a:solidFill>
                  <a:srgbClr val="404040"/>
                </a:solidFill>
                <a:latin typeface="Calibri Light"/>
              </a:rPr>
              <a:t>ana</a:t>
            </a:r>
            <a:r>
              <a:rPr b="1" lang="en-US" sz="4800" spc="-49" strike="noStrike">
                <a:solidFill>
                  <a:srgbClr val="404040"/>
                </a:solidFill>
                <a:latin typeface="Calibri Light"/>
              </a:rPr>
              <a:t>lýz</a:t>
            </a:r>
            <a:r>
              <a:rPr b="1" lang="en-US" sz="4800" spc="-49" strike="noStrike">
                <a:solidFill>
                  <a:srgbClr val="404040"/>
                </a:solidFill>
                <a:latin typeface="Calibri Light"/>
              </a:rPr>
              <a:t>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Celkem existuje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(|V|-1)!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kružnic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Každá kružnice má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|V|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hran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Potřebujeme zpracovat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|V|!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hran =&gt; časová složitost -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O(n!)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Celkem existuje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(|V|- 1)!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řešení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Budeme předpokládat rychlost zpracovávání 1 000 000 000 hran za sekundu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440" y="4555080"/>
            <a:ext cx="12188520" cy="2302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3"/>
          <p:cNvSpPr txBox="1"/>
          <p:nvPr/>
        </p:nvSpPr>
        <p:spPr>
          <a:xfrm>
            <a:off x="633960" y="4905360"/>
            <a:ext cx="498852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85000"/>
              </a:lnSpc>
            </a:pP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Teor</a:t>
            </a: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etic</a:t>
            </a: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ká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složi</a:t>
            </a: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tost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-</a:t>
            </a:r>
            <a:r>
              <a:rPr b="0" lang="en-US" sz="4000" spc="-49" strike="noStrike">
                <a:solidFill>
                  <a:srgbClr val="ffffff"/>
                </a:solidFill>
                <a:latin typeface="Calibri Light"/>
              </a:rPr>
              <a:t>   </a:t>
            </a: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výp</a:t>
            </a:r>
            <a:r>
              <a:rPr b="1" lang="en-US" sz="4000" spc="-49" strike="noStrike">
                <a:solidFill>
                  <a:srgbClr val="ffffff"/>
                </a:solidFill>
                <a:latin typeface="Calibri Light"/>
              </a:rPr>
              <a:t>očet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880" y="455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5"/>
          <p:cNvSpPr/>
          <p:nvPr/>
        </p:nvSpPr>
        <p:spPr>
          <a:xfrm>
            <a:off x="5820480" y="5247360"/>
            <a:ext cx="360" cy="873360"/>
          </a:xfrm>
          <a:prstGeom prst="line">
            <a:avLst/>
          </a:prstGeom>
          <a:ln w="158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6"/>
          <p:cNvSpPr txBox="1"/>
          <p:nvPr/>
        </p:nvSpPr>
        <p:spPr>
          <a:xfrm>
            <a:off x="6064200" y="4905360"/>
            <a:ext cx="5493240" cy="155412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Pro grafy se 3 – 12 vrcholy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120" name="Table 7"/>
          <p:cNvGraphicFramePr/>
          <p:nvPr/>
        </p:nvGraphicFramePr>
        <p:xfrm>
          <a:off x="1626480" y="506520"/>
          <a:ext cx="8938800" cy="3761640"/>
        </p:xfrm>
        <a:graphic>
          <a:graphicData uri="http://schemas.openxmlformats.org/drawingml/2006/table">
            <a:tbl>
              <a:tblPr/>
              <a:tblGrid>
                <a:gridCol w="1197720"/>
                <a:gridCol w="571320"/>
                <a:gridCol w="1861200"/>
                <a:gridCol w="1253160"/>
                <a:gridCol w="1087200"/>
                <a:gridCol w="1179360"/>
                <a:gridCol w="1788840"/>
              </a:tblGrid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 vrcholů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Hrany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Prozkoumané vrcholy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Doba trvání[s]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 řešení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Počet alokací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Alokovaná paměť[B]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6 766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8 948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17 478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64 204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1 957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2 068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392 246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13 700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0,023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5040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13 842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3 091 836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109 601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0,132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40320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109 778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28 060 078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986 410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1,219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362880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986 626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284 130 788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405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9 864 101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14,063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3628800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9 864 360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3 156 573 535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5604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108 505 112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187,340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39916800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108 505 418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38 193 881 957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Výv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oj 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algo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ritm</a:t>
            </a: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u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Urychlení výpočtu programu: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Využití dostupných vláken –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zavrhnuto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(malý počet výpočetních kroků, příliš velká režie)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Snížení paměťové náročnosti: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Úprava datových typů (využíváním pouze potřebných bitů)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Application>LibreOffice/6.0.7.3$Linux_X86_64 LibreOffice_project/00m0$Build-3</Application>
  <Words>480</Words>
  <Paragraphs>223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2019-12-11T00:05:48Z</dcterms:created>
  <dc:creator>Vavřina Jan (204679)</dc:creator>
  <dc:description/>
  <dc:language>en-US</dc:language>
  <cp:lastModifiedBy/>
  <dcterms:modified xsi:type="dcterms:W3CDTF">2020-06-14T12:53:39Z</dcterms:modified>
  <cp:revision>4</cp:revision>
  <dc:subject/>
  <dc:title>Hamiltonova cesta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Širokoúhlá obrazovka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