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03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2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50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7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1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8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6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E67FE-9CEA-45BA-984F-CF9C398FC91B}" type="datetimeFigureOut">
              <a:rPr lang="cs-CZ" smtClean="0"/>
              <a:t>10.11.2019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95312-8798-42B6-9759-42EE3931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cs-CZ" sz="7200" b="1" dirty="0" err="1"/>
              <a:t>Hamiltonova</a:t>
            </a:r>
            <a:r>
              <a:rPr lang="cs-CZ" sz="7200" b="1" dirty="0"/>
              <a:t> cesta</a:t>
            </a:r>
            <a:br>
              <a:rPr lang="cs-CZ" sz="7200" b="1" dirty="0"/>
            </a:br>
            <a:endParaRPr lang="cs-CZ" sz="72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DD529C-41A0-4F22-9B97-11079160C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823" y="4679656"/>
            <a:ext cx="6752908" cy="1091381"/>
          </a:xfrm>
        </p:spPr>
        <p:txBody>
          <a:bodyPr>
            <a:normAutofit/>
          </a:bodyPr>
          <a:lstStyle/>
          <a:p>
            <a:r>
              <a:rPr lang="cs-CZ" dirty="0"/>
              <a:t>	Lukáš </a:t>
            </a:r>
            <a:r>
              <a:rPr lang="cs-CZ" dirty="0" err="1"/>
              <a:t>drahník</a:t>
            </a:r>
            <a:r>
              <a:rPr lang="cs-CZ" dirty="0"/>
              <a:t>	 – 	xdrahn00</a:t>
            </a:r>
          </a:p>
          <a:p>
            <a:r>
              <a:rPr lang="cs-CZ" sz="2400" dirty="0"/>
              <a:t>	Jan Vavřina	 –	</a:t>
            </a:r>
            <a:r>
              <a:rPr lang="cs-CZ" dirty="0"/>
              <a:t>xvavri10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610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12E0-B518-43F4-945B-D6F9463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C52205-6613-4D50-9267-99197AF7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//TODO</a:t>
            </a:r>
          </a:p>
          <a:p>
            <a:r>
              <a:rPr lang="cs-CZ" dirty="0"/>
              <a:t>//první verze večer to eště trochu poupravím</a:t>
            </a:r>
          </a:p>
          <a:p>
            <a:r>
              <a:rPr lang="cs-CZ" dirty="0"/>
              <a:t>//jestli neotevřeš .</a:t>
            </a:r>
            <a:r>
              <a:rPr lang="cs-CZ" dirty="0" err="1"/>
              <a:t>pptx</a:t>
            </a:r>
            <a:r>
              <a:rPr lang="cs-CZ" dirty="0"/>
              <a:t> tak mi napiš v jakým formátu to </a:t>
            </a:r>
            <a:r>
              <a:rPr lang="cs-CZ"/>
              <a:t>potřebuješ vyexportovat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1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C3AB73-416D-485E-BD80-44B9976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teorie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87AE1B-BEC9-4EE0-BD2A-3D7D427A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 </a:t>
            </a:r>
            <a:r>
              <a:rPr lang="cs-CZ" sz="2400" b="1" dirty="0"/>
              <a:t>cesta</a:t>
            </a:r>
            <a:r>
              <a:rPr lang="cs-CZ" sz="2400" dirty="0"/>
              <a:t> v grafu </a:t>
            </a:r>
            <a:r>
              <a:rPr lang="cs-CZ" sz="2400" i="1" dirty="0"/>
              <a:t>G</a:t>
            </a:r>
            <a:r>
              <a:rPr lang="cs-CZ" sz="2400" dirty="0"/>
              <a:t> je cesta, která obsahuje každý uzel grafu </a:t>
            </a:r>
            <a:r>
              <a:rPr lang="cs-CZ" sz="2400" i="1" dirty="0"/>
              <a:t>G </a:t>
            </a:r>
            <a:r>
              <a:rPr lang="cs-CZ" sz="2400" dirty="0"/>
              <a:t>právě jednou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Pro převod úloh stačí dát všem hranám délku 1, pokud v grafu existuje cesta délky </a:t>
            </a:r>
            <a:r>
              <a:rPr lang="cs-CZ" sz="2400" b="1" i="1" dirty="0"/>
              <a:t>U – 1</a:t>
            </a:r>
            <a:r>
              <a:rPr lang="cs-CZ" sz="2400" dirty="0"/>
              <a:t>, tak je z definice cesty zřejmé, že je </a:t>
            </a:r>
            <a:r>
              <a:rPr lang="cs-CZ" sz="2400" dirty="0" err="1"/>
              <a:t>hamiltonovská</a:t>
            </a: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 cesta je také vždy nejdelší cestou v grafu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Tato úloha spadá dle obtížnosti do kategorie </a:t>
            </a:r>
            <a:r>
              <a:rPr lang="cs-CZ" sz="2400" b="1" i="1" dirty="0"/>
              <a:t>NP-úplné</a:t>
            </a:r>
          </a:p>
        </p:txBody>
      </p:sp>
    </p:spTree>
    <p:extLst>
      <p:ext uri="{BB962C8B-B14F-4D97-AF65-F5344CB8AC3E}">
        <p14:creationId xmlns:p14="http://schemas.microsoft.com/office/powerpoint/2010/main" val="302286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E4F46-745A-4315-AD6D-74639254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88458-11E3-4DCE-9AE0-436CBF3F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u="sng" dirty="0"/>
          </a:p>
          <a:p>
            <a:pPr marL="0" indent="0">
              <a:buNone/>
            </a:pPr>
            <a:endParaRPr lang="cs-CZ" sz="2400" u="sng" dirty="0"/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Počet uzlů v grafu musí být větší než 2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Graf musí mít minimálně stupeň 1 pro každý uzel pro nalezení </a:t>
            </a:r>
            <a:r>
              <a:rPr lang="cs-CZ" sz="2400" dirty="0" err="1"/>
              <a:t>Hamiltonovi</a:t>
            </a:r>
            <a:r>
              <a:rPr lang="cs-CZ" sz="2400" dirty="0"/>
              <a:t> cesty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Graf musí mít pro každý uzel minimálně stupeň 2 pro nalezení </a:t>
            </a:r>
            <a:r>
              <a:rPr lang="cs-CZ" sz="2400" dirty="0" err="1"/>
              <a:t>Hamiltonova</a:t>
            </a:r>
            <a:r>
              <a:rPr lang="cs-CZ" sz="2400" dirty="0"/>
              <a:t> cyklu</a:t>
            </a:r>
          </a:p>
        </p:txBody>
      </p:sp>
    </p:spTree>
    <p:extLst>
      <p:ext uri="{BB962C8B-B14F-4D97-AF65-F5344CB8AC3E}">
        <p14:creationId xmlns:p14="http://schemas.microsoft.com/office/powerpoint/2010/main" val="32671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06989A-3715-46A4-8B42-0E4CCCF7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Rozšířené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31DC36-BA60-46F8-B9E2-C3D2AC73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u="sng" dirty="0"/>
              <a:t> </a:t>
            </a:r>
          </a:p>
          <a:p>
            <a:pPr marL="0" indent="0">
              <a:buNone/>
            </a:pPr>
            <a:endParaRPr lang="cs-CZ" sz="2400" u="sng" dirty="0"/>
          </a:p>
          <a:p>
            <a:pPr marL="457200" indent="-457200" algn="just">
              <a:buFont typeface="+mj-lt"/>
              <a:buAutoNum type="arabicPeriod"/>
            </a:pPr>
            <a:r>
              <a:rPr lang="cs-CZ" sz="2400" dirty="0" err="1"/>
              <a:t>Diracova</a:t>
            </a:r>
            <a:r>
              <a:rPr lang="cs-CZ" sz="2400" dirty="0"/>
              <a:t> podmínka - každý uzel má stupeň alespoň ½ celkového počtu uzlů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dirty="0" err="1"/>
              <a:t>Oreho</a:t>
            </a:r>
            <a:r>
              <a:rPr lang="cs-CZ" sz="2400" dirty="0"/>
              <a:t> podmínka - každá dvojice uzlů nespojených hranou má součet stupňů alespoň jako je celkový počet vrcholů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dirty="0" err="1"/>
              <a:t>Pósova</a:t>
            </a:r>
            <a:r>
              <a:rPr lang="cs-CZ" sz="2400" dirty="0"/>
              <a:t> podmínka - pro každé přirozené číslo k &lt; ½ </a:t>
            </a:r>
            <a:r>
              <a:rPr lang="cs-CZ" sz="2400" dirty="0" err="1"/>
              <a:t>celkého</a:t>
            </a:r>
            <a:r>
              <a:rPr lang="cs-CZ" sz="2400" dirty="0"/>
              <a:t> počtu vrcholů existuje počet uzlů, jejichž stupeň nepřevyšuje k, menší než k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91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89D37-9432-4E9C-A201-71B45918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A489E1-3057-4B0B-9D18-9B7FA06C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38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b="1" dirty="0" err="1"/>
              <a:t>Graphviz</a:t>
            </a:r>
            <a:r>
              <a:rPr lang="cs-CZ" dirty="0"/>
              <a:t> a jazyk </a:t>
            </a:r>
            <a:r>
              <a:rPr lang="cs-CZ" b="1" dirty="0"/>
              <a:t>DOT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3 formáty souborů - </a:t>
            </a:r>
            <a:r>
              <a:rPr lang="cs-CZ" b="1" dirty="0"/>
              <a:t>*.in</a:t>
            </a:r>
            <a:r>
              <a:rPr lang="cs-CZ" dirty="0"/>
              <a:t>, </a:t>
            </a:r>
            <a:r>
              <a:rPr lang="cs-CZ" b="1" dirty="0"/>
              <a:t>*.</a:t>
            </a:r>
            <a:r>
              <a:rPr lang="cs-CZ" b="1" dirty="0" err="1"/>
              <a:t>dot</a:t>
            </a:r>
            <a:r>
              <a:rPr lang="cs-CZ" dirty="0"/>
              <a:t>, </a:t>
            </a:r>
            <a:r>
              <a:rPr lang="cs-CZ" b="1" dirty="0"/>
              <a:t>*.</a:t>
            </a:r>
            <a:r>
              <a:rPr lang="cs-CZ" b="1" dirty="0" err="1"/>
              <a:t>png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3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584108-DF31-402A-8F9D-390A322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3" y="845876"/>
            <a:ext cx="3538444" cy="9715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6845CEF-C55C-4D87-9134-179DDA8E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443361"/>
            <a:ext cx="4210049" cy="97155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68C64E83-AC7C-48A4-A4F5-1CC59D9CD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705A893-F679-49BE-B7F6-985263E1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50" y="752475"/>
            <a:ext cx="2626124" cy="479107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9414258-D344-420C-A87F-4516AAE8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999" y="1485900"/>
            <a:ext cx="1466850" cy="40576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E5D8E06-7F81-481E-AE02-0A7603DD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1009650"/>
            <a:ext cx="2752725" cy="453390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E74340C3-1B4A-441B-A4A7-E52B8871C8E7}"/>
              </a:ext>
            </a:extLst>
          </p:cNvPr>
          <p:cNvSpPr txBox="1"/>
          <p:nvPr/>
        </p:nvSpPr>
        <p:spPr>
          <a:xfrm>
            <a:off x="1909621" y="5619565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CC6FF2B-2AE1-47C7-8EDE-601548803A5E}"/>
              </a:ext>
            </a:extLst>
          </p:cNvPr>
          <p:cNvSpPr txBox="1"/>
          <p:nvPr/>
        </p:nvSpPr>
        <p:spPr>
          <a:xfrm>
            <a:off x="5346320" y="5619565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dot</a:t>
            </a:r>
            <a:endParaRPr lang="cs-CZ" sz="3600" b="1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FABB24-456B-4EBA-B028-7A43E168A9FD}"/>
              </a:ext>
            </a:extLst>
          </p:cNvPr>
          <p:cNvSpPr txBox="1"/>
          <p:nvPr/>
        </p:nvSpPr>
        <p:spPr>
          <a:xfrm>
            <a:off x="9480477" y="561956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png</a:t>
            </a: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111455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E6BF9-4D89-45ED-B627-B55B35E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Implementovaný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31C12-D019-4A53-9FCF-A276B660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začátek prohledávání na počátečním vrcholu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průchod všech hran a rekurzivní volání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skončí neúspěšně pokud, byl vrchol v této konkrétní variantě cesty již prohledáván, a nebo při nalezení posledního vrcholu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bez uvedení počátečního a cílového vrcholu se vybere vrchol na prvním řádku ve zdrojovém grafu =&gt; hledá se tedy </a:t>
            </a:r>
            <a:r>
              <a:rPr lang="cs-CZ" sz="2400" i="1" dirty="0" err="1"/>
              <a:t>Hamiltonův</a:t>
            </a:r>
            <a:r>
              <a:rPr lang="cs-CZ" sz="2400" i="1" dirty="0"/>
              <a:t> cyklus</a:t>
            </a:r>
          </a:p>
        </p:txBody>
      </p:sp>
    </p:spTree>
    <p:extLst>
      <p:ext uri="{BB962C8B-B14F-4D97-AF65-F5344CB8AC3E}">
        <p14:creationId xmlns:p14="http://schemas.microsoft.com/office/powerpoint/2010/main" val="5842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E87AFC-097C-42B7-8CC0-9973E8E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Experimentální ověření složitosti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381E0-D688-4640-9F69-55DBAED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dirty="0">
                <a:solidFill>
                  <a:srgbClr val="FFFFFF"/>
                </a:solidFill>
              </a:rPr>
              <a:t>Testováno na grafech se 3 – 12 vrcholy</a:t>
            </a:r>
          </a:p>
          <a:p>
            <a:endParaRPr lang="cs-CZ" dirty="0">
              <a:solidFill>
                <a:srgbClr val="FFFFFF"/>
              </a:solidFill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E9F1D0B-41A6-411E-A7BD-35D22920D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12213"/>
              </p:ext>
            </p:extLst>
          </p:nvPr>
        </p:nvGraphicFramePr>
        <p:xfrm>
          <a:off x="1069860" y="643538"/>
          <a:ext cx="10053382" cy="3557048"/>
        </p:xfrm>
        <a:graphic>
          <a:graphicData uri="http://schemas.openxmlformats.org/drawingml/2006/table">
            <a:tbl>
              <a:tblPr/>
              <a:tblGrid>
                <a:gridCol w="1366268">
                  <a:extLst>
                    <a:ext uri="{9D8B030D-6E8A-4147-A177-3AD203B41FA5}">
                      <a16:colId xmlns:a16="http://schemas.microsoft.com/office/drawing/2014/main" val="2196656904"/>
                    </a:ext>
                  </a:extLst>
                </a:gridCol>
                <a:gridCol w="704701">
                  <a:extLst>
                    <a:ext uri="{9D8B030D-6E8A-4147-A177-3AD203B41FA5}">
                      <a16:colId xmlns:a16="http://schemas.microsoft.com/office/drawing/2014/main" val="2298828234"/>
                    </a:ext>
                  </a:extLst>
                </a:gridCol>
                <a:gridCol w="2054490">
                  <a:extLst>
                    <a:ext uri="{9D8B030D-6E8A-4147-A177-3AD203B41FA5}">
                      <a16:colId xmlns:a16="http://schemas.microsoft.com/office/drawing/2014/main" val="746047016"/>
                    </a:ext>
                  </a:extLst>
                </a:gridCol>
                <a:gridCol w="1407464">
                  <a:extLst>
                    <a:ext uri="{9D8B030D-6E8A-4147-A177-3AD203B41FA5}">
                      <a16:colId xmlns:a16="http://schemas.microsoft.com/office/drawing/2014/main" val="3029292836"/>
                    </a:ext>
                  </a:extLst>
                </a:gridCol>
                <a:gridCol w="1252371">
                  <a:extLst>
                    <a:ext uri="{9D8B030D-6E8A-4147-A177-3AD203B41FA5}">
                      <a16:colId xmlns:a16="http://schemas.microsoft.com/office/drawing/2014/main" val="1577043533"/>
                    </a:ext>
                  </a:extLst>
                </a:gridCol>
                <a:gridCol w="1320224">
                  <a:extLst>
                    <a:ext uri="{9D8B030D-6E8A-4147-A177-3AD203B41FA5}">
                      <a16:colId xmlns:a16="http://schemas.microsoft.com/office/drawing/2014/main" val="3701842712"/>
                    </a:ext>
                  </a:extLst>
                </a:gridCol>
                <a:gridCol w="1947864">
                  <a:extLst>
                    <a:ext uri="{9D8B030D-6E8A-4147-A177-3AD203B41FA5}">
                      <a16:colId xmlns:a16="http://schemas.microsoft.com/office/drawing/2014/main" val="1449775155"/>
                    </a:ext>
                  </a:extLst>
                </a:gridCol>
              </a:tblGrid>
              <a:tr h="3233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vrcholů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Hrany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Prozkoumané vrcholy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Doba trvání[s]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řešení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alokací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Alokovaná paměť[B]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9753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0560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815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8442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64204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814544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392246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0206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3091836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7296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28090078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7457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986626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284130788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8028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9864360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3156573535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0219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108505112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187,34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39916800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108505418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38193881957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9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FC3B56-5A3D-43D8-8448-DAF4401E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cs-CZ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4140377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314</Words>
  <Application>Microsoft Office PowerPoint</Application>
  <PresentationFormat>Širokoúhlá obrazovka</PresentationFormat>
  <Paragraphs>123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Retrospektiva</vt:lpstr>
      <vt:lpstr>Hamiltonova cesta </vt:lpstr>
      <vt:lpstr>Trocha teorie</vt:lpstr>
      <vt:lpstr>Základní vstupní podmínky</vt:lpstr>
      <vt:lpstr>Rozšířené vstupní podmínky</vt:lpstr>
      <vt:lpstr>Vstupní data</vt:lpstr>
      <vt:lpstr>Prezentace aplikace PowerPoint</vt:lpstr>
      <vt:lpstr>Implementovaný algoritmus</vt:lpstr>
      <vt:lpstr>Experimentální ověření složitosti</vt:lpstr>
      <vt:lpstr>Prostor pro dotazy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Hamiltonova cesta </dc:title>
  <dc:creator>Vavřina Jan (204679)</dc:creator>
  <cp:lastModifiedBy>Vavřina Jan (204679)</cp:lastModifiedBy>
  <cp:revision>4</cp:revision>
  <dcterms:created xsi:type="dcterms:W3CDTF">2019-11-11T06:27:56Z</dcterms:created>
  <dcterms:modified xsi:type="dcterms:W3CDTF">2019-11-11T06:31:31Z</dcterms:modified>
</cp:coreProperties>
</file>