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8" r:id="rId9"/>
    <p:sldId id="266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08.12.2019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08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08.12.2019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003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08.12.2019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525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08.12.2019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750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08.12.2019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66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08.12.2019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75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08.12.2019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920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08.12.2019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312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08.12.2019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187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9E67FE-9CEA-45BA-984F-CF9C398FC91B}" type="datetimeFigureOut">
              <a:rPr lang="cs-CZ" smtClean="0"/>
              <a:t>08.12.2019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869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08.12.2019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82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9E67FE-9CEA-45BA-984F-CF9C398FC91B}" type="datetimeFigureOut">
              <a:rPr lang="cs-CZ" smtClean="0"/>
              <a:t>08.12.2019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26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travelling-salesman-problem-set-1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295312-8798-42B6-9759-42EE39316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cs-CZ" sz="7200" b="1" dirty="0" err="1"/>
              <a:t>Hamiltonova</a:t>
            </a:r>
            <a:r>
              <a:rPr lang="cs-CZ" sz="7200" b="1" dirty="0"/>
              <a:t> cesta</a:t>
            </a:r>
            <a:br>
              <a:rPr lang="cs-CZ" sz="7200" b="1" dirty="0"/>
            </a:br>
            <a:endParaRPr lang="cs-CZ" sz="7200" b="1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EDD529C-41A0-4F22-9B97-11079160C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8823" y="4679656"/>
            <a:ext cx="6752908" cy="1091381"/>
          </a:xfrm>
        </p:spPr>
        <p:txBody>
          <a:bodyPr>
            <a:normAutofit/>
          </a:bodyPr>
          <a:lstStyle/>
          <a:p>
            <a:r>
              <a:rPr lang="cs-CZ" dirty="0"/>
              <a:t>	Lukáš </a:t>
            </a:r>
            <a:r>
              <a:rPr lang="cs-CZ" dirty="0" err="1"/>
              <a:t>drahník</a:t>
            </a:r>
            <a:r>
              <a:rPr lang="cs-CZ" dirty="0"/>
              <a:t>	 – 	xdrahn00</a:t>
            </a:r>
          </a:p>
          <a:p>
            <a:r>
              <a:rPr lang="cs-CZ" sz="2400" dirty="0"/>
              <a:t>	Jan Vavřina	 –	</a:t>
            </a:r>
            <a:r>
              <a:rPr lang="cs-CZ" dirty="0"/>
              <a:t>xvavri10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061086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2E87AFC-097C-42B7-8CC0-9973E8E71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cs-CZ" sz="4000" dirty="0">
                <a:solidFill>
                  <a:srgbClr val="FFFFFF"/>
                </a:solidFill>
              </a:rPr>
              <a:t>Experimentální ověření složitosti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F746F9-E85F-4BED-9D7E-562262E8B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55490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63381E0-D688-4640-9F69-55DBAED7C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endParaRPr lang="cs-CZ" dirty="0">
              <a:solidFill>
                <a:srgbClr val="FFFFFF"/>
              </a:solidFill>
            </a:endParaRPr>
          </a:p>
          <a:p>
            <a:r>
              <a:rPr lang="cs-CZ" dirty="0">
                <a:solidFill>
                  <a:srgbClr val="FFFFFF"/>
                </a:solidFill>
              </a:rPr>
              <a:t>Testováno na grafech se 3 – 12 vrcholy</a:t>
            </a:r>
          </a:p>
          <a:p>
            <a:endParaRPr lang="cs-CZ" dirty="0">
              <a:solidFill>
                <a:srgbClr val="FFFFFF"/>
              </a:solidFill>
            </a:endParaRP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BE9F1D0B-41A6-411E-A7BD-35D22920D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14205"/>
              </p:ext>
            </p:extLst>
          </p:nvPr>
        </p:nvGraphicFramePr>
        <p:xfrm>
          <a:off x="1069860" y="643538"/>
          <a:ext cx="10053382" cy="3557048"/>
        </p:xfrm>
        <a:graphic>
          <a:graphicData uri="http://schemas.openxmlformats.org/drawingml/2006/table">
            <a:tbl>
              <a:tblPr/>
              <a:tblGrid>
                <a:gridCol w="1366268">
                  <a:extLst>
                    <a:ext uri="{9D8B030D-6E8A-4147-A177-3AD203B41FA5}">
                      <a16:colId xmlns:a16="http://schemas.microsoft.com/office/drawing/2014/main" val="2196656904"/>
                    </a:ext>
                  </a:extLst>
                </a:gridCol>
                <a:gridCol w="704701">
                  <a:extLst>
                    <a:ext uri="{9D8B030D-6E8A-4147-A177-3AD203B41FA5}">
                      <a16:colId xmlns:a16="http://schemas.microsoft.com/office/drawing/2014/main" val="2298828234"/>
                    </a:ext>
                  </a:extLst>
                </a:gridCol>
                <a:gridCol w="2054490">
                  <a:extLst>
                    <a:ext uri="{9D8B030D-6E8A-4147-A177-3AD203B41FA5}">
                      <a16:colId xmlns:a16="http://schemas.microsoft.com/office/drawing/2014/main" val="746047016"/>
                    </a:ext>
                  </a:extLst>
                </a:gridCol>
                <a:gridCol w="1407464">
                  <a:extLst>
                    <a:ext uri="{9D8B030D-6E8A-4147-A177-3AD203B41FA5}">
                      <a16:colId xmlns:a16="http://schemas.microsoft.com/office/drawing/2014/main" val="3029292836"/>
                    </a:ext>
                  </a:extLst>
                </a:gridCol>
                <a:gridCol w="1252371">
                  <a:extLst>
                    <a:ext uri="{9D8B030D-6E8A-4147-A177-3AD203B41FA5}">
                      <a16:colId xmlns:a16="http://schemas.microsoft.com/office/drawing/2014/main" val="1577043533"/>
                    </a:ext>
                  </a:extLst>
                </a:gridCol>
                <a:gridCol w="1320224">
                  <a:extLst>
                    <a:ext uri="{9D8B030D-6E8A-4147-A177-3AD203B41FA5}">
                      <a16:colId xmlns:a16="http://schemas.microsoft.com/office/drawing/2014/main" val="3701842712"/>
                    </a:ext>
                  </a:extLst>
                </a:gridCol>
                <a:gridCol w="1947864">
                  <a:extLst>
                    <a:ext uri="{9D8B030D-6E8A-4147-A177-3AD203B41FA5}">
                      <a16:colId xmlns:a16="http://schemas.microsoft.com/office/drawing/2014/main" val="1449775155"/>
                    </a:ext>
                  </a:extLst>
                </a:gridCol>
              </a:tblGrid>
              <a:tr h="32336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vrcholů</a:t>
                      </a:r>
                      <a:endParaRPr lang="cs-CZ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Hrany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Prozkoumané vrcholy</a:t>
                      </a:r>
                      <a:endParaRPr lang="cs-CZ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Doba trvání[s]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řešení</a:t>
                      </a:r>
                      <a:endParaRPr lang="cs-CZ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alokací</a:t>
                      </a:r>
                      <a:endParaRPr lang="cs-CZ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Alokovaná paměť[B]</a:t>
                      </a:r>
                      <a:endParaRPr lang="cs-CZ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539753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505600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0,009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708151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0,009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17478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684428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0,009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64204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814544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cs-CZ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1957</a:t>
                      </a:r>
                      <a:endParaRPr lang="cs-CZ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392246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02068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13700</a:t>
                      </a:r>
                      <a:endParaRPr lang="cs-CZ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0,023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13842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3091836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497296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109601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0,132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40320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109778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28090078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474578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986410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1,219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362880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986626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284130788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480280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9864101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14,063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3628800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9864360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3156573535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02191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108505112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187,34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39916800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108505418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38193881957</a:t>
                      </a:r>
                      <a:endParaRPr lang="cs-CZ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194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695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9F12E0-B518-43F4-945B-D6F94638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C52205-6613-4D50-9267-99197AF75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Studijní materiály k předmětu IAL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cs-CZ" dirty="0" err="1"/>
              <a:t>Gould</a:t>
            </a:r>
            <a:r>
              <a:rPr lang="cs-CZ" dirty="0"/>
              <a:t>, R.: </a:t>
            </a:r>
            <a:r>
              <a:rPr lang="cs-CZ" dirty="0" err="1"/>
              <a:t>Advances</a:t>
            </a:r>
            <a:r>
              <a:rPr lang="cs-CZ" dirty="0"/>
              <a:t> on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Hamiltonian</a:t>
            </a:r>
            <a:r>
              <a:rPr lang="cs-CZ" dirty="0"/>
              <a:t> </a:t>
            </a:r>
            <a:r>
              <a:rPr lang="cs-CZ" dirty="0" err="1"/>
              <a:t>Problem</a:t>
            </a:r>
            <a:r>
              <a:rPr lang="cs-CZ" dirty="0"/>
              <a:t> - A </a:t>
            </a:r>
            <a:r>
              <a:rPr lang="cs-CZ" dirty="0" err="1"/>
              <a:t>Survey</a:t>
            </a:r>
            <a:r>
              <a:rPr lang="cs-CZ" dirty="0"/>
              <a:t>. [online]. 2002 [cit. 2017-12-05]. URL http://www.mathcs.emory.edu/ </a:t>
            </a:r>
            <a:r>
              <a:rPr lang="cs-CZ" dirty="0" err="1"/>
              <a:t>rg</a:t>
            </a:r>
            <a:r>
              <a:rPr lang="cs-CZ" dirty="0"/>
              <a:t>/advances.pdf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cs-CZ" dirty="0" err="1"/>
              <a:t>Travelling</a:t>
            </a:r>
            <a:r>
              <a:rPr lang="cs-CZ" dirty="0"/>
              <a:t> </a:t>
            </a:r>
            <a:r>
              <a:rPr lang="cs-CZ" dirty="0" err="1"/>
              <a:t>Salesman</a:t>
            </a:r>
            <a:r>
              <a:rPr lang="cs-CZ" dirty="0"/>
              <a:t> </a:t>
            </a:r>
            <a:r>
              <a:rPr lang="cs-CZ" dirty="0" err="1"/>
              <a:t>Problem</a:t>
            </a:r>
            <a:r>
              <a:rPr lang="cs-CZ" dirty="0"/>
              <a:t> | Set 1 (</a:t>
            </a:r>
            <a:r>
              <a:rPr lang="cs-CZ" dirty="0" err="1"/>
              <a:t>Naive</a:t>
            </a:r>
            <a:r>
              <a:rPr lang="cs-CZ" dirty="0"/>
              <a:t> and </a:t>
            </a:r>
            <a:r>
              <a:rPr lang="cs-CZ" dirty="0" err="1"/>
              <a:t>Dynamic</a:t>
            </a:r>
            <a:r>
              <a:rPr lang="cs-CZ" dirty="0"/>
              <a:t> </a:t>
            </a:r>
            <a:r>
              <a:rPr lang="cs-CZ" dirty="0" err="1"/>
              <a:t>Programming</a:t>
            </a:r>
            <a:r>
              <a:rPr lang="cs-CZ" dirty="0"/>
              <a:t>) - </a:t>
            </a:r>
            <a:r>
              <a:rPr lang="cs-CZ" dirty="0" err="1"/>
              <a:t>GeeksforGeeks</a:t>
            </a:r>
            <a:r>
              <a:rPr lang="cs-CZ" dirty="0"/>
              <a:t>. </a:t>
            </a:r>
            <a:r>
              <a:rPr lang="cs-CZ" i="1" dirty="0" err="1"/>
              <a:t>GeeksforGeeks</a:t>
            </a:r>
            <a:r>
              <a:rPr lang="cs-CZ" i="1" dirty="0"/>
              <a:t> | A </a:t>
            </a:r>
            <a:r>
              <a:rPr lang="cs-CZ" i="1" dirty="0" err="1"/>
              <a:t>computer</a:t>
            </a:r>
            <a:r>
              <a:rPr lang="cs-CZ" i="1" dirty="0"/>
              <a:t> science </a:t>
            </a:r>
            <a:r>
              <a:rPr lang="cs-CZ" i="1" dirty="0" err="1"/>
              <a:t>portal</a:t>
            </a:r>
            <a:r>
              <a:rPr lang="cs-CZ" i="1" dirty="0"/>
              <a:t> </a:t>
            </a:r>
            <a:r>
              <a:rPr lang="cs-CZ" i="1" dirty="0" err="1"/>
              <a:t>for</a:t>
            </a:r>
            <a:r>
              <a:rPr lang="cs-CZ" i="1" dirty="0"/>
              <a:t> </a:t>
            </a:r>
            <a:r>
              <a:rPr lang="cs-CZ" i="1" dirty="0" err="1"/>
              <a:t>geeks</a:t>
            </a:r>
            <a:r>
              <a:rPr lang="cs-CZ" dirty="0"/>
              <a:t> [online]. Dostupné z: </a:t>
            </a:r>
            <a:r>
              <a:rPr lang="cs-CZ" dirty="0">
                <a:hlinkClick r:id="rId2"/>
              </a:rPr>
              <a:t>https://www.geeksforgeeks.org/travelling-salesman-problem-set-1/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01178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FC3B56-5A3D-43D8-8448-DAF4401EA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7824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cs-CZ" sz="3600" dirty="0"/>
              <a:t>Prostor pro dotazy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E739ED1A-A0EF-4062-84AE-C0E918F94C08}"/>
              </a:ext>
            </a:extLst>
          </p:cNvPr>
          <p:cNvSpPr txBox="1"/>
          <p:nvPr/>
        </p:nvSpPr>
        <p:spPr>
          <a:xfrm>
            <a:off x="1066800" y="1028332"/>
            <a:ext cx="5779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/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414037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C3AB73-416D-485E-BD80-44B99769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Trocha teorie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87AE1B-BEC9-4EE0-BD2A-3D7D427AA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endParaRPr lang="cs-CZ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 </a:t>
            </a:r>
            <a:r>
              <a:rPr lang="cs-CZ" sz="2400" dirty="0" err="1"/>
              <a:t>Hamiltonovská</a:t>
            </a:r>
            <a:r>
              <a:rPr lang="cs-CZ" sz="2400" dirty="0"/>
              <a:t> </a:t>
            </a:r>
            <a:r>
              <a:rPr lang="cs-CZ" sz="2400" b="1" dirty="0"/>
              <a:t>cesta</a:t>
            </a:r>
            <a:r>
              <a:rPr lang="cs-CZ" sz="2400" dirty="0"/>
              <a:t> v grafu </a:t>
            </a:r>
            <a:r>
              <a:rPr lang="cs-CZ" sz="2400" b="1" dirty="0"/>
              <a:t>G</a:t>
            </a:r>
            <a:r>
              <a:rPr lang="cs-CZ" sz="2400" dirty="0"/>
              <a:t> je cesta, která obsahuje každý vrchol </a:t>
            </a:r>
            <a:r>
              <a:rPr lang="cs-CZ" sz="2400" b="1" dirty="0"/>
              <a:t>V</a:t>
            </a:r>
            <a:r>
              <a:rPr lang="cs-CZ" sz="2400" dirty="0"/>
              <a:t> </a:t>
            </a:r>
            <a:r>
              <a:rPr lang="cs-CZ" sz="2400" dirty="0" err="1"/>
              <a:t>v</a:t>
            </a:r>
            <a:r>
              <a:rPr lang="cs-CZ" sz="2400" dirty="0"/>
              <a:t> grafu </a:t>
            </a:r>
            <a:r>
              <a:rPr lang="cs-CZ" sz="2400" b="1" dirty="0"/>
              <a:t>G</a:t>
            </a:r>
            <a:r>
              <a:rPr lang="cs-CZ" sz="2400" dirty="0"/>
              <a:t> právě jednou a žádná z využitých cest </a:t>
            </a:r>
            <a:r>
              <a:rPr lang="cs-CZ" sz="2400" b="1" dirty="0"/>
              <a:t>P</a:t>
            </a:r>
            <a:r>
              <a:rPr lang="cs-CZ" sz="2400" dirty="0"/>
              <a:t> se neopakuje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pokud v grafu </a:t>
            </a:r>
            <a:r>
              <a:rPr lang="cs-CZ" sz="2400" b="1" dirty="0"/>
              <a:t>G</a:t>
            </a:r>
            <a:r>
              <a:rPr lang="cs-CZ" sz="2400" dirty="0"/>
              <a:t> existuje cesta délky </a:t>
            </a:r>
            <a:r>
              <a:rPr lang="cs-CZ" sz="2400" b="1" dirty="0"/>
              <a:t>V – 1 </a:t>
            </a:r>
            <a:r>
              <a:rPr lang="cs-CZ" sz="2400" dirty="0"/>
              <a:t>splňující první bod, je </a:t>
            </a:r>
            <a:r>
              <a:rPr lang="cs-CZ" sz="2400" b="1" dirty="0"/>
              <a:t>cesta</a:t>
            </a:r>
            <a:r>
              <a:rPr lang="cs-CZ" sz="2400" dirty="0"/>
              <a:t> </a:t>
            </a:r>
            <a:r>
              <a:rPr lang="cs-CZ" sz="2400" dirty="0" err="1"/>
              <a:t>Hamiltonovská</a:t>
            </a:r>
            <a:endParaRPr lang="cs-CZ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pokud začíná a končí ve stejném vrcholu a je délky </a:t>
            </a:r>
            <a:r>
              <a:rPr lang="cs-CZ" sz="2400" b="1" dirty="0"/>
              <a:t>V</a:t>
            </a:r>
            <a:r>
              <a:rPr lang="cs-CZ" sz="2400" dirty="0"/>
              <a:t>, jedná se o </a:t>
            </a:r>
            <a:r>
              <a:rPr lang="cs-CZ" sz="2400" b="1" dirty="0"/>
              <a:t>cyklus</a:t>
            </a:r>
            <a:r>
              <a:rPr lang="cs-CZ" sz="2400" dirty="0"/>
              <a:t>, kterého délka  je </a:t>
            </a:r>
            <a:r>
              <a:rPr lang="cs-CZ" sz="2400" b="1" dirty="0"/>
              <a:t>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 </a:t>
            </a:r>
            <a:r>
              <a:rPr lang="cs-CZ" sz="2400" dirty="0" err="1"/>
              <a:t>Hamiltonovská</a:t>
            </a:r>
            <a:r>
              <a:rPr lang="cs-CZ" sz="2400" dirty="0"/>
              <a:t> cesta je také vždy nejdelší cestou v grafu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 Tato úloha spadá dle obtížnosti do kategorie </a:t>
            </a:r>
            <a:r>
              <a:rPr lang="cs-CZ" sz="2400" b="1" i="1" dirty="0"/>
              <a:t>NP-úplné</a:t>
            </a:r>
          </a:p>
        </p:txBody>
      </p:sp>
    </p:spTree>
    <p:extLst>
      <p:ext uri="{BB962C8B-B14F-4D97-AF65-F5344CB8AC3E}">
        <p14:creationId xmlns:p14="http://schemas.microsoft.com/office/powerpoint/2010/main" val="302286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DE4F46-745A-4315-AD6D-746392546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vstupní podmínky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488458-11E3-4DCE-9AE0-436CBF3FB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 sz="2400" u="sng" dirty="0"/>
          </a:p>
          <a:p>
            <a:pPr marL="457200" indent="-457200">
              <a:buFont typeface="+mj-lt"/>
              <a:buAutoNum type="arabicPeriod"/>
            </a:pPr>
            <a:r>
              <a:rPr lang="cs-CZ" sz="2400" dirty="0"/>
              <a:t>Počet vrcholů </a:t>
            </a:r>
            <a:r>
              <a:rPr lang="cs-CZ" sz="2400" b="1" dirty="0"/>
              <a:t>&gt; 2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400" dirty="0"/>
              <a:t>Stupeň každého z vrcholů pro cestu </a:t>
            </a:r>
            <a:r>
              <a:rPr lang="cs-CZ" sz="2400" b="1" dirty="0"/>
              <a:t>&gt;= 1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400" dirty="0"/>
              <a:t>Stupeň každého z vrcholů pro cyklus </a:t>
            </a:r>
            <a:r>
              <a:rPr lang="cs-CZ" sz="2400" b="1" dirty="0"/>
              <a:t>&gt;= 2</a:t>
            </a:r>
          </a:p>
          <a:p>
            <a:pPr marL="457200" indent="-457200">
              <a:buFont typeface="+mj-lt"/>
              <a:buAutoNum type="arabicPeriod"/>
            </a:pPr>
            <a:endParaRPr lang="cs-CZ" sz="2400" b="1" dirty="0"/>
          </a:p>
          <a:p>
            <a:pPr marL="0" indent="0">
              <a:buNone/>
            </a:pPr>
            <a:r>
              <a:rPr lang="cs-CZ" sz="2400" b="1" dirty="0"/>
              <a:t>Stupeň vrcholu: </a:t>
            </a:r>
            <a:r>
              <a:rPr lang="cs-CZ" sz="2400" dirty="0"/>
              <a:t>počet hran, které jsou s daným vrcholem spojené</a:t>
            </a:r>
          </a:p>
          <a:p>
            <a:pPr marL="0" indent="0">
              <a:buNone/>
            </a:pPr>
            <a:r>
              <a:rPr lang="cs-CZ" sz="2400" b="1" dirty="0"/>
              <a:t>Při nesplnění podmínek se program nespouští!</a:t>
            </a:r>
          </a:p>
        </p:txBody>
      </p:sp>
    </p:spTree>
    <p:extLst>
      <p:ext uri="{BB962C8B-B14F-4D97-AF65-F5344CB8AC3E}">
        <p14:creationId xmlns:p14="http://schemas.microsoft.com/office/powerpoint/2010/main" val="326710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06989A-3715-46A4-8B42-0E4CCCF7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Rozšířené vstupní podmínky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31DC36-BA60-46F8-B9E2-C3D2AC73A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400" u="sng" dirty="0"/>
              <a:t>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cs-CZ" sz="2400" b="1" dirty="0" err="1"/>
              <a:t>Diracova</a:t>
            </a:r>
            <a:r>
              <a:rPr lang="cs-CZ" sz="2400" dirty="0"/>
              <a:t> - každý uzel má stupeň alespoň ½ celkového počtu uzlů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cs-CZ" sz="2400" b="1" dirty="0" err="1"/>
              <a:t>Oreho</a:t>
            </a:r>
            <a:r>
              <a:rPr lang="cs-CZ" sz="2400" dirty="0"/>
              <a:t> - každá dvojice uzlů nespojených hranou má součet stupňů alespoň jako je celkový počet vrcholů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cs-CZ" sz="2400" b="1" dirty="0" err="1"/>
              <a:t>Pósova</a:t>
            </a:r>
            <a:r>
              <a:rPr lang="cs-CZ" sz="2400" dirty="0"/>
              <a:t> - pro každé přirozené číslo </a:t>
            </a:r>
            <a:r>
              <a:rPr lang="cs-CZ" sz="2400" b="1" dirty="0"/>
              <a:t>k &lt; ½</a:t>
            </a:r>
            <a:r>
              <a:rPr lang="cs-CZ" sz="2400" dirty="0"/>
              <a:t> celkového počtu vrcholů existuje počet uzlů, jejichž stupeň nepřevyšuje </a:t>
            </a:r>
            <a:r>
              <a:rPr lang="cs-CZ" sz="2400" b="1" dirty="0"/>
              <a:t>k</a:t>
            </a:r>
            <a:r>
              <a:rPr lang="cs-CZ" sz="2400" dirty="0"/>
              <a:t>, menší než </a:t>
            </a:r>
            <a:r>
              <a:rPr lang="cs-CZ" sz="2400" b="1" dirty="0"/>
              <a:t>k</a:t>
            </a:r>
          </a:p>
          <a:p>
            <a:pPr marL="457200" indent="-457200" algn="just">
              <a:buFont typeface="+mj-lt"/>
              <a:buAutoNum type="arabicPeriod"/>
            </a:pPr>
            <a:endParaRPr lang="cs-CZ" sz="2400" b="1" dirty="0"/>
          </a:p>
          <a:p>
            <a:pPr marL="0" indent="0" algn="just">
              <a:buNone/>
            </a:pPr>
            <a:r>
              <a:rPr lang="cs-CZ" sz="2400" b="1" dirty="0"/>
              <a:t>Pouze jako informace navíc! </a:t>
            </a:r>
            <a:r>
              <a:rPr lang="cs-CZ" sz="2400" dirty="0"/>
              <a:t>(při zapnutém </a:t>
            </a:r>
            <a:r>
              <a:rPr lang="cs-CZ" sz="2400" dirty="0" err="1"/>
              <a:t>debug</a:t>
            </a:r>
            <a:r>
              <a:rPr lang="cs-CZ" sz="2400" dirty="0"/>
              <a:t> módu)</a:t>
            </a:r>
            <a:endParaRPr lang="cs-CZ" sz="2400" b="1" dirty="0"/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6912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C9584108-DF31-402A-8F9D-390A32278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93" y="845876"/>
            <a:ext cx="3538444" cy="97155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B6845CEF-C55C-4D87-9134-179DDA8E3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425" y="1443361"/>
            <a:ext cx="4210049" cy="971550"/>
          </a:xfrm>
          <a:prstGeom prst="rect">
            <a:avLst/>
          </a:prstGeom>
        </p:spPr>
      </p:pic>
      <p:sp>
        <p:nvSpPr>
          <p:cNvPr id="8" name="AutoShape 2">
            <a:extLst>
              <a:ext uri="{FF2B5EF4-FFF2-40B4-BE49-F238E27FC236}">
                <a16:creationId xmlns:a16="http://schemas.microsoft.com/office/drawing/2014/main" id="{68C64E83-AC7C-48A4-A4F5-1CC59D9CD0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E705A893-F679-49BE-B7F6-985263E1F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350" y="752475"/>
            <a:ext cx="2626124" cy="4791075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79414258-D344-420C-A87F-4516AAE8B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27" y="1485899"/>
            <a:ext cx="1466850" cy="405765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4E5D8E06-7F81-481E-AE02-0A7603DDC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7" y="1009649"/>
            <a:ext cx="2752725" cy="4533900"/>
          </a:xfrm>
          <a:prstGeom prst="rect">
            <a:avLst/>
          </a:prstGeom>
        </p:spPr>
      </p:pic>
      <p:sp>
        <p:nvSpPr>
          <p:cNvPr id="11" name="TextovéPole 10">
            <a:extLst>
              <a:ext uri="{FF2B5EF4-FFF2-40B4-BE49-F238E27FC236}">
                <a16:creationId xmlns:a16="http://schemas.microsoft.com/office/drawing/2014/main" id="{E74340C3-1B4A-441B-A4A7-E52B8871C8E7}"/>
              </a:ext>
            </a:extLst>
          </p:cNvPr>
          <p:cNvSpPr txBox="1"/>
          <p:nvPr/>
        </p:nvSpPr>
        <p:spPr>
          <a:xfrm>
            <a:off x="1306249" y="5619564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b="1" dirty="0"/>
              <a:t>*.in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BCC6FF2B-2AE1-47C7-8EDE-601548803A5E}"/>
              </a:ext>
            </a:extLst>
          </p:cNvPr>
          <p:cNvSpPr txBox="1"/>
          <p:nvPr/>
        </p:nvSpPr>
        <p:spPr>
          <a:xfrm>
            <a:off x="5346320" y="5619565"/>
            <a:ext cx="1194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b="1" dirty="0"/>
              <a:t>*.</a:t>
            </a:r>
            <a:r>
              <a:rPr lang="cs-CZ" sz="3600" b="1" dirty="0" err="1"/>
              <a:t>dot</a:t>
            </a:r>
            <a:endParaRPr lang="cs-CZ" sz="3600" b="1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1EFABB24-456B-4EBA-B028-7A43E168A9FD}"/>
              </a:ext>
            </a:extLst>
          </p:cNvPr>
          <p:cNvSpPr txBox="1"/>
          <p:nvPr/>
        </p:nvSpPr>
        <p:spPr>
          <a:xfrm>
            <a:off x="9480477" y="5619564"/>
            <a:ext cx="12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b="1" dirty="0"/>
              <a:t>*.</a:t>
            </a:r>
            <a:r>
              <a:rPr lang="cs-CZ" sz="3600" b="1" dirty="0" err="1"/>
              <a:t>png</a:t>
            </a:r>
            <a:endParaRPr lang="cs-CZ" sz="3600" b="1" dirty="0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75C1BA51-218B-4F19-9093-9449F95AA873}"/>
              </a:ext>
            </a:extLst>
          </p:cNvPr>
          <p:cNvSpPr txBox="1"/>
          <p:nvPr/>
        </p:nvSpPr>
        <p:spPr>
          <a:xfrm>
            <a:off x="2565273" y="2963346"/>
            <a:ext cx="192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/>
              <a:t>-&gt; python script -&gt;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4262C978-9C49-4A2A-9FC5-F2D4483E34F0}"/>
              </a:ext>
            </a:extLst>
          </p:cNvPr>
          <p:cNvSpPr txBox="1"/>
          <p:nvPr/>
        </p:nvSpPr>
        <p:spPr>
          <a:xfrm>
            <a:off x="7315895" y="2968663"/>
            <a:ext cx="150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/>
              <a:t>-&gt; </a:t>
            </a:r>
            <a:r>
              <a:rPr lang="cs-CZ" b="1" dirty="0" err="1"/>
              <a:t>Graphviz</a:t>
            </a:r>
            <a:r>
              <a:rPr lang="cs-CZ" b="1" dirty="0"/>
              <a:t> -&gt;</a:t>
            </a:r>
          </a:p>
        </p:txBody>
      </p:sp>
    </p:spTree>
    <p:extLst>
      <p:ext uri="{BB962C8B-B14F-4D97-AF65-F5344CB8AC3E}">
        <p14:creationId xmlns:p14="http://schemas.microsoft.com/office/powerpoint/2010/main" val="111455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0E6BF9-4D89-45ED-B627-B55B35E6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Implementovaný algoritmus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931C12-D019-4A53-9FCF-A276B660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endParaRPr lang="cs-CZ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 začátek prohledávání na počátečním vrcholu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 postupný průchod všemi zbylými hranami (rekurzivně)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 </a:t>
            </a:r>
            <a:r>
              <a:rPr lang="cs-CZ" sz="2400" b="1" dirty="0"/>
              <a:t>bez uvedení</a:t>
            </a:r>
            <a:r>
              <a:rPr lang="cs-CZ" sz="2400" dirty="0"/>
              <a:t> počátečního nebo cílového vrcholu =&gt; </a:t>
            </a:r>
            <a:r>
              <a:rPr lang="cs-CZ" sz="2400" b="1" dirty="0"/>
              <a:t>první vrchol</a:t>
            </a:r>
            <a:endParaRPr lang="cs-CZ" sz="2400" b="1" i="1" dirty="0"/>
          </a:p>
        </p:txBody>
      </p:sp>
    </p:spTree>
    <p:extLst>
      <p:ext uri="{BB962C8B-B14F-4D97-AF65-F5344CB8AC3E}">
        <p14:creationId xmlns:p14="http://schemas.microsoft.com/office/powerpoint/2010/main" val="58423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AECF6F-C742-4B6E-9F11-29D143D0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Teoretická složitost - </a:t>
            </a:r>
            <a:r>
              <a:rPr lang="cs-CZ" b="1" dirty="0"/>
              <a:t>analýza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7F412D-30F9-42D4-AF37-B7E6DB4DB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endParaRPr lang="cs-CZ" dirty="0"/>
          </a:p>
          <a:p>
            <a:pPr lvl="0">
              <a:buFont typeface="Arial" panose="020B0604020202020204" pitchFamily="34" charset="0"/>
              <a:buChar char="•"/>
            </a:pPr>
            <a:endParaRPr lang="cs-CZ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cs-CZ" dirty="0"/>
              <a:t> Celkem existuje </a:t>
            </a:r>
            <a:r>
              <a:rPr lang="cs-CZ" b="1" dirty="0"/>
              <a:t>(|V|-1)!</a:t>
            </a:r>
            <a:r>
              <a:rPr lang="cs-CZ" dirty="0"/>
              <a:t> kružnic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cs-CZ" dirty="0"/>
              <a:t> Každá kružnice má </a:t>
            </a:r>
            <a:r>
              <a:rPr lang="cs-CZ" b="1" dirty="0"/>
              <a:t>|V|</a:t>
            </a:r>
            <a:r>
              <a:rPr lang="cs-CZ" dirty="0"/>
              <a:t> hran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cs-CZ" dirty="0"/>
              <a:t> Potřebujeme zpracovat </a:t>
            </a:r>
            <a:r>
              <a:rPr lang="cs-CZ" b="1" dirty="0"/>
              <a:t>|V|!</a:t>
            </a:r>
            <a:r>
              <a:rPr lang="cs-CZ" dirty="0"/>
              <a:t> hran =&gt; časová složitost - </a:t>
            </a:r>
            <a:r>
              <a:rPr lang="cs-CZ" b="1" dirty="0"/>
              <a:t>O(n!)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cs-CZ" dirty="0"/>
              <a:t> Celkem existuje </a:t>
            </a:r>
            <a:r>
              <a:rPr lang="cs-CZ" b="1" dirty="0"/>
              <a:t>(|V|- 1)!/2</a:t>
            </a:r>
            <a:r>
              <a:rPr lang="cs-CZ" dirty="0"/>
              <a:t> řešení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cs-CZ" dirty="0"/>
              <a:t> Budeme předpokládat rychlost zpracovávání 1 000 000 000 hran za sekundu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8957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2E87AFC-097C-42B7-8CC0-9973E8E71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cs-CZ" sz="4000" b="1" dirty="0">
                <a:solidFill>
                  <a:srgbClr val="FFFFFF"/>
                </a:solidFill>
              </a:rPr>
              <a:t>Teoretická</a:t>
            </a:r>
            <a:r>
              <a:rPr lang="cs-CZ" sz="4000" dirty="0">
                <a:solidFill>
                  <a:srgbClr val="FFFFFF"/>
                </a:solidFill>
              </a:rPr>
              <a:t> </a:t>
            </a:r>
            <a:r>
              <a:rPr lang="cs-CZ" sz="4000" b="1" dirty="0">
                <a:solidFill>
                  <a:srgbClr val="FFFFFF"/>
                </a:solidFill>
              </a:rPr>
              <a:t>složitost</a:t>
            </a:r>
            <a:r>
              <a:rPr lang="cs-CZ" sz="4000" dirty="0">
                <a:solidFill>
                  <a:srgbClr val="FFFFFF"/>
                </a:solidFill>
              </a:rPr>
              <a:t> </a:t>
            </a:r>
            <a:r>
              <a:rPr lang="cs-CZ" sz="4000" b="1" dirty="0">
                <a:solidFill>
                  <a:srgbClr val="FFFFFF"/>
                </a:solidFill>
              </a:rPr>
              <a:t>-</a:t>
            </a:r>
            <a:r>
              <a:rPr lang="cs-CZ" sz="4000" dirty="0">
                <a:solidFill>
                  <a:srgbClr val="FFFFFF"/>
                </a:solidFill>
              </a:rPr>
              <a:t>   </a:t>
            </a:r>
            <a:r>
              <a:rPr lang="cs-CZ" sz="4000" b="1" dirty="0">
                <a:solidFill>
                  <a:srgbClr val="FFFFFF"/>
                </a:solidFill>
              </a:rPr>
              <a:t>výpočet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F746F9-E85F-4BED-9D7E-562262E8B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55490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63381E0-D688-4640-9F69-55DBAED7C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endParaRPr lang="cs-CZ" dirty="0">
              <a:solidFill>
                <a:srgbClr val="FFFFFF"/>
              </a:solidFill>
            </a:endParaRPr>
          </a:p>
          <a:p>
            <a:r>
              <a:rPr lang="cs-CZ" dirty="0">
                <a:solidFill>
                  <a:srgbClr val="FFFFFF"/>
                </a:solidFill>
              </a:rPr>
              <a:t>Pro grafy se 3 – 12 vrcholy</a:t>
            </a:r>
          </a:p>
          <a:p>
            <a:endParaRPr lang="cs-CZ" dirty="0">
              <a:solidFill>
                <a:srgbClr val="FFFFFF"/>
              </a:solidFill>
            </a:endParaRP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E5C3FD38-FF28-4D33-9A41-20D7117FB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983264"/>
              </p:ext>
            </p:extLst>
          </p:nvPr>
        </p:nvGraphicFramePr>
        <p:xfrm>
          <a:off x="1626477" y="506347"/>
          <a:ext cx="8939012" cy="3762172"/>
        </p:xfrm>
        <a:graphic>
          <a:graphicData uri="http://schemas.openxmlformats.org/drawingml/2006/table">
            <a:tbl>
              <a:tblPr/>
              <a:tblGrid>
                <a:gridCol w="1198012">
                  <a:extLst>
                    <a:ext uri="{9D8B030D-6E8A-4147-A177-3AD203B41FA5}">
                      <a16:colId xmlns:a16="http://schemas.microsoft.com/office/drawing/2014/main" val="4166276021"/>
                    </a:ext>
                  </a:extLst>
                </a:gridCol>
                <a:gridCol w="571360">
                  <a:extLst>
                    <a:ext uri="{9D8B030D-6E8A-4147-A177-3AD203B41FA5}">
                      <a16:colId xmlns:a16="http://schemas.microsoft.com/office/drawing/2014/main" val="803279140"/>
                    </a:ext>
                  </a:extLst>
                </a:gridCol>
                <a:gridCol w="1861526">
                  <a:extLst>
                    <a:ext uri="{9D8B030D-6E8A-4147-A177-3AD203B41FA5}">
                      <a16:colId xmlns:a16="http://schemas.microsoft.com/office/drawing/2014/main" val="3522648784"/>
                    </a:ext>
                  </a:extLst>
                </a:gridCol>
                <a:gridCol w="1253305">
                  <a:extLst>
                    <a:ext uri="{9D8B030D-6E8A-4147-A177-3AD203B41FA5}">
                      <a16:colId xmlns:a16="http://schemas.microsoft.com/office/drawing/2014/main" val="1560508167"/>
                    </a:ext>
                  </a:extLst>
                </a:gridCol>
                <a:gridCol w="1087426">
                  <a:extLst>
                    <a:ext uri="{9D8B030D-6E8A-4147-A177-3AD203B41FA5}">
                      <a16:colId xmlns:a16="http://schemas.microsoft.com/office/drawing/2014/main" val="1332252549"/>
                    </a:ext>
                  </a:extLst>
                </a:gridCol>
                <a:gridCol w="1179581">
                  <a:extLst>
                    <a:ext uri="{9D8B030D-6E8A-4147-A177-3AD203B41FA5}">
                      <a16:colId xmlns:a16="http://schemas.microsoft.com/office/drawing/2014/main" val="3229198724"/>
                    </a:ext>
                  </a:extLst>
                </a:gridCol>
                <a:gridCol w="1787802">
                  <a:extLst>
                    <a:ext uri="{9D8B030D-6E8A-4147-A177-3AD203B41FA5}">
                      <a16:colId xmlns:a16="http://schemas.microsoft.com/office/drawing/2014/main" val="2610490161"/>
                    </a:ext>
                  </a:extLst>
                </a:gridCol>
              </a:tblGrid>
              <a:tr h="3407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vrcholů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Hrany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Prozkoumané vrcholy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Doba trvání[s]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řešení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alokací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Alokovaná paměť[B]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835394"/>
                  </a:ext>
                </a:extLst>
              </a:tr>
              <a:tr h="34072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6 766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7430"/>
                  </a:ext>
                </a:extLst>
              </a:tr>
              <a:tr h="34072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8 948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497150"/>
                  </a:ext>
                </a:extLst>
              </a:tr>
              <a:tr h="34072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17 478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815189"/>
                  </a:ext>
                </a:extLst>
              </a:tr>
              <a:tr h="34072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64 204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90931"/>
                  </a:ext>
                </a:extLst>
              </a:tr>
              <a:tr h="34072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392 246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62792"/>
                  </a:ext>
                </a:extLst>
              </a:tr>
              <a:tr h="34072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13 700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13 842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3 091 836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655744"/>
                  </a:ext>
                </a:extLst>
              </a:tr>
              <a:tr h="34072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109 601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109 778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28 060 078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840246"/>
                  </a:ext>
                </a:extLst>
              </a:tr>
              <a:tr h="34072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986 410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362880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986 626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284 130 788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14145"/>
                  </a:ext>
                </a:extLst>
              </a:tr>
              <a:tr h="34072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9 864 101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3628800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9 864 360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3 156 573 535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578284"/>
                  </a:ext>
                </a:extLst>
              </a:tr>
              <a:tr h="354922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108 505 112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187,340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39916800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108 505 418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38 193 881 957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022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164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057944-10CF-4E65-881D-3DE7A48D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 algoritmu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81D0E4D-E05C-4072-904E-2F251B49A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pPr marL="201168" lvl="1" indent="0">
              <a:buNone/>
            </a:pPr>
            <a:endParaRPr lang="cs-CZ" dirty="0"/>
          </a:p>
          <a:p>
            <a:pPr marL="201168" lvl="1" indent="0">
              <a:buNone/>
            </a:pPr>
            <a:endParaRPr lang="cs-CZ" b="1" dirty="0"/>
          </a:p>
          <a:p>
            <a:pPr marL="201168" lvl="1" indent="0">
              <a:buNone/>
            </a:pPr>
            <a:r>
              <a:rPr lang="cs-CZ" sz="2400" b="1" dirty="0"/>
              <a:t>Urychlení výpočtu programu:</a:t>
            </a:r>
          </a:p>
          <a:p>
            <a:pPr lvl="1"/>
            <a:r>
              <a:rPr lang="cs-CZ" sz="2000" dirty="0"/>
              <a:t>Využití dostupných vláken – </a:t>
            </a:r>
            <a:r>
              <a:rPr lang="cs-CZ" sz="2000" b="1" dirty="0"/>
              <a:t>zavrhnuto</a:t>
            </a:r>
            <a:r>
              <a:rPr lang="cs-CZ" sz="2000" dirty="0"/>
              <a:t> (malý počet výpočetních kroků, příliš velká režie)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201168" lvl="1" indent="0">
              <a:buNone/>
            </a:pPr>
            <a:r>
              <a:rPr lang="cs-CZ" sz="2400" b="1" dirty="0"/>
              <a:t>Snížení paměťové náročnosti:</a:t>
            </a:r>
          </a:p>
          <a:p>
            <a:pPr lvl="1"/>
            <a:r>
              <a:rPr lang="cs-CZ" sz="2000" dirty="0"/>
              <a:t>Úprava datových typů (využíváním pouze potřebných bitů)	</a:t>
            </a:r>
          </a:p>
        </p:txBody>
      </p:sp>
    </p:spTree>
    <p:extLst>
      <p:ext uri="{BB962C8B-B14F-4D97-AF65-F5344CB8AC3E}">
        <p14:creationId xmlns:p14="http://schemas.microsoft.com/office/powerpoint/2010/main" val="40865271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480</Words>
  <Application>Microsoft Office PowerPoint</Application>
  <PresentationFormat>Širokoúhlá obrazovka</PresentationFormat>
  <Paragraphs>221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Retrospektiva</vt:lpstr>
      <vt:lpstr>Hamiltonova cesta </vt:lpstr>
      <vt:lpstr>Trocha teorie</vt:lpstr>
      <vt:lpstr>Základní vstupní podmínky</vt:lpstr>
      <vt:lpstr>Rozšířené vstupní podmínky</vt:lpstr>
      <vt:lpstr>Prezentace aplikace PowerPoint</vt:lpstr>
      <vt:lpstr>Implementovaný algoritmus</vt:lpstr>
      <vt:lpstr>Teoretická složitost - analýza</vt:lpstr>
      <vt:lpstr>Teoretická složitost -   výpočet</vt:lpstr>
      <vt:lpstr>Vývoj algoritmu</vt:lpstr>
      <vt:lpstr>Experimentální ověření složitosti</vt:lpstr>
      <vt:lpstr>Zdroje</vt:lpstr>
      <vt:lpstr>Prostor pro dotazy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Hamiltonova cesta </dc:title>
  <dc:creator>Vavřina Jan (204679)</dc:creator>
  <cp:lastModifiedBy>Vavřina Jan (204679)</cp:lastModifiedBy>
  <cp:revision>2</cp:revision>
  <dcterms:created xsi:type="dcterms:W3CDTF">2019-12-11T00:05:48Z</dcterms:created>
  <dcterms:modified xsi:type="dcterms:W3CDTF">2019-12-11T00:22:38Z</dcterms:modified>
</cp:coreProperties>
</file>