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59" r:id="rId5"/>
    <p:sldId id="270" r:id="rId6"/>
    <p:sldId id="258" r:id="rId7"/>
    <p:sldId id="267" r:id="rId8"/>
    <p:sldId id="268" r:id="rId9"/>
    <p:sldId id="269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r\Desktop\Thinkful%20Assignments\Capstone%20-%20%20Lu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r\Desktop\Thinkful%20Assignments\Capstone%20-%20Models%20-%20Lu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r\Desktop\Thinkful%20Assignments\Capstone%20-%20%20Lu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r\Desktop\Thinkful%20Assignments\Capstone%20-%20Models%20-%20Lu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r\Desktop\Thinkful%20Assignments\Capstone%20-%20%20Lu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r\Desktop\Thinkful%20Assignments\Capstone%20-%20%20Lu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r\Desktop\Thinkful%20Assignments\Capstone%20-%20%20Lu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r\Desktop\Thinkful%20Assignments\Capstone%20-%20%20Lu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</a:t>
            </a:r>
            <a:r>
              <a:rPr lang="en-US" baseline="0"/>
              <a:t> Revenue and Expenses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4A-4514-A52C-58ABFD98CF37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4A-4514-A52C-58ABFD98CF37}"/>
              </c:ext>
            </c:extLst>
          </c:dPt>
          <c:cat>
            <c:strRef>
              <c:f>'Branch ID'!$K$8:$L$8</c:f>
              <c:strCache>
                <c:ptCount val="2"/>
                <c:pt idx="0">
                  <c:v>Revenue</c:v>
                </c:pt>
                <c:pt idx="1">
                  <c:v>Expenses</c:v>
                </c:pt>
              </c:strCache>
            </c:strRef>
          </c:cat>
          <c:val>
            <c:numRef>
              <c:f>'Branch ID'!$K$9:$L$9</c:f>
              <c:numCache>
                <c:formatCode>_("$"* #,##0_);_("$"* \(#,##0\);_("$"* "-"??_);_(@_)</c:formatCode>
                <c:ptCount val="2"/>
                <c:pt idx="0">
                  <c:v>64866040</c:v>
                </c:pt>
                <c:pt idx="1">
                  <c:v>28942102.559999999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4A-4514-A52C-58ABFD98C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1854176"/>
        <c:axId val="651852864"/>
      </c:barChart>
      <c:catAx>
        <c:axId val="6518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852864"/>
        <c:crosses val="autoZero"/>
        <c:auto val="1"/>
        <c:lblAlgn val="ctr"/>
        <c:lblOffset val="100"/>
        <c:noMultiLvlLbl val="0"/>
      </c:catAx>
      <c:valAx>
        <c:axId val="651852864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85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-  Luis.xlsx]Car Revenue!PivotTable2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Gross Monthly</a:t>
            </a:r>
            <a:r>
              <a:rPr lang="en-US" baseline="0"/>
              <a:t> Revenues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Revenue'!$R$14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'Car Revenue'!$Q$15:$Q$26</c:f>
              <c:strCache>
                <c:ptCount val="11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</c:strCache>
            </c:strRef>
          </c:cat>
          <c:val>
            <c:numRef>
              <c:f>'Car Revenue'!$R$15:$R$26</c:f>
              <c:numCache>
                <c:formatCode>_("$"* #,##0_);_("$"* \(#,##0\);_("$"* "-"_);_(@_)</c:formatCode>
                <c:ptCount val="11"/>
                <c:pt idx="0">
                  <c:v>6427797</c:v>
                </c:pt>
                <c:pt idx="1">
                  <c:v>5766687</c:v>
                </c:pt>
                <c:pt idx="2">
                  <c:v>6159670</c:v>
                </c:pt>
                <c:pt idx="3">
                  <c:v>6243157</c:v>
                </c:pt>
                <c:pt idx="4">
                  <c:v>6472285</c:v>
                </c:pt>
                <c:pt idx="5">
                  <c:v>6249456</c:v>
                </c:pt>
                <c:pt idx="6">
                  <c:v>6350157</c:v>
                </c:pt>
                <c:pt idx="7">
                  <c:v>6327187</c:v>
                </c:pt>
                <c:pt idx="8">
                  <c:v>6272894</c:v>
                </c:pt>
                <c:pt idx="9">
                  <c:v>6362436</c:v>
                </c:pt>
                <c:pt idx="10">
                  <c:v>2234314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C-4F46-A90B-6F2A173A13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4106248"/>
        <c:axId val="544108872"/>
      </c:barChart>
      <c:catAx>
        <c:axId val="54410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108872"/>
        <c:crosses val="autoZero"/>
        <c:auto val="1"/>
        <c:lblAlgn val="ctr"/>
        <c:lblOffset val="100"/>
        <c:noMultiLvlLbl val="0"/>
      </c:catAx>
      <c:valAx>
        <c:axId val="544108872"/>
        <c:scaling>
          <c:orientation val="minMax"/>
        </c:scaling>
        <c:delete val="0"/>
        <c:axPos val="l"/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106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-  Luis.xlsx]Sheet1!PivotTable1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 Performance by Branch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2D-4279-908E-A7B75C8B0EA4}"/>
                </c:ext>
              </c:extLst>
            </c:dLbl>
            <c:dLbl>
              <c:idx val="4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2D-4279-908E-A7B75C8B0E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Sheet1!$A$4:$A$54</c:f>
              <c:strCache>
                <c:ptCount val="50"/>
                <c:pt idx="0">
                  <c:v>44</c:v>
                </c:pt>
                <c:pt idx="1">
                  <c:v>49</c:v>
                </c:pt>
                <c:pt idx="2">
                  <c:v>35</c:v>
                </c:pt>
                <c:pt idx="3">
                  <c:v>4</c:v>
                </c:pt>
                <c:pt idx="4">
                  <c:v>29</c:v>
                </c:pt>
                <c:pt idx="5">
                  <c:v>22</c:v>
                </c:pt>
                <c:pt idx="6">
                  <c:v>7</c:v>
                </c:pt>
                <c:pt idx="7">
                  <c:v>2</c:v>
                </c:pt>
                <c:pt idx="8">
                  <c:v>45</c:v>
                </c:pt>
                <c:pt idx="9">
                  <c:v>8</c:v>
                </c:pt>
                <c:pt idx="10">
                  <c:v>43</c:v>
                </c:pt>
                <c:pt idx="11">
                  <c:v>24</c:v>
                </c:pt>
                <c:pt idx="12">
                  <c:v>42</c:v>
                </c:pt>
                <c:pt idx="13">
                  <c:v>37</c:v>
                </c:pt>
                <c:pt idx="14">
                  <c:v>9</c:v>
                </c:pt>
                <c:pt idx="15">
                  <c:v>31</c:v>
                </c:pt>
                <c:pt idx="16">
                  <c:v>10</c:v>
                </c:pt>
                <c:pt idx="17">
                  <c:v>21</c:v>
                </c:pt>
                <c:pt idx="18">
                  <c:v>5</c:v>
                </c:pt>
                <c:pt idx="19">
                  <c:v>3</c:v>
                </c:pt>
                <c:pt idx="20">
                  <c:v>14</c:v>
                </c:pt>
                <c:pt idx="21">
                  <c:v>38</c:v>
                </c:pt>
                <c:pt idx="22">
                  <c:v>13</c:v>
                </c:pt>
                <c:pt idx="23">
                  <c:v>30</c:v>
                </c:pt>
                <c:pt idx="24">
                  <c:v>20</c:v>
                </c:pt>
                <c:pt idx="25">
                  <c:v>23</c:v>
                </c:pt>
                <c:pt idx="26">
                  <c:v>17</c:v>
                </c:pt>
                <c:pt idx="27">
                  <c:v>47</c:v>
                </c:pt>
                <c:pt idx="28">
                  <c:v>36</c:v>
                </c:pt>
                <c:pt idx="29">
                  <c:v>26</c:v>
                </c:pt>
                <c:pt idx="30">
                  <c:v>25</c:v>
                </c:pt>
                <c:pt idx="31">
                  <c:v>1</c:v>
                </c:pt>
                <c:pt idx="32">
                  <c:v>12</c:v>
                </c:pt>
                <c:pt idx="33">
                  <c:v>50</c:v>
                </c:pt>
                <c:pt idx="34">
                  <c:v>6</c:v>
                </c:pt>
                <c:pt idx="35">
                  <c:v>18</c:v>
                </c:pt>
                <c:pt idx="36">
                  <c:v>34</c:v>
                </c:pt>
                <c:pt idx="37">
                  <c:v>39</c:v>
                </c:pt>
                <c:pt idx="38">
                  <c:v>15</c:v>
                </c:pt>
                <c:pt idx="39">
                  <c:v>32</c:v>
                </c:pt>
                <c:pt idx="40">
                  <c:v>27</c:v>
                </c:pt>
                <c:pt idx="41">
                  <c:v>11</c:v>
                </c:pt>
                <c:pt idx="42">
                  <c:v>33</c:v>
                </c:pt>
                <c:pt idx="43">
                  <c:v>28</c:v>
                </c:pt>
                <c:pt idx="44">
                  <c:v>40</c:v>
                </c:pt>
                <c:pt idx="45">
                  <c:v>48</c:v>
                </c:pt>
                <c:pt idx="46">
                  <c:v>46</c:v>
                </c:pt>
                <c:pt idx="47">
                  <c:v>19</c:v>
                </c:pt>
                <c:pt idx="48">
                  <c:v>16</c:v>
                </c:pt>
                <c:pt idx="49">
                  <c:v>41</c:v>
                </c:pt>
              </c:strCache>
            </c:strRef>
          </c:cat>
          <c:val>
            <c:numRef>
              <c:f>Sheet1!$B$4:$B$54</c:f>
              <c:numCache>
                <c:formatCode>_("$"* #,##0_);_("$"* \(#,##0\);_("$"* "-"_);_(@_)</c:formatCode>
                <c:ptCount val="50"/>
                <c:pt idx="0">
                  <c:v>953803.93500000006</c:v>
                </c:pt>
                <c:pt idx="1">
                  <c:v>859322.64</c:v>
                </c:pt>
                <c:pt idx="2">
                  <c:v>852575.9850000001</c:v>
                </c:pt>
                <c:pt idx="3">
                  <c:v>839019.35000000009</c:v>
                </c:pt>
                <c:pt idx="4">
                  <c:v>820371.02500000002</c:v>
                </c:pt>
                <c:pt idx="5">
                  <c:v>817360.71499999997</c:v>
                </c:pt>
                <c:pt idx="6">
                  <c:v>816349.93499999994</c:v>
                </c:pt>
                <c:pt idx="7">
                  <c:v>781496.97000000009</c:v>
                </c:pt>
                <c:pt idx="8">
                  <c:v>780670.755</c:v>
                </c:pt>
                <c:pt idx="9">
                  <c:v>775841.16000000015</c:v>
                </c:pt>
                <c:pt idx="10">
                  <c:v>775687.66000000015</c:v>
                </c:pt>
                <c:pt idx="11">
                  <c:v>775476.87499999988</c:v>
                </c:pt>
                <c:pt idx="12">
                  <c:v>772580.98499999987</c:v>
                </c:pt>
                <c:pt idx="13">
                  <c:v>772417.47999999986</c:v>
                </c:pt>
                <c:pt idx="14">
                  <c:v>762800.8949999999</c:v>
                </c:pt>
                <c:pt idx="15">
                  <c:v>749787.08000000007</c:v>
                </c:pt>
                <c:pt idx="16">
                  <c:v>745300.01</c:v>
                </c:pt>
                <c:pt idx="17">
                  <c:v>742738.99499999988</c:v>
                </c:pt>
                <c:pt idx="18">
                  <c:v>741721.43499999982</c:v>
                </c:pt>
                <c:pt idx="19">
                  <c:v>735489.97000000009</c:v>
                </c:pt>
                <c:pt idx="20">
                  <c:v>728821.06</c:v>
                </c:pt>
                <c:pt idx="21">
                  <c:v>728000.7849999998</c:v>
                </c:pt>
                <c:pt idx="22">
                  <c:v>726493.10999999987</c:v>
                </c:pt>
                <c:pt idx="23">
                  <c:v>716212.44000000006</c:v>
                </c:pt>
                <c:pt idx="24">
                  <c:v>716075.26</c:v>
                </c:pt>
                <c:pt idx="25">
                  <c:v>714863.36999999988</c:v>
                </c:pt>
                <c:pt idx="26">
                  <c:v>707322.76499999978</c:v>
                </c:pt>
                <c:pt idx="27">
                  <c:v>705664.6399999999</c:v>
                </c:pt>
                <c:pt idx="28">
                  <c:v>704751.78</c:v>
                </c:pt>
                <c:pt idx="29">
                  <c:v>701799.95499999984</c:v>
                </c:pt>
                <c:pt idx="30">
                  <c:v>698028.31500000006</c:v>
                </c:pt>
                <c:pt idx="31">
                  <c:v>696555.93499999994</c:v>
                </c:pt>
                <c:pt idx="32">
                  <c:v>689723.0950000002</c:v>
                </c:pt>
                <c:pt idx="33">
                  <c:v>688744.72999999975</c:v>
                </c:pt>
                <c:pt idx="34">
                  <c:v>673613.62999999989</c:v>
                </c:pt>
                <c:pt idx="35">
                  <c:v>667794.05499999982</c:v>
                </c:pt>
                <c:pt idx="36">
                  <c:v>659408.06499999994</c:v>
                </c:pt>
                <c:pt idx="37">
                  <c:v>655067.15500000003</c:v>
                </c:pt>
                <c:pt idx="38">
                  <c:v>651481.89500000002</c:v>
                </c:pt>
                <c:pt idx="39">
                  <c:v>649872.8250000003</c:v>
                </c:pt>
                <c:pt idx="40">
                  <c:v>649660.9</c:v>
                </c:pt>
                <c:pt idx="41">
                  <c:v>643481.96000000031</c:v>
                </c:pt>
                <c:pt idx="42">
                  <c:v>642506.25499999977</c:v>
                </c:pt>
                <c:pt idx="43">
                  <c:v>641588.53</c:v>
                </c:pt>
                <c:pt idx="44">
                  <c:v>636220.35499999998</c:v>
                </c:pt>
                <c:pt idx="45">
                  <c:v>619907.65999999992</c:v>
                </c:pt>
                <c:pt idx="46">
                  <c:v>619265.5199999999</c:v>
                </c:pt>
                <c:pt idx="47">
                  <c:v>612864.45999999961</c:v>
                </c:pt>
                <c:pt idx="48">
                  <c:v>602873.42999999993</c:v>
                </c:pt>
                <c:pt idx="49">
                  <c:v>504459.64999999944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2D-4279-908E-A7B75C8B0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43952952"/>
        <c:axId val="712505304"/>
      </c:barChart>
      <c:catAx>
        <c:axId val="74395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505304"/>
        <c:crosses val="autoZero"/>
        <c:auto val="1"/>
        <c:lblAlgn val="ctr"/>
        <c:lblOffset val="100"/>
        <c:noMultiLvlLbl val="0"/>
      </c:catAx>
      <c:valAx>
        <c:axId val="712505304"/>
        <c:scaling>
          <c:orientation val="minMax"/>
        </c:scaling>
        <c:delete val="0"/>
        <c:axPos val="l"/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952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-  Luis.xlsx]Cars in the Red!PivotTable6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Vehicles</a:t>
            </a:r>
            <a:r>
              <a:rPr lang="en-US" baseline="0"/>
              <a:t> operating at a loss in 2018</a:t>
            </a:r>
            <a:endParaRPr lang="en-US"/>
          </a:p>
        </c:rich>
      </c:tx>
      <c:layout>
        <c:manualLayout>
          <c:xMode val="edge"/>
          <c:yMode val="edge"/>
          <c:x val="0.3856952555376143"/>
          <c:y val="8.9352109262854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8866599204057025E-2"/>
          <c:y val="0.39597689017252419"/>
          <c:w val="0.83723297844807232"/>
          <c:h val="0.5726303058047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'Cars in the Red'!$B$3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'Cars in the Red'!$A$4:$A$26</c:f>
              <c:strCache>
                <c:ptCount val="22"/>
                <c:pt idx="0">
                  <c:v>2017 Mercedes-Benz CL-Class</c:v>
                </c:pt>
                <c:pt idx="1">
                  <c:v>2016 Jaguar XJ Series</c:v>
                </c:pt>
                <c:pt idx="2">
                  <c:v>2018 Jaguar XJ Series</c:v>
                </c:pt>
                <c:pt idx="3">
                  <c:v>2016 Volkswagen Type 2</c:v>
                </c:pt>
                <c:pt idx="4">
                  <c:v>2017 Oldsmobile Toronado</c:v>
                </c:pt>
                <c:pt idx="5">
                  <c:v>2018 Honda Pilot</c:v>
                </c:pt>
                <c:pt idx="6">
                  <c:v>2018 Daewoo Nubira</c:v>
                </c:pt>
                <c:pt idx="7">
                  <c:v>2017 Mercury Grand Marquis</c:v>
                </c:pt>
                <c:pt idx="8">
                  <c:v>2018 Honda Civic</c:v>
                </c:pt>
                <c:pt idx="9">
                  <c:v>2016 Volvo 850</c:v>
                </c:pt>
                <c:pt idx="10">
                  <c:v>2016 Toyota Venza</c:v>
                </c:pt>
                <c:pt idx="11">
                  <c:v>2017 Audi 5000CS</c:v>
                </c:pt>
                <c:pt idx="12">
                  <c:v>2017 Kia Sedona</c:v>
                </c:pt>
                <c:pt idx="13">
                  <c:v>2016 Honda Accord</c:v>
                </c:pt>
                <c:pt idx="14">
                  <c:v>2016 Ford Escort</c:v>
                </c:pt>
                <c:pt idx="15">
                  <c:v>2018 Mazda RX-7</c:v>
                </c:pt>
                <c:pt idx="16">
                  <c:v>2017 Buick Century</c:v>
                </c:pt>
                <c:pt idx="17">
                  <c:v>2016 Hummer H2</c:v>
                </c:pt>
                <c:pt idx="18">
                  <c:v>2017 Suzuki Kizashi</c:v>
                </c:pt>
                <c:pt idx="19">
                  <c:v>2017 Saturn Relay</c:v>
                </c:pt>
                <c:pt idx="20">
                  <c:v>2017 GMC Rally Wagon 3500</c:v>
                </c:pt>
                <c:pt idx="21">
                  <c:v>2018 Lamborghini Gallardo</c:v>
                </c:pt>
              </c:strCache>
            </c:strRef>
          </c:cat>
          <c:val>
            <c:numRef>
              <c:f>'Cars in the Red'!$B$4:$B$26</c:f>
              <c:numCache>
                <c:formatCode>_("$"* #,##0_);_("$"* \(#,##0\);_("$"* "-"_);_(@_)</c:formatCode>
                <c:ptCount val="22"/>
                <c:pt idx="0">
                  <c:v>-1884.7800000000007</c:v>
                </c:pt>
                <c:pt idx="1">
                  <c:v>-1868.71</c:v>
                </c:pt>
                <c:pt idx="2">
                  <c:v>-1786.9349999999995</c:v>
                </c:pt>
                <c:pt idx="3">
                  <c:v>-1705.8400000000001</c:v>
                </c:pt>
                <c:pt idx="4">
                  <c:v>-1583.8999999999996</c:v>
                </c:pt>
                <c:pt idx="5">
                  <c:v>-1293.6900000000005</c:v>
                </c:pt>
                <c:pt idx="6">
                  <c:v>-1244.4300000000003</c:v>
                </c:pt>
                <c:pt idx="7">
                  <c:v>-1239.005000000001</c:v>
                </c:pt>
                <c:pt idx="8">
                  <c:v>-661.375</c:v>
                </c:pt>
                <c:pt idx="9">
                  <c:v>-489.06999999999971</c:v>
                </c:pt>
                <c:pt idx="10">
                  <c:v>-460.54500000000007</c:v>
                </c:pt>
                <c:pt idx="11">
                  <c:v>-430.19999999999891</c:v>
                </c:pt>
                <c:pt idx="12">
                  <c:v>-410.25500000000102</c:v>
                </c:pt>
                <c:pt idx="13">
                  <c:v>-381.33999999999924</c:v>
                </c:pt>
                <c:pt idx="14">
                  <c:v>-264.72500000000036</c:v>
                </c:pt>
                <c:pt idx="15">
                  <c:v>-235.7450000000008</c:v>
                </c:pt>
                <c:pt idx="16">
                  <c:v>-214.19999999999982</c:v>
                </c:pt>
                <c:pt idx="17">
                  <c:v>-207.17500000000109</c:v>
                </c:pt>
                <c:pt idx="18">
                  <c:v>-129.21500000000015</c:v>
                </c:pt>
                <c:pt idx="19">
                  <c:v>-87.040000000000873</c:v>
                </c:pt>
                <c:pt idx="20">
                  <c:v>-55.204999999999927</c:v>
                </c:pt>
                <c:pt idx="21">
                  <c:v>-29.300000000001091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F5-4A9B-98C2-D294101F1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635440"/>
        <c:axId val="713629864"/>
      </c:barChart>
      <c:catAx>
        <c:axId val="71363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629864"/>
        <c:crosses val="autoZero"/>
        <c:auto val="1"/>
        <c:lblAlgn val="ctr"/>
        <c:lblOffset val="5"/>
        <c:noMultiLvlLbl val="0"/>
      </c:catAx>
      <c:valAx>
        <c:axId val="713629864"/>
        <c:scaling>
          <c:orientation val="minMax"/>
        </c:scaling>
        <c:delete val="0"/>
        <c:axPos val="l"/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63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Strategy 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498-42AF-8CD9-6544B40BFCE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498-42AF-8CD9-6544B40BFC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Model!$C$22:$D$22</c:f>
              <c:strCache>
                <c:ptCount val="2"/>
                <c:pt idx="0">
                  <c:v>Benchmark</c:v>
                </c:pt>
                <c:pt idx="1">
                  <c:v>Strategy 1</c:v>
                </c:pt>
              </c:strCache>
            </c:strRef>
          </c:cat>
          <c:val>
            <c:numRef>
              <c:f>Model!$C$28:$D$28</c:f>
              <c:numCache>
                <c:formatCode>_("$"* #,##0_);_("$"* \(#,##0\);_("$"* "-"??_);_(@_)</c:formatCode>
                <c:ptCount val="2"/>
                <c:pt idx="0">
                  <c:v>35934336.172729999</c:v>
                </c:pt>
                <c:pt idx="1">
                  <c:v>36120103.85273008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98-42AF-8CD9-6544B40BFC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1885336"/>
        <c:axId val="651890256"/>
      </c:barChart>
      <c:catAx>
        <c:axId val="651885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890256"/>
        <c:crosses val="autoZero"/>
        <c:auto val="1"/>
        <c:lblAlgn val="ctr"/>
        <c:lblOffset val="100"/>
        <c:noMultiLvlLbl val="0"/>
      </c:catAx>
      <c:valAx>
        <c:axId val="651890256"/>
        <c:scaling>
          <c:orientation val="minMax"/>
          <c:min val="0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885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Strategy 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(Model!$C$22,Model!$E$22)</c:f>
              <c:strCache>
                <c:ptCount val="2"/>
                <c:pt idx="0">
                  <c:v>Benchmark</c:v>
                </c:pt>
                <c:pt idx="1">
                  <c:v>Strategy 2</c:v>
                </c:pt>
              </c:strCache>
            </c:strRef>
          </c:cat>
          <c:val>
            <c:numRef>
              <c:f>(Model!$C$28,Model!$E$28)</c:f>
              <c:numCache>
                <c:formatCode>_("$"* #,##0_);_("$"* \(#,##0\);_("$"* "-"??_);_(@_)</c:formatCode>
                <c:ptCount val="2"/>
                <c:pt idx="0">
                  <c:v>35934336.172729999</c:v>
                </c:pt>
                <c:pt idx="1">
                  <c:v>36167599.243990004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C9-47A7-807A-01DDC272C6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8537184"/>
        <c:axId val="438522424"/>
      </c:barChart>
      <c:catAx>
        <c:axId val="43853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22424"/>
        <c:crosses val="autoZero"/>
        <c:auto val="1"/>
        <c:lblAlgn val="ctr"/>
        <c:lblOffset val="100"/>
        <c:noMultiLvlLbl val="0"/>
      </c:catAx>
      <c:valAx>
        <c:axId val="438522424"/>
        <c:scaling>
          <c:orientation val="minMax"/>
          <c:min val="0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3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Strategy 3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(Model!$C$22,Model!$F$22)</c:f>
              <c:strCache>
                <c:ptCount val="2"/>
                <c:pt idx="0">
                  <c:v>Benchmark</c:v>
                </c:pt>
                <c:pt idx="1">
                  <c:v>Strategy 3</c:v>
                </c:pt>
              </c:strCache>
            </c:strRef>
          </c:cat>
          <c:val>
            <c:numRef>
              <c:f>(Model!$C$28,Model!$F$28)</c:f>
              <c:numCache>
                <c:formatCode>_("$"* #,##0_);_("$"* \(#,##0\);_("$"* "-"??_);_(@_)</c:formatCode>
                <c:ptCount val="2"/>
                <c:pt idx="0">
                  <c:v>35934336.172729999</c:v>
                </c:pt>
                <c:pt idx="1">
                  <c:v>39144093.465466499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A8-4184-971B-6BB41B0605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0536744"/>
        <c:axId val="450535432"/>
      </c:barChart>
      <c:catAx>
        <c:axId val="450536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535432"/>
        <c:crosses val="autoZero"/>
        <c:auto val="1"/>
        <c:lblAlgn val="ctr"/>
        <c:lblOffset val="100"/>
        <c:noMultiLvlLbl val="0"/>
      </c:catAx>
      <c:valAx>
        <c:axId val="450535432"/>
        <c:scaling>
          <c:orientation val="minMax"/>
          <c:min val="0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536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Combined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(Model!$C$22,Model!$G$22)</c:f>
              <c:strCache>
                <c:ptCount val="2"/>
                <c:pt idx="0">
                  <c:v>Benchmark</c:v>
                </c:pt>
                <c:pt idx="1">
                  <c:v>Combined</c:v>
                </c:pt>
              </c:strCache>
            </c:strRef>
          </c:cat>
          <c:val>
            <c:numRef>
              <c:f>(Model!$C$28,Model!$G$28)</c:f>
              <c:numCache>
                <c:formatCode>_("$"* #,##0_);_("$"* \(#,##0\);_("$"* "-"??_);_(@_)</c:formatCode>
                <c:ptCount val="2"/>
                <c:pt idx="0">
                  <c:v>35934336.172729999</c:v>
                </c:pt>
                <c:pt idx="1">
                  <c:v>39522747.908689544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59-494E-A2D2-5926710051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0540352"/>
        <c:axId val="450541992"/>
      </c:barChart>
      <c:catAx>
        <c:axId val="45054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541992"/>
        <c:crosses val="autoZero"/>
        <c:auto val="1"/>
        <c:lblAlgn val="ctr"/>
        <c:lblOffset val="100"/>
        <c:noMultiLvlLbl val="0"/>
      </c:catAx>
      <c:valAx>
        <c:axId val="450541992"/>
        <c:scaling>
          <c:orientation val="minMax"/>
          <c:min val="0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54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611B4-29F8-47C0-A1ED-4414E45ED7F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890928-188C-4EC1-9AEF-15DAD0008029}">
      <dgm:prSet/>
      <dgm:spPr/>
      <dgm:t>
        <a:bodyPr/>
        <a:lstStyle/>
        <a:p>
          <a:r>
            <a:rPr lang="en-US" dirty="0"/>
            <a:t>What: Increase the revenue</a:t>
          </a:r>
        </a:p>
      </dgm:t>
    </dgm:pt>
    <dgm:pt modelId="{7E5BC80E-D162-40E6-9798-4D3A687A1E3D}" type="parTrans" cxnId="{25C48928-4285-4F52-A529-FC12C144CC41}">
      <dgm:prSet/>
      <dgm:spPr/>
      <dgm:t>
        <a:bodyPr/>
        <a:lstStyle/>
        <a:p>
          <a:endParaRPr lang="en-US"/>
        </a:p>
      </dgm:t>
    </dgm:pt>
    <dgm:pt modelId="{5645CA59-31CC-471A-8269-FEABC9F318FE}" type="sibTrans" cxnId="{25C48928-4285-4F52-A529-FC12C144CC41}">
      <dgm:prSet/>
      <dgm:spPr/>
      <dgm:t>
        <a:bodyPr/>
        <a:lstStyle/>
        <a:p>
          <a:endParaRPr lang="en-US"/>
        </a:p>
      </dgm:t>
    </dgm:pt>
    <dgm:pt modelId="{52478A93-C396-44AF-A245-290F55D840C0}">
      <dgm:prSet/>
      <dgm:spPr/>
      <dgm:t>
        <a:bodyPr/>
        <a:lstStyle/>
        <a:p>
          <a:r>
            <a:rPr lang="en-US" dirty="0"/>
            <a:t>How: Rent length and rate</a:t>
          </a:r>
        </a:p>
      </dgm:t>
    </dgm:pt>
    <dgm:pt modelId="{EBD216C3-9C2E-45AC-94A9-9EDC114DFBD2}" type="parTrans" cxnId="{5C875195-45D4-40E4-B8DF-9FAB6A83EA7E}">
      <dgm:prSet/>
      <dgm:spPr/>
      <dgm:t>
        <a:bodyPr/>
        <a:lstStyle/>
        <a:p>
          <a:endParaRPr lang="en-US"/>
        </a:p>
      </dgm:t>
    </dgm:pt>
    <dgm:pt modelId="{DDBF0698-11F4-49F0-9E98-DF9FE9F8E1EA}" type="sibTrans" cxnId="{5C875195-45D4-40E4-B8DF-9FAB6A83EA7E}">
      <dgm:prSet/>
      <dgm:spPr/>
      <dgm:t>
        <a:bodyPr/>
        <a:lstStyle/>
        <a:p>
          <a:endParaRPr lang="en-US"/>
        </a:p>
      </dgm:t>
    </dgm:pt>
    <dgm:pt modelId="{67D03C4F-0DAF-441A-9E86-7C1BC061A1A0}">
      <dgm:prSet/>
      <dgm:spPr/>
      <dgm:t>
        <a:bodyPr/>
        <a:lstStyle/>
        <a:p>
          <a:r>
            <a:rPr lang="en-US" dirty="0"/>
            <a:t>Increasing maximum days?</a:t>
          </a:r>
        </a:p>
      </dgm:t>
    </dgm:pt>
    <dgm:pt modelId="{34F898F8-CB76-45F9-9FF4-B2E0491C0E0A}" type="parTrans" cxnId="{EFF2FA99-9AB6-4B5F-9C66-63780B4FA73F}">
      <dgm:prSet/>
      <dgm:spPr/>
      <dgm:t>
        <a:bodyPr/>
        <a:lstStyle/>
        <a:p>
          <a:endParaRPr lang="en-US"/>
        </a:p>
      </dgm:t>
    </dgm:pt>
    <dgm:pt modelId="{BEFA154C-BE78-49C2-91D8-D5BFB9CF5963}" type="sibTrans" cxnId="{EFF2FA99-9AB6-4B5F-9C66-63780B4FA73F}">
      <dgm:prSet/>
      <dgm:spPr/>
      <dgm:t>
        <a:bodyPr/>
        <a:lstStyle/>
        <a:p>
          <a:endParaRPr lang="en-US"/>
        </a:p>
      </dgm:t>
    </dgm:pt>
    <dgm:pt modelId="{1837E8C9-7DF3-4E2B-A06E-8777A34C7033}">
      <dgm:prSet/>
      <dgm:spPr/>
      <dgm:t>
        <a:bodyPr/>
        <a:lstStyle/>
        <a:p>
          <a:r>
            <a:rPr lang="en-US"/>
            <a:t>Context</a:t>
          </a:r>
        </a:p>
      </dgm:t>
    </dgm:pt>
    <dgm:pt modelId="{10186512-E3A1-4D7B-9109-41B3EDF5A6E5}" type="parTrans" cxnId="{86BDA26B-A284-4053-AEF7-15EEC348C414}">
      <dgm:prSet/>
      <dgm:spPr/>
      <dgm:t>
        <a:bodyPr/>
        <a:lstStyle/>
        <a:p>
          <a:endParaRPr lang="en-US"/>
        </a:p>
      </dgm:t>
    </dgm:pt>
    <dgm:pt modelId="{BF1528A2-1C9B-47E9-AC85-6473E9FF7AE6}" type="sibTrans" cxnId="{86BDA26B-A284-4053-AEF7-15EEC348C414}">
      <dgm:prSet/>
      <dgm:spPr/>
      <dgm:t>
        <a:bodyPr/>
        <a:lstStyle/>
        <a:p>
          <a:endParaRPr lang="en-US"/>
        </a:p>
      </dgm:t>
    </dgm:pt>
    <dgm:pt modelId="{2B88AFFC-C0F1-4719-B2C5-730600E80278}">
      <dgm:prSet/>
      <dgm:spPr/>
      <dgm:t>
        <a:bodyPr/>
        <a:lstStyle/>
        <a:p>
          <a:r>
            <a:rPr lang="en-US"/>
            <a:t>We have 22 cars that operate in the red, 8 of them losing over $1,000</a:t>
          </a:r>
        </a:p>
      </dgm:t>
    </dgm:pt>
    <dgm:pt modelId="{63AD79C6-D458-48A7-B1DB-72CDC2EF1C12}" type="parTrans" cxnId="{80CC4B38-8C27-4409-AFDC-97EC98FFD683}">
      <dgm:prSet/>
      <dgm:spPr/>
      <dgm:t>
        <a:bodyPr/>
        <a:lstStyle/>
        <a:p>
          <a:endParaRPr lang="en-US"/>
        </a:p>
      </dgm:t>
    </dgm:pt>
    <dgm:pt modelId="{4A43D85C-E339-449B-BA4E-08BD5237FB24}" type="sibTrans" cxnId="{80CC4B38-8C27-4409-AFDC-97EC98FFD683}">
      <dgm:prSet/>
      <dgm:spPr/>
      <dgm:t>
        <a:bodyPr/>
        <a:lstStyle/>
        <a:p>
          <a:endParaRPr lang="en-US"/>
        </a:p>
      </dgm:t>
    </dgm:pt>
    <dgm:pt modelId="{ACEF357E-C39F-457B-8898-6B5728995280}">
      <dgm:prSet/>
      <dgm:spPr/>
      <dgm:t>
        <a:bodyPr/>
        <a:lstStyle/>
        <a:p>
          <a:r>
            <a:rPr lang="en-US"/>
            <a:t>$64 million in revenue</a:t>
          </a:r>
        </a:p>
      </dgm:t>
    </dgm:pt>
    <dgm:pt modelId="{DB4B4B2F-6D3F-44F2-81DB-419FEBDF838F}" type="parTrans" cxnId="{F819FD56-1F93-4B39-AC90-A4A62F39043E}">
      <dgm:prSet/>
      <dgm:spPr/>
      <dgm:t>
        <a:bodyPr/>
        <a:lstStyle/>
        <a:p>
          <a:endParaRPr lang="en-US"/>
        </a:p>
      </dgm:t>
    </dgm:pt>
    <dgm:pt modelId="{39E25A46-D35C-4D23-AD03-451371CAB2A4}" type="sibTrans" cxnId="{F819FD56-1F93-4B39-AC90-A4A62F39043E}">
      <dgm:prSet/>
      <dgm:spPr/>
      <dgm:t>
        <a:bodyPr/>
        <a:lstStyle/>
        <a:p>
          <a:endParaRPr lang="en-US"/>
        </a:p>
      </dgm:t>
    </dgm:pt>
    <dgm:pt modelId="{00FFB3D5-8EA8-483A-8567-A82EEC38C573}">
      <dgm:prSet/>
      <dgm:spPr/>
      <dgm:t>
        <a:bodyPr/>
        <a:lstStyle/>
        <a:p>
          <a:r>
            <a:rPr lang="en-US" dirty="0"/>
            <a:t>$28 million in annual costs (including insurance)</a:t>
          </a:r>
        </a:p>
      </dgm:t>
    </dgm:pt>
    <dgm:pt modelId="{0D0D35AD-69A0-4B6D-8382-BFBFFE80F137}" type="parTrans" cxnId="{3801E87C-FCF1-4FC3-BA6B-C96296387BD0}">
      <dgm:prSet/>
      <dgm:spPr/>
      <dgm:t>
        <a:bodyPr/>
        <a:lstStyle/>
        <a:p>
          <a:endParaRPr lang="en-US"/>
        </a:p>
      </dgm:t>
    </dgm:pt>
    <dgm:pt modelId="{E47757D5-78CB-4C3B-8F71-CC0615BDDE2D}" type="sibTrans" cxnId="{3801E87C-FCF1-4FC3-BA6B-C96296387BD0}">
      <dgm:prSet/>
      <dgm:spPr/>
      <dgm:t>
        <a:bodyPr/>
        <a:lstStyle/>
        <a:p>
          <a:endParaRPr lang="en-US"/>
        </a:p>
      </dgm:t>
    </dgm:pt>
    <dgm:pt modelId="{5132E47E-30B0-4E9A-97F4-8B1223C44347}">
      <dgm:prSet/>
      <dgm:spPr/>
      <dgm:t>
        <a:bodyPr/>
        <a:lstStyle/>
        <a:p>
          <a:r>
            <a:rPr lang="en-US" dirty="0"/>
            <a:t>Variations by seasons?</a:t>
          </a:r>
        </a:p>
      </dgm:t>
    </dgm:pt>
    <dgm:pt modelId="{00D50076-8B91-48FA-A51C-4D02BE47E970}" type="parTrans" cxnId="{536E06E9-F2FD-4100-97E3-4719133AD535}">
      <dgm:prSet/>
      <dgm:spPr/>
      <dgm:t>
        <a:bodyPr/>
        <a:lstStyle/>
        <a:p>
          <a:endParaRPr lang="en-US"/>
        </a:p>
      </dgm:t>
    </dgm:pt>
    <dgm:pt modelId="{A0747E8D-E690-4A3F-AC6E-5D24670B8A42}" type="sibTrans" cxnId="{536E06E9-F2FD-4100-97E3-4719133AD535}">
      <dgm:prSet/>
      <dgm:spPr/>
      <dgm:t>
        <a:bodyPr/>
        <a:lstStyle/>
        <a:p>
          <a:endParaRPr lang="en-US"/>
        </a:p>
      </dgm:t>
    </dgm:pt>
    <dgm:pt modelId="{21957AFD-92B8-4F9A-BCCD-2BEE7325A164}">
      <dgm:prSet/>
      <dgm:spPr/>
      <dgm:t>
        <a:bodyPr/>
        <a:lstStyle/>
        <a:p>
          <a:r>
            <a:rPr lang="en-US" dirty="0"/>
            <a:t>Any branches at a loss?</a:t>
          </a:r>
        </a:p>
      </dgm:t>
    </dgm:pt>
    <dgm:pt modelId="{3E10A4BB-6984-4C35-8E7A-2CB44912F353}" type="parTrans" cxnId="{62AC65BE-E822-4975-9B9D-C6D3F8796370}">
      <dgm:prSet/>
      <dgm:spPr/>
    </dgm:pt>
    <dgm:pt modelId="{BEB9AF58-001A-41F9-A339-F83B43681359}" type="sibTrans" cxnId="{62AC65BE-E822-4975-9B9D-C6D3F8796370}">
      <dgm:prSet/>
      <dgm:spPr/>
    </dgm:pt>
    <dgm:pt modelId="{E4AEFB5F-1FE8-40FA-98FC-9EE0C3EDF58A}">
      <dgm:prSet/>
      <dgm:spPr/>
      <dgm:t>
        <a:bodyPr/>
        <a:lstStyle/>
        <a:p>
          <a:endParaRPr lang="en-US" dirty="0"/>
        </a:p>
      </dgm:t>
    </dgm:pt>
    <dgm:pt modelId="{F0006138-38A3-4C41-B742-0A37BBF8F07E}" type="parTrans" cxnId="{F2C51498-6C83-4B7B-9C54-CB56257DBEF6}">
      <dgm:prSet/>
      <dgm:spPr/>
    </dgm:pt>
    <dgm:pt modelId="{28234914-B61C-4F0A-A7D7-D525A1B92241}" type="sibTrans" cxnId="{F2C51498-6C83-4B7B-9C54-CB56257DBEF6}">
      <dgm:prSet/>
      <dgm:spPr/>
    </dgm:pt>
    <dgm:pt modelId="{583A29EF-AF38-4CC7-8AC4-9F9E24FAFAC6}">
      <dgm:prSet/>
      <dgm:spPr/>
      <dgm:t>
        <a:bodyPr/>
        <a:lstStyle/>
        <a:p>
          <a:r>
            <a:rPr lang="en-US" dirty="0"/>
            <a:t>Increasing rates?</a:t>
          </a:r>
        </a:p>
      </dgm:t>
    </dgm:pt>
    <dgm:pt modelId="{BADAF911-04E2-44ED-96AC-9150AC3DE7AB}" type="parTrans" cxnId="{CFD92B27-0128-44D9-A79C-306AA0C5FCAD}">
      <dgm:prSet/>
      <dgm:spPr/>
    </dgm:pt>
    <dgm:pt modelId="{4C563950-4A40-4D3B-8BE4-49863D5BF63D}" type="sibTrans" cxnId="{CFD92B27-0128-44D9-A79C-306AA0C5FCAD}">
      <dgm:prSet/>
      <dgm:spPr/>
    </dgm:pt>
    <dgm:pt modelId="{4D9E0E56-9DE9-4C99-9548-13A7B8A6028B}" type="pres">
      <dgm:prSet presAssocID="{070611B4-29F8-47C0-A1ED-4414E45ED7FD}" presName="Name0" presStyleCnt="0">
        <dgm:presLayoutVars>
          <dgm:dir/>
          <dgm:resizeHandles val="exact"/>
        </dgm:presLayoutVars>
      </dgm:prSet>
      <dgm:spPr/>
    </dgm:pt>
    <dgm:pt modelId="{2D900EB4-6F9D-431D-9C15-62C6194E5FDA}" type="pres">
      <dgm:prSet presAssocID="{070611B4-29F8-47C0-A1ED-4414E45ED7FD}" presName="arrow" presStyleLbl="bgShp" presStyleIdx="0" presStyleCnt="1"/>
      <dgm:spPr/>
    </dgm:pt>
    <dgm:pt modelId="{DBEE45A8-AE02-48C1-A584-2F73096415E6}" type="pres">
      <dgm:prSet presAssocID="{070611B4-29F8-47C0-A1ED-4414E45ED7FD}" presName="points" presStyleCnt="0"/>
      <dgm:spPr/>
    </dgm:pt>
    <dgm:pt modelId="{2DC65C02-EBAE-4544-9939-8F47EE6A8EF0}" type="pres">
      <dgm:prSet presAssocID="{17890928-188C-4EC1-9AEF-15DAD0008029}" presName="compositeA" presStyleCnt="0"/>
      <dgm:spPr/>
    </dgm:pt>
    <dgm:pt modelId="{5EB8C006-BB99-4397-B1C7-6CABA3C941FB}" type="pres">
      <dgm:prSet presAssocID="{17890928-188C-4EC1-9AEF-15DAD0008029}" presName="textA" presStyleLbl="revTx" presStyleIdx="0" presStyleCnt="3">
        <dgm:presLayoutVars>
          <dgm:bulletEnabled val="1"/>
        </dgm:presLayoutVars>
      </dgm:prSet>
      <dgm:spPr/>
    </dgm:pt>
    <dgm:pt modelId="{2383A49B-9DC7-4DB6-9FBA-9681041E0C7C}" type="pres">
      <dgm:prSet presAssocID="{17890928-188C-4EC1-9AEF-15DAD0008029}" presName="circleA" presStyleLbl="node1" presStyleIdx="0" presStyleCnt="3"/>
      <dgm:spPr/>
    </dgm:pt>
    <dgm:pt modelId="{D649AB7A-C55A-40A5-8523-FA739B0D0076}" type="pres">
      <dgm:prSet presAssocID="{17890928-188C-4EC1-9AEF-15DAD0008029}" presName="spaceA" presStyleCnt="0"/>
      <dgm:spPr/>
    </dgm:pt>
    <dgm:pt modelId="{BEA5C6D0-4E58-43FB-8CBB-A16BD557093E}" type="pres">
      <dgm:prSet presAssocID="{5645CA59-31CC-471A-8269-FEABC9F318FE}" presName="space" presStyleCnt="0"/>
      <dgm:spPr/>
    </dgm:pt>
    <dgm:pt modelId="{0D24E5A9-4B25-493B-9079-5AB51A7D7AF6}" type="pres">
      <dgm:prSet presAssocID="{52478A93-C396-44AF-A245-290F55D840C0}" presName="compositeB" presStyleCnt="0"/>
      <dgm:spPr/>
    </dgm:pt>
    <dgm:pt modelId="{20E86B5D-6041-456C-B6ED-666A7AD34CBF}" type="pres">
      <dgm:prSet presAssocID="{52478A93-C396-44AF-A245-290F55D840C0}" presName="textB" presStyleLbl="revTx" presStyleIdx="1" presStyleCnt="3">
        <dgm:presLayoutVars>
          <dgm:bulletEnabled val="1"/>
        </dgm:presLayoutVars>
      </dgm:prSet>
      <dgm:spPr/>
    </dgm:pt>
    <dgm:pt modelId="{E3B58B55-A213-4318-9A7F-136A83A44685}" type="pres">
      <dgm:prSet presAssocID="{52478A93-C396-44AF-A245-290F55D840C0}" presName="circleB" presStyleLbl="node1" presStyleIdx="1" presStyleCnt="3"/>
      <dgm:spPr/>
    </dgm:pt>
    <dgm:pt modelId="{059F485E-363D-484B-ABE2-10C99345F6B7}" type="pres">
      <dgm:prSet presAssocID="{52478A93-C396-44AF-A245-290F55D840C0}" presName="spaceB" presStyleCnt="0"/>
      <dgm:spPr/>
    </dgm:pt>
    <dgm:pt modelId="{0E0BDB85-9578-4F5D-8400-B223EEB5A413}" type="pres">
      <dgm:prSet presAssocID="{DDBF0698-11F4-49F0-9E98-DF9FE9F8E1EA}" presName="space" presStyleCnt="0"/>
      <dgm:spPr/>
    </dgm:pt>
    <dgm:pt modelId="{4391F5F7-3520-474D-B547-12E3FBD2FDF5}" type="pres">
      <dgm:prSet presAssocID="{1837E8C9-7DF3-4E2B-A06E-8777A34C7033}" presName="compositeA" presStyleCnt="0"/>
      <dgm:spPr/>
    </dgm:pt>
    <dgm:pt modelId="{190DF819-E527-4DE9-83FC-E15D51A75075}" type="pres">
      <dgm:prSet presAssocID="{1837E8C9-7DF3-4E2B-A06E-8777A34C7033}" presName="textA" presStyleLbl="revTx" presStyleIdx="2" presStyleCnt="3">
        <dgm:presLayoutVars>
          <dgm:bulletEnabled val="1"/>
        </dgm:presLayoutVars>
      </dgm:prSet>
      <dgm:spPr/>
    </dgm:pt>
    <dgm:pt modelId="{F8FECE6C-A6FB-4512-9D03-4EC1E393FDF8}" type="pres">
      <dgm:prSet presAssocID="{1837E8C9-7DF3-4E2B-A06E-8777A34C7033}" presName="circleA" presStyleLbl="node1" presStyleIdx="2" presStyleCnt="3"/>
      <dgm:spPr/>
    </dgm:pt>
    <dgm:pt modelId="{80E5D2E6-A089-4A41-94F8-E67ABA707534}" type="pres">
      <dgm:prSet presAssocID="{1837E8C9-7DF3-4E2B-A06E-8777A34C7033}" presName="spaceA" presStyleCnt="0"/>
      <dgm:spPr/>
    </dgm:pt>
  </dgm:ptLst>
  <dgm:cxnLst>
    <dgm:cxn modelId="{CFD92B27-0128-44D9-A79C-306AA0C5FCAD}" srcId="{52478A93-C396-44AF-A245-290F55D840C0}" destId="{583A29EF-AF38-4CC7-8AC4-9F9E24FAFAC6}" srcOrd="1" destOrd="0" parTransId="{BADAF911-04E2-44ED-96AC-9150AC3DE7AB}" sibTransId="{4C563950-4A40-4D3B-8BE4-49863D5BF63D}"/>
    <dgm:cxn modelId="{25C48928-4285-4F52-A529-FC12C144CC41}" srcId="{070611B4-29F8-47C0-A1ED-4414E45ED7FD}" destId="{17890928-188C-4EC1-9AEF-15DAD0008029}" srcOrd="0" destOrd="0" parTransId="{7E5BC80E-D162-40E6-9798-4D3A687A1E3D}" sibTransId="{5645CA59-31CC-471A-8269-FEABC9F318FE}"/>
    <dgm:cxn modelId="{80CC4B38-8C27-4409-AFDC-97EC98FFD683}" srcId="{1837E8C9-7DF3-4E2B-A06E-8777A34C7033}" destId="{2B88AFFC-C0F1-4719-B2C5-730600E80278}" srcOrd="0" destOrd="0" parTransId="{63AD79C6-D458-48A7-B1DB-72CDC2EF1C12}" sibTransId="{4A43D85C-E339-449B-BA4E-08BD5237FB24}"/>
    <dgm:cxn modelId="{AB6CE861-30BC-49FD-BBD9-BEC15566A2B4}" type="presOf" srcId="{ACEF357E-C39F-457B-8898-6B5728995280}" destId="{190DF819-E527-4DE9-83FC-E15D51A75075}" srcOrd="0" destOrd="2" presId="urn:microsoft.com/office/officeart/2005/8/layout/hProcess11"/>
    <dgm:cxn modelId="{8ABCC744-CD82-44DB-9811-D032516717D7}" type="presOf" srcId="{E4AEFB5F-1FE8-40FA-98FC-9EE0C3EDF58A}" destId="{20E86B5D-6041-456C-B6ED-666A7AD34CBF}" srcOrd="0" destOrd="3" presId="urn:microsoft.com/office/officeart/2005/8/layout/hProcess11"/>
    <dgm:cxn modelId="{86B6C86A-120A-49A5-806B-E0050A435E9A}" type="presOf" srcId="{1837E8C9-7DF3-4E2B-A06E-8777A34C7033}" destId="{190DF819-E527-4DE9-83FC-E15D51A75075}" srcOrd="0" destOrd="0" presId="urn:microsoft.com/office/officeart/2005/8/layout/hProcess11"/>
    <dgm:cxn modelId="{86BDA26B-A284-4053-AEF7-15EEC348C414}" srcId="{070611B4-29F8-47C0-A1ED-4414E45ED7FD}" destId="{1837E8C9-7DF3-4E2B-A06E-8777A34C7033}" srcOrd="2" destOrd="0" parTransId="{10186512-E3A1-4D7B-9109-41B3EDF5A6E5}" sibTransId="{BF1528A2-1C9B-47E9-AC85-6473E9FF7AE6}"/>
    <dgm:cxn modelId="{CF7D6F50-4B46-4B4A-81CE-6733EE999024}" type="presOf" srcId="{67D03C4F-0DAF-441A-9E86-7C1BC061A1A0}" destId="{20E86B5D-6041-456C-B6ED-666A7AD34CBF}" srcOrd="0" destOrd="1" presId="urn:microsoft.com/office/officeart/2005/8/layout/hProcess11"/>
    <dgm:cxn modelId="{F819FD56-1F93-4B39-AC90-A4A62F39043E}" srcId="{1837E8C9-7DF3-4E2B-A06E-8777A34C7033}" destId="{ACEF357E-C39F-457B-8898-6B5728995280}" srcOrd="1" destOrd="0" parTransId="{DB4B4B2F-6D3F-44F2-81DB-419FEBDF838F}" sibTransId="{39E25A46-D35C-4D23-AD03-451371CAB2A4}"/>
    <dgm:cxn modelId="{11D3E05A-34F6-47A2-BEF8-A7E929F33145}" type="presOf" srcId="{00FFB3D5-8EA8-483A-8567-A82EEC38C573}" destId="{190DF819-E527-4DE9-83FC-E15D51A75075}" srcOrd="0" destOrd="3" presId="urn:microsoft.com/office/officeart/2005/8/layout/hProcess11"/>
    <dgm:cxn modelId="{3801E87C-FCF1-4FC3-BA6B-C96296387BD0}" srcId="{1837E8C9-7DF3-4E2B-A06E-8777A34C7033}" destId="{00FFB3D5-8EA8-483A-8567-A82EEC38C573}" srcOrd="2" destOrd="0" parTransId="{0D0D35AD-69A0-4B6D-8382-BFBFFE80F137}" sibTransId="{E47757D5-78CB-4C3B-8F71-CC0615BDDE2D}"/>
    <dgm:cxn modelId="{771AA084-C736-4C10-A64B-C00330127830}" type="presOf" srcId="{2B88AFFC-C0F1-4719-B2C5-730600E80278}" destId="{190DF819-E527-4DE9-83FC-E15D51A75075}" srcOrd="0" destOrd="1" presId="urn:microsoft.com/office/officeart/2005/8/layout/hProcess11"/>
    <dgm:cxn modelId="{5C875195-45D4-40E4-B8DF-9FAB6A83EA7E}" srcId="{070611B4-29F8-47C0-A1ED-4414E45ED7FD}" destId="{52478A93-C396-44AF-A245-290F55D840C0}" srcOrd="1" destOrd="0" parTransId="{EBD216C3-9C2E-45AC-94A9-9EDC114DFBD2}" sibTransId="{DDBF0698-11F4-49F0-9E98-DF9FE9F8E1EA}"/>
    <dgm:cxn modelId="{0995CD95-7756-414D-8F6E-34C69BD8F3B2}" type="presOf" srcId="{583A29EF-AF38-4CC7-8AC4-9F9E24FAFAC6}" destId="{20E86B5D-6041-456C-B6ED-666A7AD34CBF}" srcOrd="0" destOrd="2" presId="urn:microsoft.com/office/officeart/2005/8/layout/hProcess11"/>
    <dgm:cxn modelId="{F2C51498-6C83-4B7B-9C54-CB56257DBEF6}" srcId="{52478A93-C396-44AF-A245-290F55D840C0}" destId="{E4AEFB5F-1FE8-40FA-98FC-9EE0C3EDF58A}" srcOrd="2" destOrd="0" parTransId="{F0006138-38A3-4C41-B742-0A37BBF8F07E}" sibTransId="{28234914-B61C-4F0A-A7D7-D525A1B92241}"/>
    <dgm:cxn modelId="{EFF2FA99-9AB6-4B5F-9C66-63780B4FA73F}" srcId="{52478A93-C396-44AF-A245-290F55D840C0}" destId="{67D03C4F-0DAF-441A-9E86-7C1BC061A1A0}" srcOrd="0" destOrd="0" parTransId="{34F898F8-CB76-45F9-9FF4-B2E0491C0E0A}" sibTransId="{BEFA154C-BE78-49C2-91D8-D5BFB9CF5963}"/>
    <dgm:cxn modelId="{A95A74B7-6333-4079-A0D6-8906A298CB5D}" type="presOf" srcId="{17890928-188C-4EC1-9AEF-15DAD0008029}" destId="{5EB8C006-BB99-4397-B1C7-6CABA3C941FB}" srcOrd="0" destOrd="0" presId="urn:microsoft.com/office/officeart/2005/8/layout/hProcess11"/>
    <dgm:cxn modelId="{62AC65BE-E822-4975-9B9D-C6D3F8796370}" srcId="{17890928-188C-4EC1-9AEF-15DAD0008029}" destId="{21957AFD-92B8-4F9A-BCCD-2BEE7325A164}" srcOrd="1" destOrd="0" parTransId="{3E10A4BB-6984-4C35-8E7A-2CB44912F353}" sibTransId="{BEB9AF58-001A-41F9-A339-F83B43681359}"/>
    <dgm:cxn modelId="{E7836ECA-E7AB-473A-BD6A-23421A2454AD}" type="presOf" srcId="{52478A93-C396-44AF-A245-290F55D840C0}" destId="{20E86B5D-6041-456C-B6ED-666A7AD34CBF}" srcOrd="0" destOrd="0" presId="urn:microsoft.com/office/officeart/2005/8/layout/hProcess11"/>
    <dgm:cxn modelId="{EBBF00E2-1B14-40BA-AE2B-993665EF588F}" type="presOf" srcId="{5132E47E-30B0-4E9A-97F4-8B1223C44347}" destId="{5EB8C006-BB99-4397-B1C7-6CABA3C941FB}" srcOrd="0" destOrd="1" presId="urn:microsoft.com/office/officeart/2005/8/layout/hProcess11"/>
    <dgm:cxn modelId="{536E06E9-F2FD-4100-97E3-4719133AD535}" srcId="{17890928-188C-4EC1-9AEF-15DAD0008029}" destId="{5132E47E-30B0-4E9A-97F4-8B1223C44347}" srcOrd="0" destOrd="0" parTransId="{00D50076-8B91-48FA-A51C-4D02BE47E970}" sibTransId="{A0747E8D-E690-4A3F-AC6E-5D24670B8A42}"/>
    <dgm:cxn modelId="{B8C956EA-3C68-4581-AD4E-76787B5D112E}" type="presOf" srcId="{070611B4-29F8-47C0-A1ED-4414E45ED7FD}" destId="{4D9E0E56-9DE9-4C99-9548-13A7B8A6028B}" srcOrd="0" destOrd="0" presId="urn:microsoft.com/office/officeart/2005/8/layout/hProcess11"/>
    <dgm:cxn modelId="{59D552F8-A7E0-4871-8AA7-207F250E440D}" type="presOf" srcId="{21957AFD-92B8-4F9A-BCCD-2BEE7325A164}" destId="{5EB8C006-BB99-4397-B1C7-6CABA3C941FB}" srcOrd="0" destOrd="2" presId="urn:microsoft.com/office/officeart/2005/8/layout/hProcess11"/>
    <dgm:cxn modelId="{C8FA1FBC-28F7-4100-8C91-19E2A460497F}" type="presParOf" srcId="{4D9E0E56-9DE9-4C99-9548-13A7B8A6028B}" destId="{2D900EB4-6F9D-431D-9C15-62C6194E5FDA}" srcOrd="0" destOrd="0" presId="urn:microsoft.com/office/officeart/2005/8/layout/hProcess11"/>
    <dgm:cxn modelId="{B5419ECC-966A-43E3-BB56-AF518918ACDA}" type="presParOf" srcId="{4D9E0E56-9DE9-4C99-9548-13A7B8A6028B}" destId="{DBEE45A8-AE02-48C1-A584-2F73096415E6}" srcOrd="1" destOrd="0" presId="urn:microsoft.com/office/officeart/2005/8/layout/hProcess11"/>
    <dgm:cxn modelId="{291E49D3-4958-4D0C-AAA6-4E23948ED686}" type="presParOf" srcId="{DBEE45A8-AE02-48C1-A584-2F73096415E6}" destId="{2DC65C02-EBAE-4544-9939-8F47EE6A8EF0}" srcOrd="0" destOrd="0" presId="urn:microsoft.com/office/officeart/2005/8/layout/hProcess11"/>
    <dgm:cxn modelId="{7A69E802-9D81-41CC-B148-10DE092ED74C}" type="presParOf" srcId="{2DC65C02-EBAE-4544-9939-8F47EE6A8EF0}" destId="{5EB8C006-BB99-4397-B1C7-6CABA3C941FB}" srcOrd="0" destOrd="0" presId="urn:microsoft.com/office/officeart/2005/8/layout/hProcess11"/>
    <dgm:cxn modelId="{8E3FA065-C8AE-4517-987B-C683AC804F8A}" type="presParOf" srcId="{2DC65C02-EBAE-4544-9939-8F47EE6A8EF0}" destId="{2383A49B-9DC7-4DB6-9FBA-9681041E0C7C}" srcOrd="1" destOrd="0" presId="urn:microsoft.com/office/officeart/2005/8/layout/hProcess11"/>
    <dgm:cxn modelId="{1E1641AD-E921-419A-897A-4344DDAFC9B1}" type="presParOf" srcId="{2DC65C02-EBAE-4544-9939-8F47EE6A8EF0}" destId="{D649AB7A-C55A-40A5-8523-FA739B0D0076}" srcOrd="2" destOrd="0" presId="urn:microsoft.com/office/officeart/2005/8/layout/hProcess11"/>
    <dgm:cxn modelId="{159BC89D-32E4-48EC-801C-7F7A6143FA63}" type="presParOf" srcId="{DBEE45A8-AE02-48C1-A584-2F73096415E6}" destId="{BEA5C6D0-4E58-43FB-8CBB-A16BD557093E}" srcOrd="1" destOrd="0" presId="urn:microsoft.com/office/officeart/2005/8/layout/hProcess11"/>
    <dgm:cxn modelId="{A227F697-3622-498E-879C-827FEF58A512}" type="presParOf" srcId="{DBEE45A8-AE02-48C1-A584-2F73096415E6}" destId="{0D24E5A9-4B25-493B-9079-5AB51A7D7AF6}" srcOrd="2" destOrd="0" presId="urn:microsoft.com/office/officeart/2005/8/layout/hProcess11"/>
    <dgm:cxn modelId="{5F8F1BF9-C172-469E-A72F-256D69EE576F}" type="presParOf" srcId="{0D24E5A9-4B25-493B-9079-5AB51A7D7AF6}" destId="{20E86B5D-6041-456C-B6ED-666A7AD34CBF}" srcOrd="0" destOrd="0" presId="urn:microsoft.com/office/officeart/2005/8/layout/hProcess11"/>
    <dgm:cxn modelId="{EDF5263C-F854-49B9-9B05-8F56246D0F33}" type="presParOf" srcId="{0D24E5A9-4B25-493B-9079-5AB51A7D7AF6}" destId="{E3B58B55-A213-4318-9A7F-136A83A44685}" srcOrd="1" destOrd="0" presId="urn:microsoft.com/office/officeart/2005/8/layout/hProcess11"/>
    <dgm:cxn modelId="{4928179A-227F-43FD-8FBF-D2DB9E657918}" type="presParOf" srcId="{0D24E5A9-4B25-493B-9079-5AB51A7D7AF6}" destId="{059F485E-363D-484B-ABE2-10C99345F6B7}" srcOrd="2" destOrd="0" presId="urn:microsoft.com/office/officeart/2005/8/layout/hProcess11"/>
    <dgm:cxn modelId="{1EBABF8F-6CEF-4DED-87E3-FCEE39CBFDD6}" type="presParOf" srcId="{DBEE45A8-AE02-48C1-A584-2F73096415E6}" destId="{0E0BDB85-9578-4F5D-8400-B223EEB5A413}" srcOrd="3" destOrd="0" presId="urn:microsoft.com/office/officeart/2005/8/layout/hProcess11"/>
    <dgm:cxn modelId="{00C3D12E-09B3-4189-9B21-20224DB03958}" type="presParOf" srcId="{DBEE45A8-AE02-48C1-A584-2F73096415E6}" destId="{4391F5F7-3520-474D-B547-12E3FBD2FDF5}" srcOrd="4" destOrd="0" presId="urn:microsoft.com/office/officeart/2005/8/layout/hProcess11"/>
    <dgm:cxn modelId="{CFA55BD9-DFA1-4B2E-AA3D-F3E5DE0A08E9}" type="presParOf" srcId="{4391F5F7-3520-474D-B547-12E3FBD2FDF5}" destId="{190DF819-E527-4DE9-83FC-E15D51A75075}" srcOrd="0" destOrd="0" presId="urn:microsoft.com/office/officeart/2005/8/layout/hProcess11"/>
    <dgm:cxn modelId="{96E609C9-6935-49E5-BE2C-F3D3D4589838}" type="presParOf" srcId="{4391F5F7-3520-474D-B547-12E3FBD2FDF5}" destId="{F8FECE6C-A6FB-4512-9D03-4EC1E393FDF8}" srcOrd="1" destOrd="0" presId="urn:microsoft.com/office/officeart/2005/8/layout/hProcess11"/>
    <dgm:cxn modelId="{938872F9-C169-44FA-AAB8-3FF87FD6C78A}" type="presParOf" srcId="{4391F5F7-3520-474D-B547-12E3FBD2FDF5}" destId="{80E5D2E6-A089-4A41-94F8-E67ABA70753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8371B-D008-456C-98FE-62F9EE73B54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63AAED-670D-4005-8077-0035CC286CBC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Profit is most sensitive to rate:</a:t>
          </a:r>
        </a:p>
      </dgm:t>
    </dgm:pt>
    <dgm:pt modelId="{71F3632E-C010-41E8-A10A-04657B51F978}" type="parTrans" cxnId="{79E7E6AC-9303-41B5-A477-24536C375D4A}">
      <dgm:prSet/>
      <dgm:spPr/>
      <dgm:t>
        <a:bodyPr/>
        <a:lstStyle/>
        <a:p>
          <a:endParaRPr lang="en-US"/>
        </a:p>
      </dgm:t>
    </dgm:pt>
    <dgm:pt modelId="{98C902D9-2C0F-42B7-9715-00ED8D057EA0}" type="sibTrans" cxnId="{79E7E6AC-9303-41B5-A477-24536C375D4A}">
      <dgm:prSet/>
      <dgm:spPr/>
      <dgm:t>
        <a:bodyPr/>
        <a:lstStyle/>
        <a:p>
          <a:endParaRPr lang="en-US"/>
        </a:p>
      </dgm:t>
    </dgm:pt>
    <dgm:pt modelId="{1D93C8E0-7C5C-400D-B1F0-4F918ACE1981}">
      <dgm:prSet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en-US" dirty="0"/>
            <a:t>Appeal to a different audience</a:t>
          </a:r>
        </a:p>
      </dgm:t>
    </dgm:pt>
    <dgm:pt modelId="{F8476071-76AC-4107-B5F6-6E5718CD03D8}" type="parTrans" cxnId="{EA7EB0C6-AF62-4474-96A3-557FA73599D3}">
      <dgm:prSet/>
      <dgm:spPr/>
      <dgm:t>
        <a:bodyPr/>
        <a:lstStyle/>
        <a:p>
          <a:endParaRPr lang="en-US"/>
        </a:p>
      </dgm:t>
    </dgm:pt>
    <dgm:pt modelId="{1B3A0C3B-D4B7-462E-9740-25AA0126BBC2}" type="sibTrans" cxnId="{EA7EB0C6-AF62-4474-96A3-557FA73599D3}">
      <dgm:prSet/>
      <dgm:spPr/>
      <dgm:t>
        <a:bodyPr/>
        <a:lstStyle/>
        <a:p>
          <a:endParaRPr lang="en-US"/>
        </a:p>
      </dgm:t>
    </dgm:pt>
    <dgm:pt modelId="{C1A1F064-2060-4F6F-9B12-DDF32A3EEA91}">
      <dgm:prSet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en-US" dirty="0"/>
            <a:t>Keeping cars gives exclusivity</a:t>
          </a:r>
        </a:p>
      </dgm:t>
    </dgm:pt>
    <dgm:pt modelId="{EA2217A1-05D0-4D74-A3D5-30A5F1892448}" type="parTrans" cxnId="{93E35748-2B03-4D03-BF80-C6EC221A90DE}">
      <dgm:prSet/>
      <dgm:spPr/>
    </dgm:pt>
    <dgm:pt modelId="{E996C398-2523-4B57-9213-2D3AE0EDE265}" type="sibTrans" cxnId="{93E35748-2B03-4D03-BF80-C6EC221A90DE}">
      <dgm:prSet/>
      <dgm:spPr/>
    </dgm:pt>
    <dgm:pt modelId="{4A74D277-C4E8-4AFD-A776-38B6C0C019AC}">
      <dgm:prSet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en-US" dirty="0"/>
            <a:t>Customer choice</a:t>
          </a:r>
        </a:p>
      </dgm:t>
    </dgm:pt>
    <dgm:pt modelId="{9647A484-3229-4170-9D16-50ADC5903D02}" type="parTrans" cxnId="{991C1EAB-FA0D-433D-A823-DFE32DE25A2C}">
      <dgm:prSet/>
      <dgm:spPr/>
    </dgm:pt>
    <dgm:pt modelId="{0C153F07-BDFA-4F2F-A625-09D2C9187EBF}" type="sibTrans" cxnId="{991C1EAB-FA0D-433D-A823-DFE32DE25A2C}">
      <dgm:prSet/>
      <dgm:spPr/>
    </dgm:pt>
    <dgm:pt modelId="{E2C9F989-EA73-4A13-BA9B-3F4A52882213}" type="pres">
      <dgm:prSet presAssocID="{2448371B-D008-456C-98FE-62F9EE73B54A}" presName="Name0" presStyleCnt="0">
        <dgm:presLayoutVars>
          <dgm:dir/>
          <dgm:animLvl val="lvl"/>
          <dgm:resizeHandles val="exact"/>
        </dgm:presLayoutVars>
      </dgm:prSet>
      <dgm:spPr/>
    </dgm:pt>
    <dgm:pt modelId="{5F27772B-E39E-4695-BC9A-6A708A7E501A}" type="pres">
      <dgm:prSet presAssocID="{5263AAED-670D-4005-8077-0035CC286CBC}" presName="linNode" presStyleCnt="0"/>
      <dgm:spPr/>
    </dgm:pt>
    <dgm:pt modelId="{D02891CA-8DC5-4C7C-AAFF-2A74597382E9}" type="pres">
      <dgm:prSet presAssocID="{5263AAED-670D-4005-8077-0035CC286CB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45D6C4B-0934-4984-9ED7-61BB1DE4DB3A}" type="pres">
      <dgm:prSet presAssocID="{5263AAED-670D-4005-8077-0035CC286CB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3E35748-2B03-4D03-BF80-C6EC221A90DE}" srcId="{5263AAED-670D-4005-8077-0035CC286CBC}" destId="{C1A1F064-2060-4F6F-9B12-DDF32A3EEA91}" srcOrd="1" destOrd="0" parTransId="{EA2217A1-05D0-4D74-A3D5-30A5F1892448}" sibTransId="{E996C398-2523-4B57-9213-2D3AE0EDE265}"/>
    <dgm:cxn modelId="{08A17D49-DFF0-46F6-AB8F-2FD94243E994}" type="presOf" srcId="{C1A1F064-2060-4F6F-9B12-DDF32A3EEA91}" destId="{745D6C4B-0934-4984-9ED7-61BB1DE4DB3A}" srcOrd="0" destOrd="1" presId="urn:microsoft.com/office/officeart/2005/8/layout/vList5"/>
    <dgm:cxn modelId="{89FE3992-02A1-4498-A661-82CAD69DDEAC}" type="presOf" srcId="{4A74D277-C4E8-4AFD-A776-38B6C0C019AC}" destId="{745D6C4B-0934-4984-9ED7-61BB1DE4DB3A}" srcOrd="0" destOrd="2" presId="urn:microsoft.com/office/officeart/2005/8/layout/vList5"/>
    <dgm:cxn modelId="{991C1EAB-FA0D-433D-A823-DFE32DE25A2C}" srcId="{5263AAED-670D-4005-8077-0035CC286CBC}" destId="{4A74D277-C4E8-4AFD-A776-38B6C0C019AC}" srcOrd="2" destOrd="0" parTransId="{9647A484-3229-4170-9D16-50ADC5903D02}" sibTransId="{0C153F07-BDFA-4F2F-A625-09D2C9187EBF}"/>
    <dgm:cxn modelId="{79E7E6AC-9303-41B5-A477-24536C375D4A}" srcId="{2448371B-D008-456C-98FE-62F9EE73B54A}" destId="{5263AAED-670D-4005-8077-0035CC286CBC}" srcOrd="0" destOrd="0" parTransId="{71F3632E-C010-41E8-A10A-04657B51F978}" sibTransId="{98C902D9-2C0F-42B7-9715-00ED8D057EA0}"/>
    <dgm:cxn modelId="{CCA74CC5-5D72-4AFD-BCEA-AE2CCB0B2737}" type="presOf" srcId="{2448371B-D008-456C-98FE-62F9EE73B54A}" destId="{E2C9F989-EA73-4A13-BA9B-3F4A52882213}" srcOrd="0" destOrd="0" presId="urn:microsoft.com/office/officeart/2005/8/layout/vList5"/>
    <dgm:cxn modelId="{EA7EB0C6-AF62-4474-96A3-557FA73599D3}" srcId="{5263AAED-670D-4005-8077-0035CC286CBC}" destId="{1D93C8E0-7C5C-400D-B1F0-4F918ACE1981}" srcOrd="0" destOrd="0" parTransId="{F8476071-76AC-4107-B5F6-6E5718CD03D8}" sibTransId="{1B3A0C3B-D4B7-462E-9740-25AA0126BBC2}"/>
    <dgm:cxn modelId="{3A9C93D9-5762-4835-B3B0-1E73BED24918}" type="presOf" srcId="{1D93C8E0-7C5C-400D-B1F0-4F918ACE1981}" destId="{745D6C4B-0934-4984-9ED7-61BB1DE4DB3A}" srcOrd="0" destOrd="0" presId="urn:microsoft.com/office/officeart/2005/8/layout/vList5"/>
    <dgm:cxn modelId="{FA4B39DD-8287-4AA2-9E2F-F5B7BE9A206D}" type="presOf" srcId="{5263AAED-670D-4005-8077-0035CC286CBC}" destId="{D02891CA-8DC5-4C7C-AAFF-2A74597382E9}" srcOrd="0" destOrd="0" presId="urn:microsoft.com/office/officeart/2005/8/layout/vList5"/>
    <dgm:cxn modelId="{0F8E95BF-24A5-4127-A31B-9305FC76B748}" type="presParOf" srcId="{E2C9F989-EA73-4A13-BA9B-3F4A52882213}" destId="{5F27772B-E39E-4695-BC9A-6A708A7E501A}" srcOrd="0" destOrd="0" presId="urn:microsoft.com/office/officeart/2005/8/layout/vList5"/>
    <dgm:cxn modelId="{D706F61A-F263-4580-8642-8CA92D010E2C}" type="presParOf" srcId="{5F27772B-E39E-4695-BC9A-6A708A7E501A}" destId="{D02891CA-8DC5-4C7C-AAFF-2A74597382E9}" srcOrd="0" destOrd="0" presId="urn:microsoft.com/office/officeart/2005/8/layout/vList5"/>
    <dgm:cxn modelId="{65F48DCA-48B0-430B-932A-9571F02DBCB0}" type="presParOf" srcId="{5F27772B-E39E-4695-BC9A-6A708A7E501A}" destId="{745D6C4B-0934-4984-9ED7-61BB1DE4DB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00EB4-6F9D-431D-9C15-62C6194E5FDA}">
      <dsp:nvSpPr>
        <dsp:cNvPr id="0" name=""/>
        <dsp:cNvSpPr/>
      </dsp:nvSpPr>
      <dsp:spPr>
        <a:xfrm>
          <a:off x="0" y="1206817"/>
          <a:ext cx="10058399" cy="160909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8C006-BB99-4397-B1C7-6CABA3C941FB}">
      <dsp:nvSpPr>
        <dsp:cNvPr id="0" name=""/>
        <dsp:cNvSpPr/>
      </dsp:nvSpPr>
      <dsp:spPr>
        <a:xfrm>
          <a:off x="4420" y="0"/>
          <a:ext cx="2917328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What: Increase the revenue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Variations by seasons?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Any branches at a loss?</a:t>
          </a:r>
        </a:p>
      </dsp:txBody>
      <dsp:txXfrm>
        <a:off x="4420" y="0"/>
        <a:ext cx="2917328" cy="1609090"/>
      </dsp:txXfrm>
    </dsp:sp>
    <dsp:sp modelId="{2383A49B-9DC7-4DB6-9FBA-9681041E0C7C}">
      <dsp:nvSpPr>
        <dsp:cNvPr id="0" name=""/>
        <dsp:cNvSpPr/>
      </dsp:nvSpPr>
      <dsp:spPr>
        <a:xfrm>
          <a:off x="1261948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86B5D-6041-456C-B6ED-666A7AD34CBF}">
      <dsp:nvSpPr>
        <dsp:cNvPr id="0" name=""/>
        <dsp:cNvSpPr/>
      </dsp:nvSpPr>
      <dsp:spPr>
        <a:xfrm>
          <a:off x="3067615" y="2413634"/>
          <a:ext cx="2917328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How: Rent length and rate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Increasing maximum days?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Increasing rates?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3067615" y="2413634"/>
        <a:ext cx="2917328" cy="1609090"/>
      </dsp:txXfrm>
    </dsp:sp>
    <dsp:sp modelId="{E3B58B55-A213-4318-9A7F-136A83A44685}">
      <dsp:nvSpPr>
        <dsp:cNvPr id="0" name=""/>
        <dsp:cNvSpPr/>
      </dsp:nvSpPr>
      <dsp:spPr>
        <a:xfrm>
          <a:off x="4325143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DF819-E527-4DE9-83FC-E15D51A75075}">
      <dsp:nvSpPr>
        <dsp:cNvPr id="0" name=""/>
        <dsp:cNvSpPr/>
      </dsp:nvSpPr>
      <dsp:spPr>
        <a:xfrm>
          <a:off x="6130810" y="0"/>
          <a:ext cx="2917328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Context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We have 22 cars that operate in the red, 8 of them losing over $1,000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$64 million in revenue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$28 million in annual costs (including insurance)</a:t>
          </a:r>
        </a:p>
      </dsp:txBody>
      <dsp:txXfrm>
        <a:off x="6130810" y="0"/>
        <a:ext cx="2917328" cy="1609090"/>
      </dsp:txXfrm>
    </dsp:sp>
    <dsp:sp modelId="{F8FECE6C-A6FB-4512-9D03-4EC1E393FDF8}">
      <dsp:nvSpPr>
        <dsp:cNvPr id="0" name=""/>
        <dsp:cNvSpPr/>
      </dsp:nvSpPr>
      <dsp:spPr>
        <a:xfrm>
          <a:off x="7388339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D6C4B-0934-4984-9ED7-61BB1DE4DB3A}">
      <dsp:nvSpPr>
        <dsp:cNvPr id="0" name=""/>
        <dsp:cNvSpPr/>
      </dsp:nvSpPr>
      <dsp:spPr>
        <a:xfrm rot="5400000">
          <a:off x="2102807" y="770731"/>
          <a:ext cx="4516966" cy="4104744"/>
        </a:xfrm>
        <a:prstGeom prst="round2SameRect">
          <a:avLst/>
        </a:prstGeom>
        <a:noFill/>
        <a:ln w="15875" cap="flat" cmpd="sng" algn="ctr">
          <a:solidFill>
            <a:schemeClr val="accent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Appeal to a different audience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Keeping cars gives exclusivity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Customer choice</a:t>
          </a:r>
        </a:p>
      </dsp:txBody>
      <dsp:txXfrm rot="-5400000">
        <a:off x="2308918" y="764998"/>
        <a:ext cx="3904367" cy="4116212"/>
      </dsp:txXfrm>
    </dsp:sp>
    <dsp:sp modelId="{D02891CA-8DC5-4C7C-AAFF-2A74597382E9}">
      <dsp:nvSpPr>
        <dsp:cNvPr id="0" name=""/>
        <dsp:cNvSpPr/>
      </dsp:nvSpPr>
      <dsp:spPr>
        <a:xfrm>
          <a:off x="0" y="0"/>
          <a:ext cx="2308918" cy="5646208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Profit is most sensitive to rate:</a:t>
          </a:r>
        </a:p>
      </dsp:txBody>
      <dsp:txXfrm>
        <a:off x="112712" y="112712"/>
        <a:ext cx="2083494" cy="5420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ADDF-9F39-442E-B699-38ADC533BF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C4DA-297E-497E-9135-7F084D24D2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79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ADDF-9F39-442E-B699-38ADC533BF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C4DA-297E-497E-9135-7F084D24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ADDF-9F39-442E-B699-38ADC533BF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C4DA-297E-497E-9135-7F084D24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ADDF-9F39-442E-B699-38ADC533BF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C4DA-297E-497E-9135-7F084D24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ADDF-9F39-442E-B699-38ADC533BF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C4DA-297E-497E-9135-7F084D24D2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1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ADDF-9F39-442E-B699-38ADC533BF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C4DA-297E-497E-9135-7F084D24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0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ADDF-9F39-442E-B699-38ADC533BF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C4DA-297E-497E-9135-7F084D24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5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ADDF-9F39-442E-B699-38ADC533BF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C4DA-297E-497E-9135-7F084D24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ADDF-9F39-442E-B699-38ADC533BF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C4DA-297E-497E-9135-7F084D24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0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C2ADDF-9F39-442E-B699-38ADC533BF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94C4DA-297E-497E-9135-7F084D24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ADDF-9F39-442E-B699-38ADC533BF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C4DA-297E-497E-9135-7F084D24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C2ADDF-9F39-442E-B699-38ADC533BF8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94C4DA-297E-497E-9135-7F084D24D2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4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186A-B1BD-4B26-A655-8E28F830C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 Profitability Model for Lariat Car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13F49-1C6F-4E85-B937-40CF6D913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by: Luis Ruiz-Santiago</a:t>
            </a:r>
          </a:p>
          <a:p>
            <a:r>
              <a:rPr lang="en-US" dirty="0" err="1"/>
              <a:t>Thinkful</a:t>
            </a:r>
            <a:r>
              <a:rPr lang="en-US" dirty="0"/>
              <a:t> Data Analysis Immersion Program</a:t>
            </a:r>
          </a:p>
        </p:txBody>
      </p:sp>
    </p:spTree>
    <p:extLst>
      <p:ext uri="{BB962C8B-B14F-4D97-AF65-F5344CB8AC3E}">
        <p14:creationId xmlns:p14="http://schemas.microsoft.com/office/powerpoint/2010/main" val="209695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AA81-74CF-41C8-AB94-8A19AD0F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885C-F9FF-4D50-8CA8-524BBD5C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rid of cars in red + buy more cars + increase rates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73A8D9E-84A2-4E4C-A52A-929099AD2B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652462"/>
              </p:ext>
            </p:extLst>
          </p:nvPr>
        </p:nvGraphicFramePr>
        <p:xfrm>
          <a:off x="2217198" y="2155053"/>
          <a:ext cx="7757604" cy="4112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53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31F9-7FC2-4B81-9AD1-1FB41BC4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E3D7D4-36D1-42C9-A6B4-000CE9613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811" y="1908384"/>
            <a:ext cx="8318377" cy="422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7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F5CB4-A294-4DFF-ADA8-E33FF214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Recommended strategy: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Increase Rates by 5%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+$3 Million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D03B4D-852A-4CD7-B3F3-5ABFC1B7C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062003"/>
              </p:ext>
            </p:extLst>
          </p:nvPr>
        </p:nvGraphicFramePr>
        <p:xfrm>
          <a:off x="4742016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24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5FAE-1AD4-40C5-8511-A1AF8764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76326E-85AC-4B44-98FE-E881A9BC6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57080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0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ACE2-E0EE-45D8-9DB1-EEF05214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Yearly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909EE1-016E-4EEC-8A27-D563ECBAA8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000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EFA5-CB94-419F-8F33-B98C528A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Monthly Gross Revenues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620331-8A64-4AAA-9772-670AC3AA6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994053"/>
              </p:ext>
            </p:extLst>
          </p:nvPr>
        </p:nvGraphicFramePr>
        <p:xfrm>
          <a:off x="1097280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472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4ADD-CC28-4331-A376-0D6F71D9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Performance in 2018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FE16F1-CC2A-49F9-8746-F50A46D9A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076987"/>
              </p:ext>
            </p:extLst>
          </p:nvPr>
        </p:nvGraphicFramePr>
        <p:xfrm>
          <a:off x="669809" y="1846263"/>
          <a:ext cx="10852381" cy="4314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856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5B4B-5E57-4452-9472-F5F220DF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2481E4-8EB2-4CE1-9047-967A58F8E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674702"/>
              </p:ext>
            </p:extLst>
          </p:nvPr>
        </p:nvGraphicFramePr>
        <p:xfrm>
          <a:off x="204186" y="1305017"/>
          <a:ext cx="11585359" cy="5116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07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EC17-BAE4-40EE-A4E7-1C533D59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Eliminate cars in 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B672-A957-4BD9-BF80-69B137A5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Assumptions: 1134 total rent days will re-distribute to other cars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8ADFCE-2AB0-4FAE-A725-8995F712B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104847"/>
              </p:ext>
            </p:extLst>
          </p:nvPr>
        </p:nvGraphicFramePr>
        <p:xfrm>
          <a:off x="1864311" y="2166151"/>
          <a:ext cx="7927760" cy="4163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506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3DCC-82A5-4B21-A0D2-BBD6D0E4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Eliminate and 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6611-4098-4BA9-A422-9EF19D152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money now saved from the 22 cars in red, add more profitable cars</a:t>
            </a:r>
          </a:p>
          <a:p>
            <a:pPr lvl="1"/>
            <a:r>
              <a:rPr lang="en-US" dirty="0"/>
              <a:t>Total Losses add to $16,663, get more of the most profitable car</a:t>
            </a:r>
          </a:p>
          <a:p>
            <a:pPr lvl="1"/>
            <a:r>
              <a:rPr lang="en-US" dirty="0"/>
              <a:t>Assumption: Lariat can buy the same car at same price and same insurance cost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E1A409-75F2-4EFE-85D3-B190303DD7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780791"/>
              </p:ext>
            </p:extLst>
          </p:nvPr>
        </p:nvGraphicFramePr>
        <p:xfrm>
          <a:off x="2130641" y="2778710"/>
          <a:ext cx="7608163" cy="340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365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B694-0719-4CA8-979F-526AE9ED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3: Increase rate by 5%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06B8-6B7B-4E00-850C-182E25CA6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Assumption: An increase in rate will result in fewer total rent length (200 days less)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465B4C-C773-478F-B992-EB4718D07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06435"/>
              </p:ext>
            </p:extLst>
          </p:nvPr>
        </p:nvGraphicFramePr>
        <p:xfrm>
          <a:off x="2257147" y="2155054"/>
          <a:ext cx="7677705" cy="408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24141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266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2019 Profitability Model for Lariat Car Rental</vt:lpstr>
      <vt:lpstr>Background</vt:lpstr>
      <vt:lpstr>2018 Yearly Performance</vt:lpstr>
      <vt:lpstr>2018 Monthly Gross Revenues</vt:lpstr>
      <vt:lpstr>Branch Performance in 2018</vt:lpstr>
      <vt:lpstr>Vehicle Performance</vt:lpstr>
      <vt:lpstr>Strategy 1: Eliminate cars in red</vt:lpstr>
      <vt:lpstr>Strategy 2: Eliminate and replace</vt:lpstr>
      <vt:lpstr>Strategy 3: Increase rate by 5%</vt:lpstr>
      <vt:lpstr>Combined Strategies</vt:lpstr>
      <vt:lpstr>Summary</vt:lpstr>
      <vt:lpstr>Recommended strategy:  Increase Rates by 5%  +$3 Million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Profitability Model for Lariat Car Rental</dc:title>
  <dc:creator>Luis D Ruiz-Santiago</dc:creator>
  <cp:lastModifiedBy>Luis D Ruiz-Santiago</cp:lastModifiedBy>
  <cp:revision>15</cp:revision>
  <dcterms:created xsi:type="dcterms:W3CDTF">2020-10-07T03:11:42Z</dcterms:created>
  <dcterms:modified xsi:type="dcterms:W3CDTF">2020-10-09T13:34:59Z</dcterms:modified>
</cp:coreProperties>
</file>