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57" r:id="rId5"/>
    <p:sldId id="267" r:id="rId6"/>
    <p:sldId id="265" r:id="rId7"/>
    <p:sldId id="266" r:id="rId8"/>
    <p:sldId id="268" r:id="rId9"/>
    <p:sldId id="269" r:id="rId10"/>
    <p:sldId id="262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12"/>
    <a:srgbClr val="4800AE"/>
    <a:srgbClr val="AC5519"/>
    <a:srgbClr val="FD7B22"/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4"/>
    <p:restoredTop sz="94650"/>
  </p:normalViewPr>
  <p:slideViewPr>
    <p:cSldViewPr snapToGrid="0" snapToObjects="1">
      <p:cViewPr varScale="1">
        <p:scale>
          <a:sx n="111" d="100"/>
          <a:sy n="111" d="100"/>
        </p:scale>
        <p:origin x="-104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23 May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Context FREE GRAMMAR ANALYSIS on 1.4 billion passwords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Contributors </a:t>
            </a:r>
            <a:r>
              <a:rPr lang="en-GB" dirty="0" smtClean="0"/>
              <a:t>and </a:t>
            </a:r>
            <a:r>
              <a:rPr lang="en-GB" dirty="0"/>
              <a:t>p</a:t>
            </a:r>
            <a:r>
              <a:rPr lang="en-GB" dirty="0" smtClean="0"/>
              <a:t>resented </a:t>
            </a:r>
            <a:r>
              <a:rPr lang="en-GB" dirty="0"/>
              <a:t>by</a:t>
            </a:r>
            <a:r>
              <a:rPr lang="en-GB" dirty="0" smtClean="0"/>
              <a:t>:</a:t>
            </a:r>
          </a:p>
          <a:p>
            <a:r>
              <a:rPr lang="en-GB" i="1" dirty="0"/>
              <a:t>	JH Darbyshire</a:t>
            </a:r>
            <a:r>
              <a:rPr lang="en-GB" i="1" dirty="0" smtClean="0"/>
              <a:t>, A </a:t>
            </a:r>
            <a:r>
              <a:rPr lang="en-GB" i="1" dirty="0" err="1"/>
              <a:t>Stjerna</a:t>
            </a:r>
            <a:r>
              <a:rPr lang="en-GB" i="1" dirty="0"/>
              <a:t>, P </a:t>
            </a:r>
            <a:r>
              <a:rPr lang="en-GB" i="1" dirty="0" err="1"/>
              <a:t>Hallden</a:t>
            </a:r>
            <a:r>
              <a:rPr lang="en-GB" i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370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analysis useful?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v-SE" dirty="0" smtClean="0"/>
          </a:p>
          <a:p>
            <a:pPr lvl="1"/>
            <a:r>
              <a:rPr lang="sv-SE" dirty="0" smtClean="0"/>
              <a:t>Weir </a:t>
            </a:r>
            <a:r>
              <a:rPr lang="sv-SE" dirty="0" err="1" smtClean="0"/>
              <a:t>Probabilistic</a:t>
            </a:r>
            <a:r>
              <a:rPr lang="sv-SE" dirty="0" smtClean="0"/>
              <a:t> </a:t>
            </a:r>
            <a:r>
              <a:rPr lang="sv-SE" dirty="0" err="1" smtClean="0"/>
              <a:t>Password</a:t>
            </a:r>
            <a:r>
              <a:rPr lang="sv-SE" dirty="0" smtClean="0"/>
              <a:t> </a:t>
            </a:r>
            <a:r>
              <a:rPr lang="sv-SE" dirty="0" err="1" smtClean="0"/>
              <a:t>Cracking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endParaRPr lang="sv-SE" dirty="0" smtClean="0"/>
          </a:p>
          <a:p>
            <a:pPr lvl="2"/>
            <a:r>
              <a:rPr lang="sv-SE" dirty="0" err="1" smtClean="0"/>
              <a:t>uses</a:t>
            </a:r>
            <a:r>
              <a:rPr lang="sv-SE" dirty="0" smtClean="0"/>
              <a:t> mangling </a:t>
            </a:r>
            <a:r>
              <a:rPr lang="sv-SE" dirty="0" err="1" smtClean="0"/>
              <a:t>techniques</a:t>
            </a:r>
            <a:r>
              <a:rPr lang="sv-SE" dirty="0" smtClean="0"/>
              <a:t> </a:t>
            </a:r>
            <a:r>
              <a:rPr lang="sv-SE" dirty="0" err="1" smtClean="0"/>
              <a:t>derived</a:t>
            </a:r>
            <a:r>
              <a:rPr lang="sv-SE" dirty="0" smtClean="0"/>
              <a:t> from ’</a:t>
            </a:r>
            <a:r>
              <a:rPr lang="sv-SE" dirty="0" err="1" smtClean="0"/>
              <a:t>alpha</a:t>
            </a:r>
            <a:r>
              <a:rPr lang="sv-SE" dirty="0" smtClean="0"/>
              <a:t>’, ’</a:t>
            </a:r>
            <a:r>
              <a:rPr lang="sv-SE" dirty="0" err="1" smtClean="0"/>
              <a:t>digit</a:t>
            </a:r>
            <a:r>
              <a:rPr lang="sv-SE" dirty="0" smtClean="0"/>
              <a:t>’ and ’special’ strings.</a:t>
            </a:r>
          </a:p>
          <a:p>
            <a:pPr lvl="2"/>
            <a:endParaRPr lang="sv-SE" dirty="0"/>
          </a:p>
          <a:p>
            <a:pPr lvl="1"/>
            <a:r>
              <a:rPr lang="sv-SE" dirty="0" err="1" smtClean="0"/>
              <a:t>Gain</a:t>
            </a:r>
            <a:r>
              <a:rPr lang="sv-SE" dirty="0" smtClean="0"/>
              <a:t> </a:t>
            </a:r>
            <a:r>
              <a:rPr lang="sv-SE" dirty="0" err="1" smtClean="0"/>
              <a:t>understanding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behaviour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enforce</a:t>
            </a:r>
            <a:r>
              <a:rPr lang="sv-SE" dirty="0" smtClean="0"/>
              <a:t> </a:t>
            </a:r>
            <a:r>
              <a:rPr lang="sv-SE" dirty="0" err="1" smtClean="0"/>
              <a:t>stronger</a:t>
            </a:r>
            <a:r>
              <a:rPr lang="sv-SE" dirty="0" smtClean="0"/>
              <a:t> </a:t>
            </a:r>
            <a:r>
              <a:rPr lang="sv-SE" dirty="0" err="1" smtClean="0"/>
              <a:t>security</a:t>
            </a:r>
            <a:endParaRPr lang="sv-SE" dirty="0" smtClean="0"/>
          </a:p>
          <a:p>
            <a:pPr lvl="2"/>
            <a:endParaRPr lang="sv-SE" dirty="0"/>
          </a:p>
          <a:p>
            <a:pPr lvl="1"/>
            <a:r>
              <a:rPr lang="sv-SE" dirty="0" err="1" smtClean="0"/>
              <a:t>Demonstrates</a:t>
            </a:r>
            <a:r>
              <a:rPr lang="sv-SE" dirty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utilise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rich</a:t>
            </a:r>
            <a:r>
              <a:rPr lang="sv-SE" dirty="0" smtClean="0"/>
              <a:t> </a:t>
            </a:r>
            <a:r>
              <a:rPr lang="sv-SE" dirty="0" err="1" smtClean="0"/>
              <a:t>dataset</a:t>
            </a:r>
            <a:endParaRPr lang="sv-SE" dirty="0" smtClean="0"/>
          </a:p>
          <a:p>
            <a:pPr lvl="2"/>
            <a:r>
              <a:rPr lang="sv-SE" dirty="0" smtClean="0"/>
              <a:t>Regional </a:t>
            </a:r>
            <a:r>
              <a:rPr lang="sv-SE" dirty="0" err="1" smtClean="0"/>
              <a:t>differences</a:t>
            </a:r>
            <a:endParaRPr lang="sv-SE" dirty="0" smtClean="0"/>
          </a:p>
          <a:p>
            <a:pPr lvl="2"/>
            <a:r>
              <a:rPr lang="sv-SE" dirty="0" err="1" smtClean="0"/>
              <a:t>Password</a:t>
            </a:r>
            <a:r>
              <a:rPr lang="sv-SE" dirty="0" smtClean="0"/>
              <a:t> policy </a:t>
            </a:r>
            <a:r>
              <a:rPr lang="sv-SE" dirty="0" err="1" smtClean="0"/>
              <a:t>effectiveness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9471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Storage</a:t>
            </a:r>
            <a:r>
              <a:rPr lang="sv-SE" dirty="0"/>
              <a:t>: NFS vs HDFS</a:t>
            </a:r>
          </a:p>
          <a:p>
            <a:pPr lvl="1"/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characteristics</a:t>
            </a:r>
            <a:r>
              <a:rPr lang="sv-SE" dirty="0"/>
              <a:t>?</a:t>
            </a:r>
          </a:p>
          <a:p>
            <a:r>
              <a:rPr lang="sv-SE" dirty="0" err="1"/>
              <a:t>Scaling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endParaRPr lang="sv-SE" dirty="0"/>
          </a:p>
          <a:p>
            <a:pPr lvl="1"/>
            <a:r>
              <a:rPr lang="sv-SE" dirty="0" err="1"/>
              <a:t>Weak</a:t>
            </a:r>
            <a:r>
              <a:rPr lang="sv-SE" dirty="0"/>
              <a:t> (</a:t>
            </a:r>
            <a:r>
              <a:rPr lang="sv-SE" dirty="0" err="1"/>
              <a:t>Dennard</a:t>
            </a:r>
            <a:r>
              <a:rPr lang="sv-SE" dirty="0"/>
              <a:t>) </a:t>
            </a:r>
            <a:r>
              <a:rPr lang="sv-SE" dirty="0" err="1"/>
              <a:t>scaling</a:t>
            </a:r>
            <a:endParaRPr lang="sv-SE" dirty="0"/>
          </a:p>
          <a:p>
            <a:pPr lvl="1"/>
            <a:r>
              <a:rPr lang="sv-SE" dirty="0"/>
              <a:t>Strong </a:t>
            </a:r>
            <a:r>
              <a:rPr lang="sv-SE" dirty="0" err="1"/>
              <a:t>scaling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experiments on 1–11 </a:t>
            </a:r>
            <a:r>
              <a:rPr lang="sv-SE" dirty="0" err="1"/>
              <a:t>nodes</a:t>
            </a:r>
            <a:endParaRPr lang="sv-SE" dirty="0"/>
          </a:p>
          <a:p>
            <a:r>
              <a:rPr lang="sv-SE" dirty="0" err="1"/>
              <a:t>Variance</a:t>
            </a:r>
            <a:r>
              <a:rPr lang="sv-SE" dirty="0"/>
              <a:t>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is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measurement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trust the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benchmarks</a:t>
            </a:r>
            <a:r>
              <a:rPr lang="sv-SE" dirty="0"/>
              <a:t>?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180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13564" cy="4876800"/>
          </a:xfrm>
        </p:spPr>
        <p:txBody>
          <a:bodyPr/>
          <a:lstStyle/>
          <a:p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NFS </a:t>
            </a:r>
            <a:r>
              <a:rPr lang="sv-SE" dirty="0" err="1"/>
              <a:t>seems</a:t>
            </a:r>
            <a:r>
              <a:rPr lang="sv-SE" dirty="0"/>
              <a:t> OK for </a:t>
            </a:r>
            <a:r>
              <a:rPr lang="sv-SE" dirty="0" err="1"/>
              <a:t>our</a:t>
            </a:r>
            <a:r>
              <a:rPr lang="sv-SE" dirty="0"/>
              <a:t> problem</a:t>
            </a:r>
          </a:p>
          <a:p>
            <a:pPr lvl="1"/>
            <a:r>
              <a:rPr lang="sv-SE" dirty="0"/>
              <a:t>HDFS is </a:t>
            </a:r>
            <a:r>
              <a:rPr lang="sv-SE" dirty="0" err="1"/>
              <a:t>around</a:t>
            </a:r>
            <a:r>
              <a:rPr lang="sv-SE" dirty="0"/>
              <a:t> 8% </a:t>
            </a:r>
            <a:r>
              <a:rPr lang="sv-SE" dirty="0" err="1"/>
              <a:t>worse</a:t>
            </a:r>
            <a:r>
              <a:rPr lang="sv-SE" dirty="0"/>
              <a:t>!</a:t>
            </a:r>
          </a:p>
          <a:p>
            <a:r>
              <a:rPr lang="sv-SE" dirty="0" err="1"/>
              <a:t>Scales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in initial tests</a:t>
            </a:r>
          </a:p>
          <a:p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r>
              <a:rPr lang="sv-SE" dirty="0"/>
              <a:t>!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D9A4EE-3865-B146-BE85-7340B3FB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/>
          <a:stretch/>
        </p:blipFill>
        <p:spPr>
          <a:xfrm>
            <a:off x="5070764" y="3381153"/>
            <a:ext cx="4073562" cy="243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ECEFCE-AAA5-1047-B334-7F79C8B16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759796"/>
            <a:ext cx="3924060" cy="26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5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43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marL="274320" lvl="1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6279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is </a:t>
            </a:r>
            <a:r>
              <a:rPr lang="sv-SE" i="1" dirty="0" err="1" smtClean="0"/>
              <a:t>our</a:t>
            </a:r>
            <a:r>
              <a:rPr lang="sv-SE" i="1" dirty="0" smtClean="0"/>
              <a:t> </a:t>
            </a:r>
            <a:r>
              <a:rPr lang="sv-SE" i="1" dirty="0" err="1" smtClean="0"/>
              <a:t>dataset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why</a:t>
            </a:r>
            <a:r>
              <a:rPr lang="sv-SE" i="1" dirty="0" smtClean="0"/>
              <a:t> is it </a:t>
            </a:r>
            <a:r>
              <a:rPr lang="sv-SE" i="1" dirty="0" err="1" smtClean="0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marL="274320" lvl="1" indent="0">
              <a:buNone/>
            </a:pPr>
            <a:endParaRPr lang="sv-SE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6444" y="248289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0719" y="2837596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John</a:t>
            </a:r>
            <a:endParaRPr lang="en-US" sz="2400" i="1" dirty="0">
              <a:solidFill>
                <a:srgbClr val="C63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1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is </a:t>
            </a:r>
            <a:r>
              <a:rPr lang="sv-SE" i="1" dirty="0" err="1" smtClean="0"/>
              <a:t>our</a:t>
            </a:r>
            <a:r>
              <a:rPr lang="sv-SE" i="1" dirty="0" smtClean="0"/>
              <a:t> </a:t>
            </a:r>
            <a:r>
              <a:rPr lang="sv-SE" i="1" dirty="0" err="1" smtClean="0"/>
              <a:t>dataset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why</a:t>
            </a:r>
            <a:r>
              <a:rPr lang="sv-SE" i="1" dirty="0" smtClean="0"/>
              <a:t> is it </a:t>
            </a:r>
            <a:r>
              <a:rPr lang="sv-SE" i="1" dirty="0" err="1" smtClean="0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</a:t>
            </a:r>
            <a:r>
              <a:rPr lang="sv-SE" i="1" dirty="0" err="1" smtClean="0"/>
              <a:t>tools</a:t>
            </a:r>
            <a:r>
              <a:rPr lang="sv-SE" i="1" dirty="0" smtClean="0"/>
              <a:t> </a:t>
            </a:r>
            <a:r>
              <a:rPr lang="sv-SE" i="1" dirty="0" err="1" smtClean="0"/>
              <a:t>are</a:t>
            </a:r>
            <a:r>
              <a:rPr lang="sv-SE" i="1" dirty="0" smtClean="0"/>
              <a:t> </a:t>
            </a:r>
            <a:r>
              <a:rPr lang="sv-SE" i="1" dirty="0" err="1" smtClean="0"/>
              <a:t>we</a:t>
            </a:r>
            <a:r>
              <a:rPr lang="sv-SE" i="1" dirty="0" smtClean="0"/>
              <a:t> </a:t>
            </a:r>
            <a:r>
              <a:rPr lang="sv-SE" i="1" dirty="0" err="1" smtClean="0"/>
              <a:t>using</a:t>
            </a:r>
            <a:r>
              <a:rPr lang="sv-SE" dirty="0" smtClean="0"/>
              <a:t> for </a:t>
            </a:r>
            <a:r>
              <a:rPr lang="sv-SE" dirty="0" err="1" smtClean="0"/>
              <a:t>processing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how</a:t>
            </a:r>
            <a:r>
              <a:rPr lang="sv-SE" i="1" dirty="0" smtClean="0"/>
              <a:t> </a:t>
            </a:r>
            <a:r>
              <a:rPr lang="sv-SE" i="1" dirty="0" err="1" smtClean="0"/>
              <a:t>effective</a:t>
            </a:r>
            <a:r>
              <a:rPr lang="sv-SE" i="1" dirty="0" smtClean="0"/>
              <a:t> </a:t>
            </a:r>
            <a:r>
              <a:rPr lang="sv-SE" i="1" dirty="0" err="1" smtClean="0"/>
              <a:t>are</a:t>
            </a:r>
            <a:r>
              <a:rPr lang="sv-SE" i="1" dirty="0" smtClean="0"/>
              <a:t> </a:t>
            </a:r>
            <a:r>
              <a:rPr lang="sv-SE" i="1" dirty="0" err="1" smtClean="0"/>
              <a:t>they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686444" y="248289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444" y="430581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0719" y="2837596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John</a:t>
            </a:r>
            <a:endParaRPr lang="en-US" sz="2400" i="1" dirty="0">
              <a:solidFill>
                <a:srgbClr val="C63D2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591" y="4717726"/>
            <a:ext cx="217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Pontus &amp; </a:t>
            </a:r>
            <a:r>
              <a:rPr lang="en-US" sz="2400" i="1" dirty="0" err="1" smtClean="0">
                <a:solidFill>
                  <a:srgbClr val="C63D2E"/>
                </a:solidFill>
              </a:rPr>
              <a:t>Albin</a:t>
            </a:r>
            <a:endParaRPr lang="en-US" sz="2400" i="1" dirty="0">
              <a:solidFill>
                <a:srgbClr val="C63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1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8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5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Focus </a:t>
            </a:r>
            <a:r>
              <a:rPr lang="en-US" dirty="0" smtClean="0"/>
              <a:t>on passwords only and reduce by count.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38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Focus </a:t>
            </a:r>
            <a:r>
              <a:rPr lang="en-US" dirty="0" smtClean="0"/>
              <a:t>on passwords only and reduce by count.</a:t>
            </a:r>
          </a:p>
          <a:p>
            <a:endParaRPr lang="en-US" dirty="0"/>
          </a:p>
          <a:p>
            <a:r>
              <a:rPr lang="en-US" dirty="0" smtClean="0"/>
              <a:t>Split passwords into ‘alpha-strings’, ‘digit-strings’, ‘special-strings’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76151" y="4227843"/>
            <a:ext cx="2227045" cy="487721"/>
          </a:xfrm>
          <a:prstGeom prst="rect">
            <a:avLst/>
          </a:prstGeom>
          <a:solidFill>
            <a:srgbClr val="1F5E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Password123$$A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6407" y="4624100"/>
            <a:ext cx="1444819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7306" y="5200366"/>
            <a:ext cx="1233157" cy="3956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159" y="5217647"/>
            <a:ext cx="1233157" cy="3956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3343" y="4624100"/>
            <a:ext cx="1233157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/>
          <p:cNvCxnSpPr>
            <a:stCxn id="6" idx="3"/>
          </p:cNvCxnSpPr>
          <p:nvPr/>
        </p:nvCxnSpPr>
        <p:spPr>
          <a:xfrm flipV="1">
            <a:off x="2691226" y="4439492"/>
            <a:ext cx="584925" cy="38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15538" y="4715564"/>
            <a:ext cx="314001" cy="48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057424" y="4715565"/>
            <a:ext cx="243312" cy="48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03196" y="4439493"/>
            <a:ext cx="820147" cy="38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8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Focus </a:t>
            </a:r>
            <a:r>
              <a:rPr lang="en-US" dirty="0" smtClean="0"/>
              <a:t>on passwords only and reduce by count.</a:t>
            </a:r>
          </a:p>
          <a:p>
            <a:endParaRPr lang="en-US" dirty="0"/>
          </a:p>
          <a:p>
            <a:r>
              <a:rPr lang="en-US" dirty="0" smtClean="0"/>
              <a:t>Split passwords into ‘alpha-strings’, ‘digit-strings’, ‘special-strings’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ipeline of map, filter,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smtClean="0"/>
              <a:t>reduce, sort operations.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76151" y="4227843"/>
            <a:ext cx="2227045" cy="487721"/>
          </a:xfrm>
          <a:prstGeom prst="rect">
            <a:avLst/>
          </a:prstGeom>
          <a:solidFill>
            <a:srgbClr val="1F5E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Password123$$A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6407" y="4624100"/>
            <a:ext cx="1444819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7306" y="5200366"/>
            <a:ext cx="1233157" cy="3956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159" y="5217647"/>
            <a:ext cx="1233157" cy="3956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3343" y="4624100"/>
            <a:ext cx="1233157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/>
          <p:cNvCxnSpPr>
            <a:stCxn id="6" idx="3"/>
          </p:cNvCxnSpPr>
          <p:nvPr/>
        </p:nvCxnSpPr>
        <p:spPr>
          <a:xfrm flipV="1">
            <a:off x="2691226" y="4439492"/>
            <a:ext cx="584925" cy="38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15538" y="4715564"/>
            <a:ext cx="314001" cy="48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057424" y="4715565"/>
            <a:ext cx="243312" cy="48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03196" y="4439493"/>
            <a:ext cx="820147" cy="38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7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532</TotalTime>
  <Words>346</Words>
  <Application>Microsoft Macintosh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Context FREE GRAMMAR ANALYSIS on 1.4 billion passwords with SPARK</vt:lpstr>
      <vt:lpstr>Presentation Outline</vt:lpstr>
      <vt:lpstr>Presentation Outline</vt:lpstr>
      <vt:lpstr>Presentation Outline</vt:lpstr>
      <vt:lpstr>Dataset and Operations</vt:lpstr>
      <vt:lpstr>Dataset and Operations</vt:lpstr>
      <vt:lpstr>Dataset and Operations</vt:lpstr>
      <vt:lpstr>Dataset and Operations</vt:lpstr>
      <vt:lpstr>Dataset and Operations</vt:lpstr>
      <vt:lpstr>Why is this analysis useful?</vt:lpstr>
      <vt:lpstr>Computational Experiments</vt:lpstr>
      <vt:lpstr>Preliminary Results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Key derivation functions</dc:title>
  <dc:creator>Corporate User</dc:creator>
  <cp:lastModifiedBy>Corporate User</cp:lastModifiedBy>
  <cp:revision>48</cp:revision>
  <dcterms:created xsi:type="dcterms:W3CDTF">2018-02-17T08:26:42Z</dcterms:created>
  <dcterms:modified xsi:type="dcterms:W3CDTF">2018-05-23T07:53:47Z</dcterms:modified>
</cp:coreProperties>
</file>