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C3A5-BA2A-4D49-9EE1-798EC688B85B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27B3-FD92-408A-BF5F-38C57024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89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D5212-3658-494F-AFD8-A8254BB01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>
                <a:latin typeface="Trebuchet MS" panose="020B0603020202020204" pitchFamily="34" charset="0"/>
                <a:cs typeface="Dubai Medium" panose="020B0604020202020204" pitchFamily="34" charset="-78"/>
              </a:rPr>
              <a:t>Drug-related</a:t>
            </a:r>
            <a:r>
              <a:rPr lang="es-MX" b="1" dirty="0">
                <a:latin typeface="Trebuchet MS" panose="020B0603020202020204" pitchFamily="34" charset="0"/>
                <a:cs typeface="Dubai Medium" panose="020B0604020202020204" pitchFamily="34" charset="-78"/>
              </a:rPr>
              <a:t> </a:t>
            </a:r>
            <a:r>
              <a:rPr lang="es-MX" b="1" dirty="0" err="1">
                <a:latin typeface="Trebuchet MS" panose="020B0603020202020204" pitchFamily="34" charset="0"/>
                <a:cs typeface="Dubai Medium" panose="020B0604020202020204" pitchFamily="34" charset="-78"/>
              </a:rPr>
              <a:t>deaths</a:t>
            </a:r>
            <a:br>
              <a:rPr lang="es-MX" b="1" dirty="0">
                <a:latin typeface="Trebuchet MS" panose="020B0603020202020204" pitchFamily="34" charset="0"/>
                <a:cs typeface="Dubai Medium" panose="020B0604020202020204" pitchFamily="34" charset="-78"/>
              </a:rPr>
            </a:br>
            <a:r>
              <a:rPr lang="es-MX" b="1" dirty="0">
                <a:latin typeface="Trebuchet MS" panose="020B0603020202020204" pitchFamily="34" charset="0"/>
                <a:cs typeface="Dubai Medium" panose="020B0604020202020204" pitchFamily="34" charset="-78"/>
              </a:rPr>
              <a:t>vs.</a:t>
            </a:r>
            <a:br>
              <a:rPr lang="es-MX" b="1" dirty="0">
                <a:latin typeface="Trebuchet MS" panose="020B0603020202020204" pitchFamily="34" charset="0"/>
                <a:cs typeface="Dubai Medium" panose="020B0604020202020204" pitchFamily="34" charset="-78"/>
              </a:rPr>
            </a:br>
            <a:r>
              <a:rPr lang="es-MX" b="1" dirty="0" err="1">
                <a:latin typeface="Trebuchet MS" panose="020B0603020202020204" pitchFamily="34" charset="0"/>
                <a:cs typeface="Dubai Medium" panose="020B0604020202020204" pitchFamily="34" charset="-78"/>
              </a:rPr>
              <a:t>Education</a:t>
            </a:r>
            <a:r>
              <a:rPr lang="es-MX" b="1" dirty="0">
                <a:latin typeface="Trebuchet MS" panose="020B0603020202020204" pitchFamily="34" charset="0"/>
                <a:cs typeface="Dubai Medium" panose="020B0604020202020204" pitchFamily="34" charset="-78"/>
              </a:rPr>
              <a:t> </a:t>
            </a:r>
            <a:r>
              <a:rPr lang="es-MX" b="1" dirty="0" err="1">
                <a:latin typeface="Trebuchet MS" panose="020B0603020202020204" pitchFamily="34" charset="0"/>
                <a:cs typeface="Dubai Medium" panose="020B0604020202020204" pitchFamily="34" charset="-78"/>
              </a:rPr>
              <a:t>budget</a:t>
            </a:r>
            <a:endParaRPr lang="es-MX" b="1" dirty="0">
              <a:latin typeface="Trebuchet MS" panose="020B0603020202020204" pitchFamily="34" charset="0"/>
              <a:cs typeface="Dubai Medium" panose="020B060402020202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1E604-AD4C-47DE-9092-B3F6591A2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sz="4600" b="1" dirty="0">
                <a:latin typeface="Trebuchet MS" panose="020B0603020202020204" pitchFamily="34" charset="0"/>
              </a:rPr>
              <a:t>ETL Project</a:t>
            </a:r>
          </a:p>
          <a:p>
            <a:pPr algn="l"/>
            <a:r>
              <a:rPr lang="es-MX" dirty="0" err="1">
                <a:latin typeface="Trebuchet MS" panose="020B0603020202020204" pitchFamily="34" charset="0"/>
              </a:rPr>
              <a:t>Pyth@nes</a:t>
            </a:r>
            <a:r>
              <a:rPr lang="es-MX" dirty="0">
                <a:latin typeface="Trebuchet MS" panose="020B0603020202020204" pitchFamily="34" charset="0"/>
              </a:rPr>
              <a:t>: </a:t>
            </a:r>
          </a:p>
          <a:p>
            <a:pPr algn="l"/>
            <a:r>
              <a:rPr lang="es-MX" dirty="0">
                <a:latin typeface="Trebuchet MS" panose="020B0603020202020204" pitchFamily="34" charset="0"/>
              </a:rPr>
              <a:t>Antonio Gil.</a:t>
            </a:r>
          </a:p>
          <a:p>
            <a:pPr algn="l"/>
            <a:r>
              <a:rPr lang="es-MX" dirty="0">
                <a:latin typeface="Trebuchet MS" panose="020B0603020202020204" pitchFamily="34" charset="0"/>
              </a:rPr>
              <a:t>Jesús Olea.</a:t>
            </a:r>
          </a:p>
          <a:p>
            <a:pPr algn="l"/>
            <a:r>
              <a:rPr lang="es-MX" dirty="0">
                <a:latin typeface="Trebuchet MS" panose="020B0603020202020204" pitchFamily="34" charset="0"/>
              </a:rPr>
              <a:t>Luis Daniel Santiago.</a:t>
            </a:r>
          </a:p>
          <a:p>
            <a:pPr algn="l"/>
            <a:r>
              <a:rPr lang="es-MX" dirty="0">
                <a:latin typeface="Trebuchet MS" panose="020B0603020202020204" pitchFamily="34" charset="0"/>
              </a:rPr>
              <a:t>Luis Tierra.</a:t>
            </a:r>
          </a:p>
        </p:txBody>
      </p:sp>
    </p:spTree>
    <p:extLst>
      <p:ext uri="{BB962C8B-B14F-4D97-AF65-F5344CB8AC3E}">
        <p14:creationId xmlns:p14="http://schemas.microsoft.com/office/powerpoint/2010/main" val="5637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13D95-ED05-4088-99DE-E8BD6B6D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Drug addiction epidemic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B6941-C1CE-49A7-92BE-52BEAF78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According to the National center for Health </a:t>
            </a:r>
            <a:r>
              <a:rPr lang="en-US" dirty="0" err="1">
                <a:latin typeface="Trebuchet MS" panose="020B0603020202020204" pitchFamily="34" charset="0"/>
              </a:rPr>
              <a:t>Stiatistics</a:t>
            </a:r>
            <a:r>
              <a:rPr lang="en-US" dirty="0">
                <a:latin typeface="Trebuchet MS" panose="020B0603020202020204" pitchFamily="34" charset="0"/>
              </a:rPr>
              <a:t>, just in 2017, over 70,000 people died in the United States due to drug related causes, specifically, overdoses. </a:t>
            </a:r>
          </a:p>
          <a:p>
            <a:r>
              <a:rPr lang="en-US" dirty="0">
                <a:latin typeface="Trebuchet MS" panose="020B0603020202020204" pitchFamily="34" charset="0"/>
              </a:rPr>
              <a:t>The drug policy in the United States has been shifting away from prohibition and into the legalization through prevention based in education and health care.</a:t>
            </a:r>
          </a:p>
          <a:p>
            <a:r>
              <a:rPr lang="en-US" dirty="0">
                <a:latin typeface="Trebuchet MS" panose="020B0603020202020204" pitchFamily="34" charset="0"/>
              </a:rPr>
              <a:t>Considering this, we wanted to see in a general basis, if there is a correlation between the budget destined to maintain an education infrastructure per state and the total number of drug related deaths.</a:t>
            </a:r>
          </a:p>
        </p:txBody>
      </p:sp>
    </p:spTree>
    <p:extLst>
      <p:ext uri="{BB962C8B-B14F-4D97-AF65-F5344CB8AC3E}">
        <p14:creationId xmlns:p14="http://schemas.microsoft.com/office/powerpoint/2010/main" val="406724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C3A7-9B92-40E1-BD1F-6C6EB294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Extract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0D565-D1AD-4B4C-8215-DBE46DF2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We extracted three databases: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The disclosure of expenditure per state per year.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The total amount of drug-related deaths per state.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Deaths per state that not include cancer, chronic lower respiratory disease, heart disease, stroke or unintentional injury.</a:t>
            </a:r>
          </a:p>
        </p:txBody>
      </p:sp>
    </p:spTree>
    <p:extLst>
      <p:ext uri="{BB962C8B-B14F-4D97-AF65-F5344CB8AC3E}">
        <p14:creationId xmlns:p14="http://schemas.microsoft.com/office/powerpoint/2010/main" val="29632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C3A7-9B92-40E1-BD1F-6C6EB294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Transform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0D565-D1AD-4B4C-8215-DBE46DF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66898"/>
            <a:ext cx="6887736" cy="473808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From the expenditure per year database we selected the Instruction Expenditure.</a:t>
            </a:r>
          </a:p>
          <a:p>
            <a:pPr lvl="1"/>
            <a:r>
              <a:rPr lang="en-US" sz="1600" dirty="0">
                <a:latin typeface="Trebuchet MS" panose="020B0603020202020204" pitchFamily="34" charset="0"/>
              </a:rPr>
              <a:t>Instruction expenditure: expenditures for activities related to the interaction between teachers and students, including salaries and benefits for teachers and teacher aides, textbooks, supplies and purchased services.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826CF9-139A-44DF-BDD8-3AF1C6E2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10" y="2596591"/>
            <a:ext cx="3848957" cy="24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C3A7-9B92-40E1-BD1F-6C6EB294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Transform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0D565-D1AD-4B4C-8215-DBE46DF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66899"/>
            <a:ext cx="6887736" cy="76977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We extracted only the 2015 data from the drug-related deaths per state database, and also included the state’s population.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44B697-9CDE-40FD-8738-C37EEC18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5" y="3154669"/>
            <a:ext cx="4305670" cy="35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C3A7-9B92-40E1-BD1F-6C6EB294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Transform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0D565-D1AD-4B4C-8215-DBE46DF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66899"/>
            <a:ext cx="6887736" cy="101834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We combined both </a:t>
            </a:r>
            <a:r>
              <a:rPr lang="en-US" sz="1600" dirty="0" err="1">
                <a:latin typeface="Trebuchet MS" panose="020B0603020202020204" pitchFamily="34" charset="0"/>
              </a:rPr>
              <a:t>dataframes</a:t>
            </a:r>
            <a:r>
              <a:rPr lang="en-US" sz="1600" dirty="0">
                <a:latin typeface="Trebuchet MS" panose="020B0603020202020204" pitchFamily="34" charset="0"/>
              </a:rPr>
              <a:t> and included an extra column with the percentage of the population that died due to drug-related issue.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0C56A6-0A26-4BCD-A2AC-A125ECB1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70" y="3122828"/>
            <a:ext cx="6020659" cy="34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9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C3A7-9B92-40E1-BD1F-6C6EB294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Transform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0D565-D1AD-4B4C-8215-DBE46DF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66899"/>
            <a:ext cx="6887736" cy="101834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Deaths per state that not include cancer, chronic lower respiratory disease, heart disease, stroke or unintentional injury.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1A4CC8-CF5B-420A-B906-EF162382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09" y="2654271"/>
            <a:ext cx="5422953" cy="4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C3A7-9B92-40E1-BD1F-6C6EB294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LOAD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9BF5C9-DBA1-466F-9159-C4A1C6DB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2" y="2282993"/>
            <a:ext cx="5555461" cy="44961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E20378-A965-46DC-9FE4-661926433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99" y="2282993"/>
            <a:ext cx="5273497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186</TotalTime>
  <Words>276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Trebuchet MS</vt:lpstr>
      <vt:lpstr>Malla</vt:lpstr>
      <vt:lpstr>Drug-related deaths vs. Education budget</vt:lpstr>
      <vt:lpstr>Drug addiction epidemic</vt:lpstr>
      <vt:lpstr>Extract</vt:lpstr>
      <vt:lpstr>Transform</vt:lpstr>
      <vt:lpstr>Transform</vt:lpstr>
      <vt:lpstr>Transform</vt:lpstr>
      <vt:lpstr>Transform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Drug-related deaths vs. Education budget</dc:title>
  <dc:creator>ldsanvid@me.com</dc:creator>
  <cp:lastModifiedBy>ldsanvid@me.com</cp:lastModifiedBy>
  <cp:revision>8</cp:revision>
  <dcterms:created xsi:type="dcterms:W3CDTF">2019-05-25T15:18:45Z</dcterms:created>
  <dcterms:modified xsi:type="dcterms:W3CDTF">2019-05-25T18:25:32Z</dcterms:modified>
</cp:coreProperties>
</file>