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63" r:id="rId6"/>
    <p:sldId id="259" r:id="rId7"/>
    <p:sldId id="260" r:id="rId8"/>
    <p:sldId id="264" r:id="rId9"/>
    <p:sldId id="262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9FE92-D75E-FF98-A251-401D90366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8B5751-1AF3-36B4-26AD-11D1DD58A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D8EDA5-2DEA-8592-8596-B91A2E59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D517-5D29-4541-9EF3-AE972611FDBF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D5608A-78E5-96FF-E205-BD0C03A4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710401-D0CD-5EBE-9ADC-DF2EDC2B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C16CE-01D7-4AB0-95B9-2F90919D88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68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D0F25-5C2C-4401-A7C2-3365FA46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D1B3CA-06C5-1927-E2AD-B932342D6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8D2EFD-EAE4-0046-A9FF-0D105393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D517-5D29-4541-9EF3-AE972611FDBF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F3E4C7-B096-1E15-4902-2A1FB7439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CE1E5B-66DE-E51F-D161-47482884E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C16CE-01D7-4AB0-95B9-2F90919D88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52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188360-D2B5-9F93-7D82-A9C5342CA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205E55-03D7-5B7A-BF88-72D4C8637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C00D95-063B-A5B3-FC3A-321C672D7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D517-5D29-4541-9EF3-AE972611FDBF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51FC97-3E8D-275A-16F5-9C4A6F99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998BB0-8D0E-29AE-B95F-8475CD55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C16CE-01D7-4AB0-95B9-2F90919D88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45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35ED5-CD7B-3DAC-721B-D6BEF110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C0AC8F-76E5-BE8C-84B8-DD030441F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76229E-83CB-30BB-5DB1-56C97573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D517-5D29-4541-9EF3-AE972611FDBF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002975-7467-8080-CF04-5B61B1C2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45C5E5-3C74-B277-BF0B-805D0117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C16CE-01D7-4AB0-95B9-2F90919D88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99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633AE-6618-FC86-A070-4BE787CA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465683-7EBE-8486-5329-461E314FE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F17E17-B1E1-AD19-C4CF-45E15B34E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D517-5D29-4541-9EF3-AE972611FDBF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15C46B-D554-4C47-44AD-EA994EB69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457827-4BE5-16E7-7572-3F32D338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C16CE-01D7-4AB0-95B9-2F90919D88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85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DE215-F36E-1D77-E2C6-ABC4EA0E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7D992B-564E-86C4-9872-220232262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C7AE0A-2105-90BA-3678-145C73234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7B261A-3FF6-6C63-A503-CDB76AF1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D517-5D29-4541-9EF3-AE972611FDBF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C88A85-53E1-77EB-18DE-268F664B4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332545-7479-3796-FC5D-D33E8517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C16CE-01D7-4AB0-95B9-2F90919D88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78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0DF9B-1353-E97B-26A8-2D04DBD33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B05207-BAC5-BE40-5ACF-C29D9BF12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363A76-42F8-8A08-AD79-1DB041AFC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DAAACE-9C26-253E-3650-A30A686A0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73D4E8-BB84-C857-135C-EB2BFCD46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D5E140F-9A84-4891-B808-42D4E478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D517-5D29-4541-9EF3-AE972611FDBF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0BBF6FA-F427-AF0C-4835-6042AC8A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A1F41C7-6CDC-977F-0250-8490E778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C16CE-01D7-4AB0-95B9-2F90919D88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0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A8F35-7472-7C4B-1218-0854D155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FB09FCB-455D-5453-262C-15BDA73B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D517-5D29-4541-9EF3-AE972611FDBF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7DE4FB5-9093-0149-85F4-C537A3E0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41F9C4-67C4-63C1-235B-17F15D05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C16CE-01D7-4AB0-95B9-2F90919D88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73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19D10A1-0CC0-1D6E-CE61-A33AB71E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D517-5D29-4541-9EF3-AE972611FDBF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E4E083-2113-ABC6-6798-CF7A12A2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7BD89D-7F51-B680-22EA-CDD750D8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C16CE-01D7-4AB0-95B9-2F90919D88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35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756B3-9F5F-2151-67F2-6EB9F9E9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D8F4FD-2FA6-5FFE-C39B-DCDA9C8BF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095519-470F-0DF5-B1F9-523345400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3F58DA-FE13-CFB4-5522-DE0F98F30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D517-5D29-4541-9EF3-AE972611FDBF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EA5071-7F62-1D49-5264-08F9A5BA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ADB350-2DA9-56E1-8905-EE3232A0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C16CE-01D7-4AB0-95B9-2F90919D88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29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254DE-0578-B98D-7E8D-F07445672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B75D74-AFA7-BA06-2BDF-28023CC04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E839F7-9305-6367-6033-E394078D6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4B0F7B-03C2-60A7-36C8-E2448345D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D517-5D29-4541-9EF3-AE972611FDBF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2F75F7-7AA5-B226-7D2C-EB1283E3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E3D3C8-A086-4C90-0D96-6F6E70D33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C16CE-01D7-4AB0-95B9-2F90919D88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8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951B396-4712-81B8-4B8B-15CFF1F7C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F3EB6F-EAEE-34A2-9D60-DD3338442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7950ED-B1AF-402B-6C4C-8F0E4DD13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5D517-5D29-4541-9EF3-AE972611FDBF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CC84BF-A9D4-389E-7CBB-D5DB613C7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EC0AF7-779D-3702-D858-0EBE472E5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C16CE-01D7-4AB0-95B9-2F90919D88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42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8.png"/><Relationship Id="rId7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29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9.png"/><Relationship Id="rId7" Type="http://schemas.openxmlformats.org/officeDocument/2006/relationships/image" Target="../media/image13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32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9.png"/><Relationship Id="rId7" Type="http://schemas.openxmlformats.org/officeDocument/2006/relationships/image" Target="../media/image13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35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5.png"/><Relationship Id="rId7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5.png"/><Relationship Id="rId7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F7816-AAE9-64F2-3D79-41EDDD82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991" y="2492185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MODELO DE STILES</a:t>
            </a:r>
          </a:p>
        </p:txBody>
      </p:sp>
    </p:spTree>
    <p:extLst>
      <p:ext uri="{BB962C8B-B14F-4D97-AF65-F5344CB8AC3E}">
        <p14:creationId xmlns:p14="http://schemas.microsoft.com/office/powerpoint/2010/main" val="3936711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6D8B96A-AE2F-CE10-A7E6-E4BC47C4F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65333" cy="352369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D0B1E50-CB9C-9109-8FD1-D7A34EAC1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99" y="4227410"/>
            <a:ext cx="3255548" cy="244037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20C49EE-F448-F606-FB01-2283E3BC78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75"/>
          <a:stretch/>
        </p:blipFill>
        <p:spPr>
          <a:xfrm>
            <a:off x="4296230" y="4137700"/>
            <a:ext cx="3375225" cy="253008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D3F5D25-AF1D-4497-09A4-672A57602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6630" y="3956845"/>
            <a:ext cx="3663721" cy="2784428"/>
          </a:xfrm>
          <a:prstGeom prst="rect">
            <a:avLst/>
          </a:prstGeom>
        </p:spPr>
      </p:pic>
      <p:pic>
        <p:nvPicPr>
          <p:cNvPr id="3" name="Gráfico 2" descr="Selo 6 com preenchimento sólido">
            <a:extLst>
              <a:ext uri="{FF2B5EF4-FFF2-40B4-BE49-F238E27FC236}">
                <a16:creationId xmlns:a16="http://schemas.microsoft.com/office/drawing/2014/main" id="{2C68FB2C-C00D-1BE5-D61B-CF29B1C890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01568" y="223747"/>
            <a:ext cx="914400" cy="914400"/>
          </a:xfrm>
          <a:prstGeom prst="rect">
            <a:avLst/>
          </a:prstGeom>
        </p:spPr>
      </p:pic>
      <p:pic>
        <p:nvPicPr>
          <p:cNvPr id="2" name="Gráfico 1" descr="Selo 7 com preenchimento sólido">
            <a:extLst>
              <a:ext uri="{FF2B5EF4-FFF2-40B4-BE49-F238E27FC236}">
                <a16:creationId xmlns:a16="http://schemas.microsoft.com/office/drawing/2014/main" id="{892D20E0-AE8A-AB31-8C02-C1574782EB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51362" y="3313010"/>
            <a:ext cx="914400" cy="9144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DD63EB9-7163-3440-D91E-3F99500AD9A2}"/>
              </a:ext>
            </a:extLst>
          </p:cNvPr>
          <p:cNvSpPr txBox="1"/>
          <p:nvPr/>
        </p:nvSpPr>
        <p:spPr>
          <a:xfrm>
            <a:off x="4628989" y="3598684"/>
            <a:ext cx="61752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Gráficos de permeabilidade relativa e fluxo fracionário gerados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BBD6C0A-DEFB-304A-14E0-8E931F28F749}"/>
              </a:ext>
            </a:extLst>
          </p:cNvPr>
          <p:cNvSpPr txBox="1"/>
          <p:nvPr/>
        </p:nvSpPr>
        <p:spPr>
          <a:xfrm>
            <a:off x="3495265" y="322243"/>
            <a:ext cx="167006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Dados sobre área invadida e Breakthrough</a:t>
            </a:r>
          </a:p>
        </p:txBody>
      </p:sp>
    </p:spTree>
    <p:extLst>
      <p:ext uri="{BB962C8B-B14F-4D97-AF65-F5344CB8AC3E}">
        <p14:creationId xmlns:p14="http://schemas.microsoft.com/office/powerpoint/2010/main" val="3252584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F7816-AAE9-64F2-3D79-41EDDD82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991" y="2492185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MODELO DE DIKSTRA</a:t>
            </a:r>
          </a:p>
        </p:txBody>
      </p:sp>
    </p:spTree>
    <p:extLst>
      <p:ext uri="{BB962C8B-B14F-4D97-AF65-F5344CB8AC3E}">
        <p14:creationId xmlns:p14="http://schemas.microsoft.com/office/powerpoint/2010/main" val="257162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C0357B6-C965-95B3-AC59-9C5B91C0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4" y="-39003"/>
            <a:ext cx="7234437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854CB3C-EDC8-6979-DF0C-80BF12073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382" y="-31155"/>
            <a:ext cx="5319566" cy="6858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3B0DF3D-2CD1-525C-9D3F-7E023AA1B0E0}"/>
              </a:ext>
            </a:extLst>
          </p:cNvPr>
          <p:cNvSpPr txBox="1"/>
          <p:nvPr/>
        </p:nvSpPr>
        <p:spPr>
          <a:xfrm>
            <a:off x="3232921" y="39003"/>
            <a:ext cx="30992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Carregamento Inicial de Dados</a:t>
            </a:r>
          </a:p>
        </p:txBody>
      </p:sp>
      <p:pic>
        <p:nvPicPr>
          <p:cNvPr id="12" name="Gráfico 11" descr="Crachá com preenchimento sólido">
            <a:extLst>
              <a:ext uri="{FF2B5EF4-FFF2-40B4-BE49-F238E27FC236}">
                <a16:creationId xmlns:a16="http://schemas.microsoft.com/office/drawing/2014/main" id="{E56BEEEF-1D40-2238-4442-B59743DAB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47994" y="739650"/>
            <a:ext cx="914400" cy="914400"/>
          </a:xfrm>
          <a:prstGeom prst="rect">
            <a:avLst/>
          </a:prstGeom>
        </p:spPr>
      </p:pic>
      <p:pic>
        <p:nvPicPr>
          <p:cNvPr id="14" name="Gráfico 13" descr="Selo 1 com preenchimento sólido">
            <a:extLst>
              <a:ext uri="{FF2B5EF4-FFF2-40B4-BE49-F238E27FC236}">
                <a16:creationId xmlns:a16="http://schemas.microsoft.com/office/drawing/2014/main" id="{9CEB2DC5-D45E-F8F0-5E5F-0ACB4ABBD9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71104" y="535578"/>
            <a:ext cx="914400" cy="914400"/>
          </a:xfrm>
          <a:prstGeom prst="rect">
            <a:avLst/>
          </a:prstGeom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09AF05C6-C496-3874-0065-DBB41C3C227D}"/>
              </a:ext>
            </a:extLst>
          </p:cNvPr>
          <p:cNvCxnSpPr/>
          <p:nvPr/>
        </p:nvCxnSpPr>
        <p:spPr>
          <a:xfrm>
            <a:off x="6812130" y="39003"/>
            <a:ext cx="0" cy="672653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E027B37-382C-4F7D-8B95-323280F18414}"/>
              </a:ext>
            </a:extLst>
          </p:cNvPr>
          <p:cNvSpPr txBox="1"/>
          <p:nvPr/>
        </p:nvSpPr>
        <p:spPr>
          <a:xfrm>
            <a:off x="4493676" y="1416242"/>
            <a:ext cx="1989534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A etapa de carregamento inicial se repete para todos os modelos </a:t>
            </a:r>
          </a:p>
        </p:txBody>
      </p:sp>
    </p:spTree>
    <p:extLst>
      <p:ext uri="{BB962C8B-B14F-4D97-AF65-F5344CB8AC3E}">
        <p14:creationId xmlns:p14="http://schemas.microsoft.com/office/powerpoint/2010/main" val="152856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7681FFA8-D83E-06E0-992D-EC3343FED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691" y="4443680"/>
            <a:ext cx="3227728" cy="241432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ABB87FD-BAB1-7F17-2D27-E2DDE573E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73" y="-17732"/>
            <a:ext cx="4732430" cy="435901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E26995B-8F1E-3CAC-DA3C-720F420FE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50" y="0"/>
            <a:ext cx="5395428" cy="496867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9483208-2E83-F3BA-CBD2-2779CB24670E}"/>
              </a:ext>
            </a:extLst>
          </p:cNvPr>
          <p:cNvSpPr txBox="1"/>
          <p:nvPr/>
        </p:nvSpPr>
        <p:spPr>
          <a:xfrm>
            <a:off x="2141344" y="54125"/>
            <a:ext cx="309065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Modelo de </a:t>
            </a:r>
            <a:r>
              <a:rPr lang="pt-BR" b="1" dirty="0" err="1">
                <a:solidFill>
                  <a:schemeClr val="bg1"/>
                </a:solidFill>
              </a:rPr>
              <a:t>Dikstra</a:t>
            </a:r>
            <a:endParaRPr lang="pt-BR" b="1" dirty="0">
              <a:solidFill>
                <a:schemeClr val="bg1"/>
              </a:solidFill>
            </a:endParaRPr>
          </a:p>
          <a:p>
            <a:pPr algn="ctr"/>
            <a:r>
              <a:rPr lang="pt-BR" b="1" u="sng" dirty="0">
                <a:solidFill>
                  <a:schemeClr val="bg1"/>
                </a:solidFill>
              </a:rPr>
              <a:t>CASO 1: 1</a:t>
            </a:r>
            <a:r>
              <a:rPr lang="pt-BR" b="1" dirty="0">
                <a:solidFill>
                  <a:schemeClr val="bg1"/>
                </a:solidFill>
              </a:rPr>
              <a:t> Produtores 1 Injetor</a:t>
            </a:r>
          </a:p>
        </p:txBody>
      </p:sp>
      <p:pic>
        <p:nvPicPr>
          <p:cNvPr id="18" name="Gráfico 17" descr="Selo 5 com preenchimento sólido">
            <a:extLst>
              <a:ext uri="{FF2B5EF4-FFF2-40B4-BE49-F238E27FC236}">
                <a16:creationId xmlns:a16="http://schemas.microsoft.com/office/drawing/2014/main" id="{A5845D83-0ADA-5A99-386E-EA47E321F0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08602" y="4360360"/>
            <a:ext cx="914400" cy="914400"/>
          </a:xfrm>
          <a:prstGeom prst="rect">
            <a:avLst/>
          </a:prstGeom>
        </p:spPr>
      </p:pic>
      <p:pic>
        <p:nvPicPr>
          <p:cNvPr id="20" name="Gráfico 19" descr="Selo 4 com preenchimento sólido">
            <a:extLst>
              <a:ext uri="{FF2B5EF4-FFF2-40B4-BE49-F238E27FC236}">
                <a16:creationId xmlns:a16="http://schemas.microsoft.com/office/drawing/2014/main" id="{A5F068DF-B6AD-511D-3B51-0D5F6B250B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84000" y="1704577"/>
            <a:ext cx="914400" cy="914400"/>
          </a:xfrm>
          <a:prstGeom prst="rect">
            <a:avLst/>
          </a:prstGeom>
        </p:spPr>
      </p:pic>
      <p:pic>
        <p:nvPicPr>
          <p:cNvPr id="22" name="Gráfico 21" descr="Selo 3 com preenchimento sólido">
            <a:extLst>
              <a:ext uri="{FF2B5EF4-FFF2-40B4-BE49-F238E27FC236}">
                <a16:creationId xmlns:a16="http://schemas.microsoft.com/office/drawing/2014/main" id="{20967FC8-D4BA-25F4-E13C-55EEEF16CC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51893" y="1466055"/>
            <a:ext cx="914400" cy="9144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73EA9950-E893-343D-F595-C1D1C0100F63}"/>
              </a:ext>
            </a:extLst>
          </p:cNvPr>
          <p:cNvSpPr txBox="1"/>
          <p:nvPr/>
        </p:nvSpPr>
        <p:spPr>
          <a:xfrm>
            <a:off x="10362232" y="4494394"/>
            <a:ext cx="136406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Curvas equipotenciais geradas</a:t>
            </a:r>
          </a:p>
        </p:txBody>
      </p:sp>
    </p:spTree>
    <p:extLst>
      <p:ext uri="{BB962C8B-B14F-4D97-AF65-F5344CB8AC3E}">
        <p14:creationId xmlns:p14="http://schemas.microsoft.com/office/powerpoint/2010/main" val="1934818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0B92A36-0291-0267-6799-1B86F3431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2" y="0"/>
            <a:ext cx="5608806" cy="598221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D0B1E50-CB9C-9109-8FD1-D7A34EAC1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904" y="1500114"/>
            <a:ext cx="3255548" cy="244037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20C49EE-F448-F606-FB01-2283E3BC78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75"/>
          <a:stretch/>
        </p:blipFill>
        <p:spPr>
          <a:xfrm>
            <a:off x="4939842" y="4133121"/>
            <a:ext cx="3375225" cy="253008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D3F5D25-AF1D-4497-09A4-672A57602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8091" y="3962779"/>
            <a:ext cx="3663721" cy="2784428"/>
          </a:xfrm>
          <a:prstGeom prst="rect">
            <a:avLst/>
          </a:prstGeom>
        </p:spPr>
      </p:pic>
      <p:pic>
        <p:nvPicPr>
          <p:cNvPr id="3" name="Gráfico 2" descr="Selo 6 com preenchimento sólido">
            <a:extLst>
              <a:ext uri="{FF2B5EF4-FFF2-40B4-BE49-F238E27FC236}">
                <a16:creationId xmlns:a16="http://schemas.microsoft.com/office/drawing/2014/main" id="{2C68FB2C-C00D-1BE5-D61B-CF29B1C890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15820" y="190219"/>
            <a:ext cx="914400" cy="914400"/>
          </a:xfrm>
          <a:prstGeom prst="rect">
            <a:avLst/>
          </a:prstGeom>
        </p:spPr>
      </p:pic>
      <p:pic>
        <p:nvPicPr>
          <p:cNvPr id="2" name="Gráfico 1" descr="Selo 7 com preenchimento sólido">
            <a:extLst>
              <a:ext uri="{FF2B5EF4-FFF2-40B4-BE49-F238E27FC236}">
                <a16:creationId xmlns:a16="http://schemas.microsoft.com/office/drawing/2014/main" id="{892D20E0-AE8A-AB31-8C02-C1574782EB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03108" y="1279291"/>
            <a:ext cx="914400" cy="9144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DD63EB9-7163-3440-D91E-3F99500AD9A2}"/>
              </a:ext>
            </a:extLst>
          </p:cNvPr>
          <p:cNvSpPr txBox="1"/>
          <p:nvPr/>
        </p:nvSpPr>
        <p:spPr>
          <a:xfrm>
            <a:off x="5719990" y="1070223"/>
            <a:ext cx="61752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Gráficos de permeabilidade relativa e fluxo fracionário gerados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BBD6C0A-DEFB-304A-14E0-8E931F28F749}"/>
              </a:ext>
            </a:extLst>
          </p:cNvPr>
          <p:cNvSpPr txBox="1"/>
          <p:nvPr/>
        </p:nvSpPr>
        <p:spPr>
          <a:xfrm>
            <a:off x="4209517" y="288715"/>
            <a:ext cx="167006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Dados sobre área invadida e Breakthrough</a:t>
            </a:r>
          </a:p>
        </p:txBody>
      </p:sp>
    </p:spTree>
    <p:extLst>
      <p:ext uri="{BB962C8B-B14F-4D97-AF65-F5344CB8AC3E}">
        <p14:creationId xmlns:p14="http://schemas.microsoft.com/office/powerpoint/2010/main" val="3965234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C0357B6-C965-95B3-AC59-9C5B91C0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4" y="-39003"/>
            <a:ext cx="7234437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854CB3C-EDC8-6979-DF0C-80BF12073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382" y="-31155"/>
            <a:ext cx="5319566" cy="6858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3B0DF3D-2CD1-525C-9D3F-7E023AA1B0E0}"/>
              </a:ext>
            </a:extLst>
          </p:cNvPr>
          <p:cNvSpPr txBox="1"/>
          <p:nvPr/>
        </p:nvSpPr>
        <p:spPr>
          <a:xfrm>
            <a:off x="3232921" y="39003"/>
            <a:ext cx="30992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Carregamento Inicial de Dados</a:t>
            </a:r>
          </a:p>
        </p:txBody>
      </p:sp>
      <p:pic>
        <p:nvPicPr>
          <p:cNvPr id="12" name="Gráfico 11" descr="Crachá com preenchimento sólido">
            <a:extLst>
              <a:ext uri="{FF2B5EF4-FFF2-40B4-BE49-F238E27FC236}">
                <a16:creationId xmlns:a16="http://schemas.microsoft.com/office/drawing/2014/main" id="{E56BEEEF-1D40-2238-4442-B59743DAB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47994" y="739650"/>
            <a:ext cx="914400" cy="914400"/>
          </a:xfrm>
          <a:prstGeom prst="rect">
            <a:avLst/>
          </a:prstGeom>
        </p:spPr>
      </p:pic>
      <p:pic>
        <p:nvPicPr>
          <p:cNvPr id="14" name="Gráfico 13" descr="Selo 1 com preenchimento sólido">
            <a:extLst>
              <a:ext uri="{FF2B5EF4-FFF2-40B4-BE49-F238E27FC236}">
                <a16:creationId xmlns:a16="http://schemas.microsoft.com/office/drawing/2014/main" id="{9CEB2DC5-D45E-F8F0-5E5F-0ACB4ABBD9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71104" y="535578"/>
            <a:ext cx="914400" cy="914400"/>
          </a:xfrm>
          <a:prstGeom prst="rect">
            <a:avLst/>
          </a:prstGeom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09AF05C6-C496-3874-0065-DBB41C3C227D}"/>
              </a:ext>
            </a:extLst>
          </p:cNvPr>
          <p:cNvCxnSpPr/>
          <p:nvPr/>
        </p:nvCxnSpPr>
        <p:spPr>
          <a:xfrm>
            <a:off x="6812130" y="39003"/>
            <a:ext cx="0" cy="672653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E027B37-382C-4F7D-8B95-323280F18414}"/>
              </a:ext>
            </a:extLst>
          </p:cNvPr>
          <p:cNvSpPr txBox="1"/>
          <p:nvPr/>
        </p:nvSpPr>
        <p:spPr>
          <a:xfrm>
            <a:off x="4493676" y="1416242"/>
            <a:ext cx="1989534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A etapa de carregamento inicial se repete para todos os modelos </a:t>
            </a:r>
          </a:p>
        </p:txBody>
      </p:sp>
    </p:spTree>
    <p:extLst>
      <p:ext uri="{BB962C8B-B14F-4D97-AF65-F5344CB8AC3E}">
        <p14:creationId xmlns:p14="http://schemas.microsoft.com/office/powerpoint/2010/main" val="1690163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3A94C4B-ACF6-8179-5A8F-70304FBF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795" y="8962"/>
            <a:ext cx="4663844" cy="435139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E26995B-8F1E-3CAC-DA3C-720F420FE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50" y="0"/>
            <a:ext cx="5395428" cy="496867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9483208-2E83-F3BA-CBD2-2779CB24670E}"/>
              </a:ext>
            </a:extLst>
          </p:cNvPr>
          <p:cNvSpPr txBox="1"/>
          <p:nvPr/>
        </p:nvSpPr>
        <p:spPr>
          <a:xfrm>
            <a:off x="2057186" y="54125"/>
            <a:ext cx="325897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Modelo de </a:t>
            </a:r>
            <a:r>
              <a:rPr lang="pt-BR" b="1" dirty="0" err="1">
                <a:solidFill>
                  <a:schemeClr val="bg1"/>
                </a:solidFill>
              </a:rPr>
              <a:t>Dikstra</a:t>
            </a:r>
            <a:endParaRPr lang="pt-BR" b="1" dirty="0">
              <a:solidFill>
                <a:schemeClr val="bg1"/>
              </a:solidFill>
            </a:endParaRPr>
          </a:p>
          <a:p>
            <a:pPr algn="ctr"/>
            <a:r>
              <a:rPr lang="pt-BR" b="1" u="sng" dirty="0">
                <a:solidFill>
                  <a:schemeClr val="bg1"/>
                </a:solidFill>
              </a:rPr>
              <a:t>CASO 2: 1</a:t>
            </a:r>
            <a:r>
              <a:rPr lang="pt-BR" b="1" dirty="0">
                <a:solidFill>
                  <a:schemeClr val="bg1"/>
                </a:solidFill>
              </a:rPr>
              <a:t> Produtor e 2 Injetores</a:t>
            </a:r>
          </a:p>
        </p:txBody>
      </p:sp>
      <p:pic>
        <p:nvPicPr>
          <p:cNvPr id="18" name="Gráfico 17" descr="Selo 5 com preenchimento sólido">
            <a:extLst>
              <a:ext uri="{FF2B5EF4-FFF2-40B4-BE49-F238E27FC236}">
                <a16:creationId xmlns:a16="http://schemas.microsoft.com/office/drawing/2014/main" id="{A5845D83-0ADA-5A99-386E-EA47E321F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8602" y="4360360"/>
            <a:ext cx="914400" cy="914400"/>
          </a:xfrm>
          <a:prstGeom prst="rect">
            <a:avLst/>
          </a:prstGeom>
        </p:spPr>
      </p:pic>
      <p:pic>
        <p:nvPicPr>
          <p:cNvPr id="20" name="Gráfico 19" descr="Selo 4 com preenchimento sólido">
            <a:extLst>
              <a:ext uri="{FF2B5EF4-FFF2-40B4-BE49-F238E27FC236}">
                <a16:creationId xmlns:a16="http://schemas.microsoft.com/office/drawing/2014/main" id="{A5F068DF-B6AD-511D-3B51-0D5F6B250B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97810" y="1854212"/>
            <a:ext cx="914400" cy="914400"/>
          </a:xfrm>
          <a:prstGeom prst="rect">
            <a:avLst/>
          </a:prstGeom>
        </p:spPr>
      </p:pic>
      <p:pic>
        <p:nvPicPr>
          <p:cNvPr id="22" name="Gráfico 21" descr="Selo 3 com preenchimento sólido">
            <a:extLst>
              <a:ext uri="{FF2B5EF4-FFF2-40B4-BE49-F238E27FC236}">
                <a16:creationId xmlns:a16="http://schemas.microsoft.com/office/drawing/2014/main" id="{20967FC8-D4BA-25F4-E13C-55EEEF16CC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51893" y="1466055"/>
            <a:ext cx="914400" cy="9144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73EA9950-E893-343D-F595-C1D1C0100F63}"/>
              </a:ext>
            </a:extLst>
          </p:cNvPr>
          <p:cNvSpPr txBox="1"/>
          <p:nvPr/>
        </p:nvSpPr>
        <p:spPr>
          <a:xfrm>
            <a:off x="10362232" y="4494394"/>
            <a:ext cx="136406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Curvas equipotenciais geradas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FE0BF55-B662-2432-66FD-901F3FCB68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69786" y="4367403"/>
            <a:ext cx="3385224" cy="249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18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C3246E5-2A0F-4773-8251-7F5094521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52667" cy="600508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D0B1E50-CB9C-9109-8FD1-D7A34EAC1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904" y="1500114"/>
            <a:ext cx="3255548" cy="244037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20C49EE-F448-F606-FB01-2283E3BC78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75"/>
          <a:stretch/>
        </p:blipFill>
        <p:spPr>
          <a:xfrm>
            <a:off x="4939842" y="4133121"/>
            <a:ext cx="3375225" cy="253008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D3F5D25-AF1D-4497-09A4-672A57602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8091" y="3962779"/>
            <a:ext cx="3663721" cy="2784428"/>
          </a:xfrm>
          <a:prstGeom prst="rect">
            <a:avLst/>
          </a:prstGeom>
        </p:spPr>
      </p:pic>
      <p:pic>
        <p:nvPicPr>
          <p:cNvPr id="3" name="Gráfico 2" descr="Selo 6 com preenchimento sólido">
            <a:extLst>
              <a:ext uri="{FF2B5EF4-FFF2-40B4-BE49-F238E27FC236}">
                <a16:creationId xmlns:a16="http://schemas.microsoft.com/office/drawing/2014/main" id="{2C68FB2C-C00D-1BE5-D61B-CF29B1C890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15820" y="190219"/>
            <a:ext cx="914400" cy="914400"/>
          </a:xfrm>
          <a:prstGeom prst="rect">
            <a:avLst/>
          </a:prstGeom>
        </p:spPr>
      </p:pic>
      <p:pic>
        <p:nvPicPr>
          <p:cNvPr id="2" name="Gráfico 1" descr="Selo 7 com preenchimento sólido">
            <a:extLst>
              <a:ext uri="{FF2B5EF4-FFF2-40B4-BE49-F238E27FC236}">
                <a16:creationId xmlns:a16="http://schemas.microsoft.com/office/drawing/2014/main" id="{892D20E0-AE8A-AB31-8C02-C1574782EB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03108" y="1279291"/>
            <a:ext cx="914400" cy="9144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DD63EB9-7163-3440-D91E-3F99500AD9A2}"/>
              </a:ext>
            </a:extLst>
          </p:cNvPr>
          <p:cNvSpPr txBox="1"/>
          <p:nvPr/>
        </p:nvSpPr>
        <p:spPr>
          <a:xfrm>
            <a:off x="5719990" y="1070223"/>
            <a:ext cx="61752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Gráficos de permeabilidade relativa e fluxo fracionário gerados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BBD6C0A-DEFB-304A-14E0-8E931F28F749}"/>
              </a:ext>
            </a:extLst>
          </p:cNvPr>
          <p:cNvSpPr txBox="1"/>
          <p:nvPr/>
        </p:nvSpPr>
        <p:spPr>
          <a:xfrm>
            <a:off x="4209517" y="288715"/>
            <a:ext cx="167006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Dados sobre área invadida e Breakthrough</a:t>
            </a:r>
          </a:p>
        </p:txBody>
      </p:sp>
    </p:spTree>
    <p:extLst>
      <p:ext uri="{BB962C8B-B14F-4D97-AF65-F5344CB8AC3E}">
        <p14:creationId xmlns:p14="http://schemas.microsoft.com/office/powerpoint/2010/main" val="2772069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C0357B6-C965-95B3-AC59-9C5B91C0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4" y="-39003"/>
            <a:ext cx="7234437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854CB3C-EDC8-6979-DF0C-80BF12073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382" y="-31155"/>
            <a:ext cx="5319566" cy="6858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3B0DF3D-2CD1-525C-9D3F-7E023AA1B0E0}"/>
              </a:ext>
            </a:extLst>
          </p:cNvPr>
          <p:cNvSpPr txBox="1"/>
          <p:nvPr/>
        </p:nvSpPr>
        <p:spPr>
          <a:xfrm>
            <a:off x="3232921" y="39003"/>
            <a:ext cx="30992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Carregamento Inicial de Dados</a:t>
            </a:r>
          </a:p>
        </p:txBody>
      </p:sp>
      <p:pic>
        <p:nvPicPr>
          <p:cNvPr id="12" name="Gráfico 11" descr="Crachá com preenchimento sólido">
            <a:extLst>
              <a:ext uri="{FF2B5EF4-FFF2-40B4-BE49-F238E27FC236}">
                <a16:creationId xmlns:a16="http://schemas.microsoft.com/office/drawing/2014/main" id="{E56BEEEF-1D40-2238-4442-B59743DAB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47994" y="739650"/>
            <a:ext cx="914400" cy="914400"/>
          </a:xfrm>
          <a:prstGeom prst="rect">
            <a:avLst/>
          </a:prstGeom>
        </p:spPr>
      </p:pic>
      <p:pic>
        <p:nvPicPr>
          <p:cNvPr id="14" name="Gráfico 13" descr="Selo 1 com preenchimento sólido">
            <a:extLst>
              <a:ext uri="{FF2B5EF4-FFF2-40B4-BE49-F238E27FC236}">
                <a16:creationId xmlns:a16="http://schemas.microsoft.com/office/drawing/2014/main" id="{9CEB2DC5-D45E-F8F0-5E5F-0ACB4ABBD9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71104" y="535578"/>
            <a:ext cx="914400" cy="914400"/>
          </a:xfrm>
          <a:prstGeom prst="rect">
            <a:avLst/>
          </a:prstGeom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09AF05C6-C496-3874-0065-DBB41C3C227D}"/>
              </a:ext>
            </a:extLst>
          </p:cNvPr>
          <p:cNvCxnSpPr/>
          <p:nvPr/>
        </p:nvCxnSpPr>
        <p:spPr>
          <a:xfrm>
            <a:off x="6812130" y="39003"/>
            <a:ext cx="0" cy="672653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E027B37-382C-4F7D-8B95-323280F18414}"/>
              </a:ext>
            </a:extLst>
          </p:cNvPr>
          <p:cNvSpPr txBox="1"/>
          <p:nvPr/>
        </p:nvSpPr>
        <p:spPr>
          <a:xfrm>
            <a:off x="4493676" y="1416242"/>
            <a:ext cx="1989534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A etapa de carregamento inicial se repete para todos os modelos </a:t>
            </a:r>
          </a:p>
        </p:txBody>
      </p:sp>
    </p:spTree>
    <p:extLst>
      <p:ext uri="{BB962C8B-B14F-4D97-AF65-F5344CB8AC3E}">
        <p14:creationId xmlns:p14="http://schemas.microsoft.com/office/powerpoint/2010/main" val="3169309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90AE1E8-6CEF-41A5-BF17-6B2C89690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515" y="-15081"/>
            <a:ext cx="5391902" cy="450595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E26995B-8F1E-3CAC-DA3C-720F420FE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50" y="0"/>
            <a:ext cx="5395428" cy="496867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9483208-2E83-F3BA-CBD2-2779CB24670E}"/>
              </a:ext>
            </a:extLst>
          </p:cNvPr>
          <p:cNvSpPr txBox="1"/>
          <p:nvPr/>
        </p:nvSpPr>
        <p:spPr>
          <a:xfrm>
            <a:off x="2141344" y="54125"/>
            <a:ext cx="309065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Modelo de </a:t>
            </a:r>
            <a:r>
              <a:rPr lang="pt-BR" b="1" dirty="0" err="1">
                <a:solidFill>
                  <a:schemeClr val="bg1"/>
                </a:solidFill>
              </a:rPr>
              <a:t>Dikstra</a:t>
            </a:r>
            <a:endParaRPr lang="pt-BR" b="1" dirty="0">
              <a:solidFill>
                <a:schemeClr val="bg1"/>
              </a:solidFill>
            </a:endParaRPr>
          </a:p>
          <a:p>
            <a:pPr algn="ctr"/>
            <a:r>
              <a:rPr lang="pt-BR" b="1" u="sng" dirty="0">
                <a:solidFill>
                  <a:schemeClr val="bg1"/>
                </a:solidFill>
              </a:rPr>
              <a:t>CASO 3: 2</a:t>
            </a:r>
            <a:r>
              <a:rPr lang="pt-BR" b="1" dirty="0">
                <a:solidFill>
                  <a:schemeClr val="bg1"/>
                </a:solidFill>
              </a:rPr>
              <a:t> Produtores 1 Injetor</a:t>
            </a:r>
          </a:p>
        </p:txBody>
      </p:sp>
      <p:pic>
        <p:nvPicPr>
          <p:cNvPr id="18" name="Gráfico 17" descr="Selo 5 com preenchimento sólido">
            <a:extLst>
              <a:ext uri="{FF2B5EF4-FFF2-40B4-BE49-F238E27FC236}">
                <a16:creationId xmlns:a16="http://schemas.microsoft.com/office/drawing/2014/main" id="{A5845D83-0ADA-5A99-386E-EA47E321F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8602" y="4360360"/>
            <a:ext cx="914400" cy="914400"/>
          </a:xfrm>
          <a:prstGeom prst="rect">
            <a:avLst/>
          </a:prstGeom>
        </p:spPr>
      </p:pic>
      <p:pic>
        <p:nvPicPr>
          <p:cNvPr id="20" name="Gráfico 19" descr="Selo 4 com preenchimento sólido">
            <a:extLst>
              <a:ext uri="{FF2B5EF4-FFF2-40B4-BE49-F238E27FC236}">
                <a16:creationId xmlns:a16="http://schemas.microsoft.com/office/drawing/2014/main" id="{A5F068DF-B6AD-511D-3B51-0D5F6B250B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97810" y="1854212"/>
            <a:ext cx="914400" cy="914400"/>
          </a:xfrm>
          <a:prstGeom prst="rect">
            <a:avLst/>
          </a:prstGeom>
        </p:spPr>
      </p:pic>
      <p:pic>
        <p:nvPicPr>
          <p:cNvPr id="22" name="Gráfico 21" descr="Selo 3 com preenchimento sólido">
            <a:extLst>
              <a:ext uri="{FF2B5EF4-FFF2-40B4-BE49-F238E27FC236}">
                <a16:creationId xmlns:a16="http://schemas.microsoft.com/office/drawing/2014/main" id="{20967FC8-D4BA-25F4-E13C-55EEEF16CC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51893" y="1466055"/>
            <a:ext cx="914400" cy="9144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73EA9950-E893-343D-F595-C1D1C0100F63}"/>
              </a:ext>
            </a:extLst>
          </p:cNvPr>
          <p:cNvSpPr txBox="1"/>
          <p:nvPr/>
        </p:nvSpPr>
        <p:spPr>
          <a:xfrm>
            <a:off x="10362232" y="4494394"/>
            <a:ext cx="136406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Curvas equipotenciais geradas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E6E8149-F533-4750-9820-6D93706BFB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91998" y="4490873"/>
            <a:ext cx="3203313" cy="239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9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C0357B6-C965-95B3-AC59-9C5B91C0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4" y="-39003"/>
            <a:ext cx="7234437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854CB3C-EDC8-6979-DF0C-80BF12073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382" y="-31155"/>
            <a:ext cx="5319566" cy="6858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3B0DF3D-2CD1-525C-9D3F-7E023AA1B0E0}"/>
              </a:ext>
            </a:extLst>
          </p:cNvPr>
          <p:cNvSpPr txBox="1"/>
          <p:nvPr/>
        </p:nvSpPr>
        <p:spPr>
          <a:xfrm>
            <a:off x="3232921" y="39003"/>
            <a:ext cx="30992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Carregamento Inicial de Dados</a:t>
            </a:r>
          </a:p>
        </p:txBody>
      </p:sp>
      <p:pic>
        <p:nvPicPr>
          <p:cNvPr id="12" name="Gráfico 11" descr="Crachá com preenchimento sólido">
            <a:extLst>
              <a:ext uri="{FF2B5EF4-FFF2-40B4-BE49-F238E27FC236}">
                <a16:creationId xmlns:a16="http://schemas.microsoft.com/office/drawing/2014/main" id="{E56BEEEF-1D40-2238-4442-B59743DAB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47994" y="739650"/>
            <a:ext cx="914400" cy="914400"/>
          </a:xfrm>
          <a:prstGeom prst="rect">
            <a:avLst/>
          </a:prstGeom>
        </p:spPr>
      </p:pic>
      <p:pic>
        <p:nvPicPr>
          <p:cNvPr id="14" name="Gráfico 13" descr="Selo 1 com preenchimento sólido">
            <a:extLst>
              <a:ext uri="{FF2B5EF4-FFF2-40B4-BE49-F238E27FC236}">
                <a16:creationId xmlns:a16="http://schemas.microsoft.com/office/drawing/2014/main" id="{9CEB2DC5-D45E-F8F0-5E5F-0ACB4ABBD9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71104" y="535578"/>
            <a:ext cx="914400" cy="914400"/>
          </a:xfrm>
          <a:prstGeom prst="rect">
            <a:avLst/>
          </a:prstGeom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09AF05C6-C496-3874-0065-DBB41C3C227D}"/>
              </a:ext>
            </a:extLst>
          </p:cNvPr>
          <p:cNvCxnSpPr/>
          <p:nvPr/>
        </p:nvCxnSpPr>
        <p:spPr>
          <a:xfrm>
            <a:off x="6812130" y="39003"/>
            <a:ext cx="0" cy="672653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E027B37-382C-4F7D-8B95-323280F18414}"/>
              </a:ext>
            </a:extLst>
          </p:cNvPr>
          <p:cNvSpPr txBox="1"/>
          <p:nvPr/>
        </p:nvSpPr>
        <p:spPr>
          <a:xfrm>
            <a:off x="4493676" y="1416242"/>
            <a:ext cx="1989534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A etapa de carregamento inicial se repete para todos os modelos </a:t>
            </a:r>
          </a:p>
        </p:txBody>
      </p:sp>
    </p:spTree>
    <p:extLst>
      <p:ext uri="{BB962C8B-B14F-4D97-AF65-F5344CB8AC3E}">
        <p14:creationId xmlns:p14="http://schemas.microsoft.com/office/powerpoint/2010/main" val="993388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5C3B24E-EFE9-46F5-957D-61AAF8696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87" y="-49992"/>
            <a:ext cx="6058746" cy="532435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D0B1E50-CB9C-9109-8FD1-D7A34EAC1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904" y="1500114"/>
            <a:ext cx="3255548" cy="244037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20C49EE-F448-F606-FB01-2283E3BC78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75"/>
          <a:stretch/>
        </p:blipFill>
        <p:spPr>
          <a:xfrm>
            <a:off x="4939842" y="4133121"/>
            <a:ext cx="3375225" cy="253008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D3F5D25-AF1D-4497-09A4-672A57602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8091" y="3962779"/>
            <a:ext cx="3663721" cy="2784428"/>
          </a:xfrm>
          <a:prstGeom prst="rect">
            <a:avLst/>
          </a:prstGeom>
        </p:spPr>
      </p:pic>
      <p:pic>
        <p:nvPicPr>
          <p:cNvPr id="3" name="Gráfico 2" descr="Selo 6 com preenchimento sólido">
            <a:extLst>
              <a:ext uri="{FF2B5EF4-FFF2-40B4-BE49-F238E27FC236}">
                <a16:creationId xmlns:a16="http://schemas.microsoft.com/office/drawing/2014/main" id="{2C68FB2C-C00D-1BE5-D61B-CF29B1C890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15820" y="190219"/>
            <a:ext cx="914400" cy="914400"/>
          </a:xfrm>
          <a:prstGeom prst="rect">
            <a:avLst/>
          </a:prstGeom>
        </p:spPr>
      </p:pic>
      <p:pic>
        <p:nvPicPr>
          <p:cNvPr id="2" name="Gráfico 1" descr="Selo 7 com preenchimento sólido">
            <a:extLst>
              <a:ext uri="{FF2B5EF4-FFF2-40B4-BE49-F238E27FC236}">
                <a16:creationId xmlns:a16="http://schemas.microsoft.com/office/drawing/2014/main" id="{892D20E0-AE8A-AB31-8C02-C1574782EB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72732" y="1329567"/>
            <a:ext cx="914400" cy="9144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DD63EB9-7163-3440-D91E-3F99500AD9A2}"/>
              </a:ext>
            </a:extLst>
          </p:cNvPr>
          <p:cNvSpPr txBox="1"/>
          <p:nvPr/>
        </p:nvSpPr>
        <p:spPr>
          <a:xfrm>
            <a:off x="6016719" y="1034464"/>
            <a:ext cx="61752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Gráficos de permeabilidade relativa e fluxo fracionário gerados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BBD6C0A-DEFB-304A-14E0-8E931F28F749}"/>
              </a:ext>
            </a:extLst>
          </p:cNvPr>
          <p:cNvSpPr txBox="1"/>
          <p:nvPr/>
        </p:nvSpPr>
        <p:spPr>
          <a:xfrm>
            <a:off x="4209517" y="288715"/>
            <a:ext cx="167006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Dados sobre área invadida e Breakthrough</a:t>
            </a:r>
          </a:p>
        </p:txBody>
      </p:sp>
    </p:spTree>
    <p:extLst>
      <p:ext uri="{BB962C8B-B14F-4D97-AF65-F5344CB8AC3E}">
        <p14:creationId xmlns:p14="http://schemas.microsoft.com/office/powerpoint/2010/main" val="178136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8A36EF6-AAEC-02CE-91D2-FD9E4A49A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4" y="0"/>
            <a:ext cx="5387807" cy="664521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9483208-2E83-F3BA-CBD2-2779CB24670E}"/>
              </a:ext>
            </a:extLst>
          </p:cNvPr>
          <p:cNvSpPr txBox="1"/>
          <p:nvPr/>
        </p:nvSpPr>
        <p:spPr>
          <a:xfrm>
            <a:off x="2251303" y="112991"/>
            <a:ext cx="288643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Modelo de Stiles</a:t>
            </a:r>
          </a:p>
          <a:p>
            <a:pPr algn="ctr"/>
            <a:r>
              <a:rPr lang="pt-BR" b="1" u="sng" dirty="0">
                <a:solidFill>
                  <a:schemeClr val="bg1"/>
                </a:solidFill>
              </a:rPr>
              <a:t>CASO 1: </a:t>
            </a:r>
            <a:r>
              <a:rPr lang="pt-BR" b="1" dirty="0">
                <a:solidFill>
                  <a:schemeClr val="bg1"/>
                </a:solidFill>
              </a:rPr>
              <a:t>1 Produtor 1 Injetor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613E976-0466-374B-8719-8673BEBD8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811" y="0"/>
            <a:ext cx="4724809" cy="43895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B2CB1BB-A7EC-4F4C-E6BE-1BBCFBD94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241" y="4082298"/>
            <a:ext cx="3366731" cy="2461123"/>
          </a:xfrm>
          <a:prstGeom prst="rect">
            <a:avLst/>
          </a:prstGeom>
        </p:spPr>
      </p:pic>
      <p:pic>
        <p:nvPicPr>
          <p:cNvPr id="18" name="Gráfico 17" descr="Selo 5 com preenchimento sólido">
            <a:extLst>
              <a:ext uri="{FF2B5EF4-FFF2-40B4-BE49-F238E27FC236}">
                <a16:creationId xmlns:a16="http://schemas.microsoft.com/office/drawing/2014/main" id="{A5845D83-0ADA-5A99-386E-EA47E321F0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77502" y="3932300"/>
            <a:ext cx="914400" cy="914400"/>
          </a:xfrm>
          <a:prstGeom prst="rect">
            <a:avLst/>
          </a:prstGeom>
        </p:spPr>
      </p:pic>
      <p:pic>
        <p:nvPicPr>
          <p:cNvPr id="20" name="Gráfico 19" descr="Selo 4 com preenchimento sólido">
            <a:extLst>
              <a:ext uri="{FF2B5EF4-FFF2-40B4-BE49-F238E27FC236}">
                <a16:creationId xmlns:a16="http://schemas.microsoft.com/office/drawing/2014/main" id="{A5F068DF-B6AD-511D-3B51-0D5F6B250B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74696" y="1527976"/>
            <a:ext cx="914400" cy="914400"/>
          </a:xfrm>
          <a:prstGeom prst="rect">
            <a:avLst/>
          </a:prstGeom>
        </p:spPr>
      </p:pic>
      <p:pic>
        <p:nvPicPr>
          <p:cNvPr id="22" name="Gráfico 21" descr="Selo 3 com preenchimento sólido">
            <a:extLst>
              <a:ext uri="{FF2B5EF4-FFF2-40B4-BE49-F238E27FC236}">
                <a16:creationId xmlns:a16="http://schemas.microsoft.com/office/drawing/2014/main" id="{20967FC8-D4BA-25F4-E13C-55EEEF16CC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51893" y="1466055"/>
            <a:ext cx="914400" cy="9144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73EA9950-E893-343D-F595-C1D1C0100F63}"/>
              </a:ext>
            </a:extLst>
          </p:cNvPr>
          <p:cNvSpPr txBox="1"/>
          <p:nvPr/>
        </p:nvSpPr>
        <p:spPr>
          <a:xfrm>
            <a:off x="10691887" y="4066334"/>
            <a:ext cx="136406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Curvas equipotenciais geradas</a:t>
            </a:r>
          </a:p>
        </p:txBody>
      </p:sp>
    </p:spTree>
    <p:extLst>
      <p:ext uri="{BB962C8B-B14F-4D97-AF65-F5344CB8AC3E}">
        <p14:creationId xmlns:p14="http://schemas.microsoft.com/office/powerpoint/2010/main" val="174922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D0B1E50-CB9C-9109-8FD1-D7A34EAC1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99" y="4227410"/>
            <a:ext cx="3255548" cy="244037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20C49EE-F448-F606-FB01-2283E3BC78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75"/>
          <a:stretch/>
        </p:blipFill>
        <p:spPr>
          <a:xfrm>
            <a:off x="4296230" y="4137700"/>
            <a:ext cx="3375225" cy="253008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D3F5D25-AF1D-4497-09A4-672A57602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630" y="3956845"/>
            <a:ext cx="3663721" cy="278442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18FD266-041C-0EA1-EE84-0D5F81742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057" y="190219"/>
            <a:ext cx="5806943" cy="3238781"/>
          </a:xfrm>
          <a:prstGeom prst="rect">
            <a:avLst/>
          </a:prstGeom>
        </p:spPr>
      </p:pic>
      <p:pic>
        <p:nvPicPr>
          <p:cNvPr id="3" name="Gráfico 2" descr="Selo 6 com preenchimento sólido">
            <a:extLst>
              <a:ext uri="{FF2B5EF4-FFF2-40B4-BE49-F238E27FC236}">
                <a16:creationId xmlns:a16="http://schemas.microsoft.com/office/drawing/2014/main" id="{2C68FB2C-C00D-1BE5-D61B-CF29B1C890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81830" y="223748"/>
            <a:ext cx="914400" cy="914400"/>
          </a:xfrm>
          <a:prstGeom prst="rect">
            <a:avLst/>
          </a:prstGeom>
        </p:spPr>
      </p:pic>
      <p:pic>
        <p:nvPicPr>
          <p:cNvPr id="2" name="Gráfico 1" descr="Selo 7 com preenchimento sólido">
            <a:extLst>
              <a:ext uri="{FF2B5EF4-FFF2-40B4-BE49-F238E27FC236}">
                <a16:creationId xmlns:a16="http://schemas.microsoft.com/office/drawing/2014/main" id="{892D20E0-AE8A-AB31-8C02-C1574782EB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51362" y="3313010"/>
            <a:ext cx="914400" cy="9144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DD63EB9-7163-3440-D91E-3F99500AD9A2}"/>
              </a:ext>
            </a:extLst>
          </p:cNvPr>
          <p:cNvSpPr txBox="1"/>
          <p:nvPr/>
        </p:nvSpPr>
        <p:spPr>
          <a:xfrm>
            <a:off x="4628989" y="3598684"/>
            <a:ext cx="61752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Gráficos de permeabilidade relativa e fluxo fracionário gerados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A466BD5-3607-9F69-F28F-84E2E64BEA7C}"/>
              </a:ext>
            </a:extLst>
          </p:cNvPr>
          <p:cNvSpPr txBox="1"/>
          <p:nvPr/>
        </p:nvSpPr>
        <p:spPr>
          <a:xfrm>
            <a:off x="4193819" y="450115"/>
            <a:ext cx="186804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Dados sobre área invadida e Breakthrough</a:t>
            </a:r>
          </a:p>
        </p:txBody>
      </p:sp>
    </p:spTree>
    <p:extLst>
      <p:ext uri="{BB962C8B-B14F-4D97-AF65-F5344CB8AC3E}">
        <p14:creationId xmlns:p14="http://schemas.microsoft.com/office/powerpoint/2010/main" val="404745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C0357B6-C965-95B3-AC59-9C5B91C0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4" y="-39003"/>
            <a:ext cx="7234437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854CB3C-EDC8-6979-DF0C-80BF12073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382" y="-31155"/>
            <a:ext cx="5319566" cy="6858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3B0DF3D-2CD1-525C-9D3F-7E023AA1B0E0}"/>
              </a:ext>
            </a:extLst>
          </p:cNvPr>
          <p:cNvSpPr txBox="1"/>
          <p:nvPr/>
        </p:nvSpPr>
        <p:spPr>
          <a:xfrm>
            <a:off x="3232921" y="39003"/>
            <a:ext cx="30992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Carregamento Inicial de Dados</a:t>
            </a:r>
          </a:p>
        </p:txBody>
      </p:sp>
      <p:pic>
        <p:nvPicPr>
          <p:cNvPr id="12" name="Gráfico 11" descr="Crachá com preenchimento sólido">
            <a:extLst>
              <a:ext uri="{FF2B5EF4-FFF2-40B4-BE49-F238E27FC236}">
                <a16:creationId xmlns:a16="http://schemas.microsoft.com/office/drawing/2014/main" id="{E56BEEEF-1D40-2238-4442-B59743DAB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47994" y="739650"/>
            <a:ext cx="914400" cy="914400"/>
          </a:xfrm>
          <a:prstGeom prst="rect">
            <a:avLst/>
          </a:prstGeom>
        </p:spPr>
      </p:pic>
      <p:pic>
        <p:nvPicPr>
          <p:cNvPr id="14" name="Gráfico 13" descr="Selo 1 com preenchimento sólido">
            <a:extLst>
              <a:ext uri="{FF2B5EF4-FFF2-40B4-BE49-F238E27FC236}">
                <a16:creationId xmlns:a16="http://schemas.microsoft.com/office/drawing/2014/main" id="{9CEB2DC5-D45E-F8F0-5E5F-0ACB4ABBD9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71104" y="535578"/>
            <a:ext cx="914400" cy="914400"/>
          </a:xfrm>
          <a:prstGeom prst="rect">
            <a:avLst/>
          </a:prstGeom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09AF05C6-C496-3874-0065-DBB41C3C227D}"/>
              </a:ext>
            </a:extLst>
          </p:cNvPr>
          <p:cNvCxnSpPr/>
          <p:nvPr/>
        </p:nvCxnSpPr>
        <p:spPr>
          <a:xfrm>
            <a:off x="6812130" y="39003"/>
            <a:ext cx="0" cy="672653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E027B37-382C-4F7D-8B95-323280F18414}"/>
              </a:ext>
            </a:extLst>
          </p:cNvPr>
          <p:cNvSpPr txBox="1"/>
          <p:nvPr/>
        </p:nvSpPr>
        <p:spPr>
          <a:xfrm>
            <a:off x="4493676" y="1416242"/>
            <a:ext cx="1989534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A etapa de carregamento inicial se repete para todos os modelos </a:t>
            </a:r>
          </a:p>
        </p:txBody>
      </p:sp>
    </p:spTree>
    <p:extLst>
      <p:ext uri="{BB962C8B-B14F-4D97-AF65-F5344CB8AC3E}">
        <p14:creationId xmlns:p14="http://schemas.microsoft.com/office/powerpoint/2010/main" val="389982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B68D0F1-10C4-9837-DCC3-B613DF552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807" y="4389499"/>
            <a:ext cx="3190577" cy="23407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65D0C13-AF58-7AB0-6377-DF4F52C6C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996" y="-1"/>
            <a:ext cx="4686706" cy="43895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8A36EF6-AAEC-02CE-91D2-FD9E4A49A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4" y="0"/>
            <a:ext cx="5387807" cy="664521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9483208-2E83-F3BA-CBD2-2779CB24670E}"/>
              </a:ext>
            </a:extLst>
          </p:cNvPr>
          <p:cNvSpPr txBox="1"/>
          <p:nvPr/>
        </p:nvSpPr>
        <p:spPr>
          <a:xfrm>
            <a:off x="2149193" y="112991"/>
            <a:ext cx="309065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Modelo de Stiles</a:t>
            </a:r>
          </a:p>
          <a:p>
            <a:pPr algn="ctr"/>
            <a:r>
              <a:rPr lang="pt-BR" b="1" u="sng" dirty="0">
                <a:solidFill>
                  <a:schemeClr val="bg1"/>
                </a:solidFill>
              </a:rPr>
              <a:t>CASO 2: </a:t>
            </a:r>
            <a:r>
              <a:rPr lang="pt-BR" b="1" dirty="0">
                <a:solidFill>
                  <a:schemeClr val="bg1"/>
                </a:solidFill>
              </a:rPr>
              <a:t>1 Produtor 2 Injetores</a:t>
            </a:r>
          </a:p>
        </p:txBody>
      </p:sp>
      <p:pic>
        <p:nvPicPr>
          <p:cNvPr id="18" name="Gráfico 17" descr="Selo 5 com preenchimento sólido">
            <a:extLst>
              <a:ext uri="{FF2B5EF4-FFF2-40B4-BE49-F238E27FC236}">
                <a16:creationId xmlns:a16="http://schemas.microsoft.com/office/drawing/2014/main" id="{A5845D83-0ADA-5A99-386E-EA47E321F0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08602" y="4360360"/>
            <a:ext cx="914400" cy="914400"/>
          </a:xfrm>
          <a:prstGeom prst="rect">
            <a:avLst/>
          </a:prstGeom>
        </p:spPr>
      </p:pic>
      <p:pic>
        <p:nvPicPr>
          <p:cNvPr id="20" name="Gráfico 19" descr="Selo 4 com preenchimento sólido">
            <a:extLst>
              <a:ext uri="{FF2B5EF4-FFF2-40B4-BE49-F238E27FC236}">
                <a16:creationId xmlns:a16="http://schemas.microsoft.com/office/drawing/2014/main" id="{A5F068DF-B6AD-511D-3B51-0D5F6B250B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84000" y="1704577"/>
            <a:ext cx="914400" cy="914400"/>
          </a:xfrm>
          <a:prstGeom prst="rect">
            <a:avLst/>
          </a:prstGeom>
        </p:spPr>
      </p:pic>
      <p:pic>
        <p:nvPicPr>
          <p:cNvPr id="22" name="Gráfico 21" descr="Selo 3 com preenchimento sólido">
            <a:extLst>
              <a:ext uri="{FF2B5EF4-FFF2-40B4-BE49-F238E27FC236}">
                <a16:creationId xmlns:a16="http://schemas.microsoft.com/office/drawing/2014/main" id="{20967FC8-D4BA-25F4-E13C-55EEEF16CC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51893" y="1466055"/>
            <a:ext cx="914400" cy="9144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73EA9950-E893-343D-F595-C1D1C0100F63}"/>
              </a:ext>
            </a:extLst>
          </p:cNvPr>
          <p:cNvSpPr txBox="1"/>
          <p:nvPr/>
        </p:nvSpPr>
        <p:spPr>
          <a:xfrm>
            <a:off x="10362232" y="4494394"/>
            <a:ext cx="136406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Curvas equipotenciais geradas</a:t>
            </a:r>
          </a:p>
        </p:txBody>
      </p:sp>
    </p:spTree>
    <p:extLst>
      <p:ext uri="{BB962C8B-B14F-4D97-AF65-F5344CB8AC3E}">
        <p14:creationId xmlns:p14="http://schemas.microsoft.com/office/powerpoint/2010/main" val="255953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6D8B96A-AE2F-CE10-A7E6-E4BC47C4F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65333" cy="352369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D0B1E50-CB9C-9109-8FD1-D7A34EAC1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99" y="4227410"/>
            <a:ext cx="3255548" cy="244037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20C49EE-F448-F606-FB01-2283E3BC78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75"/>
          <a:stretch/>
        </p:blipFill>
        <p:spPr>
          <a:xfrm>
            <a:off x="4296230" y="4137700"/>
            <a:ext cx="3375225" cy="253008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D3F5D25-AF1D-4497-09A4-672A57602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6630" y="3956845"/>
            <a:ext cx="3663721" cy="2784428"/>
          </a:xfrm>
          <a:prstGeom prst="rect">
            <a:avLst/>
          </a:prstGeom>
        </p:spPr>
      </p:pic>
      <p:pic>
        <p:nvPicPr>
          <p:cNvPr id="3" name="Gráfico 2" descr="Selo 6 com preenchimento sólido">
            <a:extLst>
              <a:ext uri="{FF2B5EF4-FFF2-40B4-BE49-F238E27FC236}">
                <a16:creationId xmlns:a16="http://schemas.microsoft.com/office/drawing/2014/main" id="{2C68FB2C-C00D-1BE5-D61B-CF29B1C890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01568" y="223747"/>
            <a:ext cx="914400" cy="914400"/>
          </a:xfrm>
          <a:prstGeom prst="rect">
            <a:avLst/>
          </a:prstGeom>
        </p:spPr>
      </p:pic>
      <p:pic>
        <p:nvPicPr>
          <p:cNvPr id="2" name="Gráfico 1" descr="Selo 7 com preenchimento sólido">
            <a:extLst>
              <a:ext uri="{FF2B5EF4-FFF2-40B4-BE49-F238E27FC236}">
                <a16:creationId xmlns:a16="http://schemas.microsoft.com/office/drawing/2014/main" id="{892D20E0-AE8A-AB31-8C02-C1574782EB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51362" y="3313010"/>
            <a:ext cx="914400" cy="9144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DD63EB9-7163-3440-D91E-3F99500AD9A2}"/>
              </a:ext>
            </a:extLst>
          </p:cNvPr>
          <p:cNvSpPr txBox="1"/>
          <p:nvPr/>
        </p:nvSpPr>
        <p:spPr>
          <a:xfrm>
            <a:off x="4628989" y="3598684"/>
            <a:ext cx="61752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Gráficos de permeabilidade relativa e fluxo fracionário gerados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BBD6C0A-DEFB-304A-14E0-8E931F28F749}"/>
              </a:ext>
            </a:extLst>
          </p:cNvPr>
          <p:cNvSpPr txBox="1"/>
          <p:nvPr/>
        </p:nvSpPr>
        <p:spPr>
          <a:xfrm>
            <a:off x="3495265" y="322243"/>
            <a:ext cx="167006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Dados sobre área invadida e Breakthrough</a:t>
            </a:r>
          </a:p>
        </p:txBody>
      </p:sp>
    </p:spTree>
    <p:extLst>
      <p:ext uri="{BB962C8B-B14F-4D97-AF65-F5344CB8AC3E}">
        <p14:creationId xmlns:p14="http://schemas.microsoft.com/office/powerpoint/2010/main" val="2096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C0357B6-C965-95B3-AC59-9C5B91C0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4" y="-39003"/>
            <a:ext cx="7234437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854CB3C-EDC8-6979-DF0C-80BF12073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382" y="-31155"/>
            <a:ext cx="5319566" cy="6858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3B0DF3D-2CD1-525C-9D3F-7E023AA1B0E0}"/>
              </a:ext>
            </a:extLst>
          </p:cNvPr>
          <p:cNvSpPr txBox="1"/>
          <p:nvPr/>
        </p:nvSpPr>
        <p:spPr>
          <a:xfrm>
            <a:off x="3232921" y="39003"/>
            <a:ext cx="30992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Carregamento Inicial de Dados</a:t>
            </a:r>
          </a:p>
        </p:txBody>
      </p:sp>
      <p:pic>
        <p:nvPicPr>
          <p:cNvPr id="12" name="Gráfico 11" descr="Crachá com preenchimento sólido">
            <a:extLst>
              <a:ext uri="{FF2B5EF4-FFF2-40B4-BE49-F238E27FC236}">
                <a16:creationId xmlns:a16="http://schemas.microsoft.com/office/drawing/2014/main" id="{E56BEEEF-1D40-2238-4442-B59743DAB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47994" y="739650"/>
            <a:ext cx="914400" cy="914400"/>
          </a:xfrm>
          <a:prstGeom prst="rect">
            <a:avLst/>
          </a:prstGeom>
        </p:spPr>
      </p:pic>
      <p:pic>
        <p:nvPicPr>
          <p:cNvPr id="14" name="Gráfico 13" descr="Selo 1 com preenchimento sólido">
            <a:extLst>
              <a:ext uri="{FF2B5EF4-FFF2-40B4-BE49-F238E27FC236}">
                <a16:creationId xmlns:a16="http://schemas.microsoft.com/office/drawing/2014/main" id="{9CEB2DC5-D45E-F8F0-5E5F-0ACB4ABBD9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71104" y="535578"/>
            <a:ext cx="914400" cy="914400"/>
          </a:xfrm>
          <a:prstGeom prst="rect">
            <a:avLst/>
          </a:prstGeom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09AF05C6-C496-3874-0065-DBB41C3C227D}"/>
              </a:ext>
            </a:extLst>
          </p:cNvPr>
          <p:cNvCxnSpPr/>
          <p:nvPr/>
        </p:nvCxnSpPr>
        <p:spPr>
          <a:xfrm>
            <a:off x="6812130" y="39003"/>
            <a:ext cx="0" cy="672653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E027B37-382C-4F7D-8B95-323280F18414}"/>
              </a:ext>
            </a:extLst>
          </p:cNvPr>
          <p:cNvSpPr txBox="1"/>
          <p:nvPr/>
        </p:nvSpPr>
        <p:spPr>
          <a:xfrm>
            <a:off x="4493676" y="1416242"/>
            <a:ext cx="1989534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A etapa de carregamento inicial se repete para todos os modelos </a:t>
            </a:r>
          </a:p>
        </p:txBody>
      </p:sp>
    </p:spTree>
    <p:extLst>
      <p:ext uri="{BB962C8B-B14F-4D97-AF65-F5344CB8AC3E}">
        <p14:creationId xmlns:p14="http://schemas.microsoft.com/office/powerpoint/2010/main" val="253063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B68D0F1-10C4-9837-DCC3-B613DF552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807" y="4389499"/>
            <a:ext cx="3190577" cy="23407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65D0C13-AF58-7AB0-6377-DF4F52C6C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996" y="-1"/>
            <a:ext cx="4686706" cy="43895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8A36EF6-AAEC-02CE-91D2-FD9E4A49A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4" y="0"/>
            <a:ext cx="5387807" cy="664521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9483208-2E83-F3BA-CBD2-2779CB24670E}"/>
              </a:ext>
            </a:extLst>
          </p:cNvPr>
          <p:cNvSpPr txBox="1"/>
          <p:nvPr/>
        </p:nvSpPr>
        <p:spPr>
          <a:xfrm>
            <a:off x="2149193" y="112991"/>
            <a:ext cx="309065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Modelo de Stiles</a:t>
            </a:r>
          </a:p>
          <a:p>
            <a:pPr algn="ctr"/>
            <a:r>
              <a:rPr lang="pt-BR" b="1" u="sng" dirty="0">
                <a:solidFill>
                  <a:schemeClr val="bg1"/>
                </a:solidFill>
              </a:rPr>
              <a:t>CASO 3: 2</a:t>
            </a:r>
            <a:r>
              <a:rPr lang="pt-BR" b="1" dirty="0">
                <a:solidFill>
                  <a:schemeClr val="bg1"/>
                </a:solidFill>
              </a:rPr>
              <a:t> Produtores 1 Injetor</a:t>
            </a:r>
          </a:p>
        </p:txBody>
      </p:sp>
      <p:pic>
        <p:nvPicPr>
          <p:cNvPr id="18" name="Gráfico 17" descr="Selo 5 com preenchimento sólido">
            <a:extLst>
              <a:ext uri="{FF2B5EF4-FFF2-40B4-BE49-F238E27FC236}">
                <a16:creationId xmlns:a16="http://schemas.microsoft.com/office/drawing/2014/main" id="{A5845D83-0ADA-5A99-386E-EA47E321F0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08602" y="4360360"/>
            <a:ext cx="914400" cy="914400"/>
          </a:xfrm>
          <a:prstGeom prst="rect">
            <a:avLst/>
          </a:prstGeom>
        </p:spPr>
      </p:pic>
      <p:pic>
        <p:nvPicPr>
          <p:cNvPr id="20" name="Gráfico 19" descr="Selo 4 com preenchimento sólido">
            <a:extLst>
              <a:ext uri="{FF2B5EF4-FFF2-40B4-BE49-F238E27FC236}">
                <a16:creationId xmlns:a16="http://schemas.microsoft.com/office/drawing/2014/main" id="{A5F068DF-B6AD-511D-3B51-0D5F6B250B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84000" y="1704577"/>
            <a:ext cx="914400" cy="914400"/>
          </a:xfrm>
          <a:prstGeom prst="rect">
            <a:avLst/>
          </a:prstGeom>
        </p:spPr>
      </p:pic>
      <p:pic>
        <p:nvPicPr>
          <p:cNvPr id="22" name="Gráfico 21" descr="Selo 3 com preenchimento sólido">
            <a:extLst>
              <a:ext uri="{FF2B5EF4-FFF2-40B4-BE49-F238E27FC236}">
                <a16:creationId xmlns:a16="http://schemas.microsoft.com/office/drawing/2014/main" id="{20967FC8-D4BA-25F4-E13C-55EEEF16CC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51893" y="1466055"/>
            <a:ext cx="914400" cy="9144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73EA9950-E893-343D-F595-C1D1C0100F63}"/>
              </a:ext>
            </a:extLst>
          </p:cNvPr>
          <p:cNvSpPr txBox="1"/>
          <p:nvPr/>
        </p:nvSpPr>
        <p:spPr>
          <a:xfrm>
            <a:off x="10362232" y="4494394"/>
            <a:ext cx="136406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Curvas equipotenciais geradas</a:t>
            </a:r>
          </a:p>
        </p:txBody>
      </p:sp>
    </p:spTree>
    <p:extLst>
      <p:ext uri="{BB962C8B-B14F-4D97-AF65-F5344CB8AC3E}">
        <p14:creationId xmlns:p14="http://schemas.microsoft.com/office/powerpoint/2010/main" val="13113414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259</Words>
  <Application>Microsoft Office PowerPoint</Application>
  <PresentationFormat>Widescreen</PresentationFormat>
  <Paragraphs>44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MODELO DE STILES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MODELO DE DIKSTRA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 Rangel Ribeiro</dc:creator>
  <cp:lastModifiedBy>Marcos Vinicius Chaiben</cp:lastModifiedBy>
  <cp:revision>3</cp:revision>
  <dcterms:created xsi:type="dcterms:W3CDTF">2022-12-09T15:24:32Z</dcterms:created>
  <dcterms:modified xsi:type="dcterms:W3CDTF">2022-12-09T17:05:26Z</dcterms:modified>
</cp:coreProperties>
</file>