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9" r:id="rId1"/>
  </p:sldMasterIdLst>
  <p:notesMasterIdLst>
    <p:notesMasterId r:id="rId33"/>
  </p:notesMasterIdLst>
  <p:sldIdLst>
    <p:sldId id="322" r:id="rId2"/>
    <p:sldId id="323" r:id="rId3"/>
    <p:sldId id="324" r:id="rId4"/>
    <p:sldId id="325" r:id="rId5"/>
    <p:sldId id="329" r:id="rId6"/>
    <p:sldId id="331" r:id="rId7"/>
    <p:sldId id="332" r:id="rId8"/>
    <p:sldId id="346" r:id="rId9"/>
    <p:sldId id="333" r:id="rId10"/>
    <p:sldId id="334" r:id="rId11"/>
    <p:sldId id="335" r:id="rId12"/>
    <p:sldId id="336" r:id="rId13"/>
    <p:sldId id="337" r:id="rId14"/>
    <p:sldId id="347" r:id="rId15"/>
    <p:sldId id="345" r:id="rId16"/>
    <p:sldId id="281" r:id="rId17"/>
    <p:sldId id="309" r:id="rId18"/>
    <p:sldId id="266" r:id="rId19"/>
    <p:sldId id="348" r:id="rId20"/>
    <p:sldId id="351" r:id="rId21"/>
    <p:sldId id="350" r:id="rId22"/>
    <p:sldId id="349" r:id="rId23"/>
    <p:sldId id="293" r:id="rId24"/>
    <p:sldId id="353" r:id="rId25"/>
    <p:sldId id="268" r:id="rId26"/>
    <p:sldId id="299" r:id="rId27"/>
    <p:sldId id="306" r:id="rId28"/>
    <p:sldId id="352" r:id="rId29"/>
    <p:sldId id="319" r:id="rId30"/>
    <p:sldId id="320" r:id="rId31"/>
    <p:sldId id="305" r:id="rId3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E9DEE6-274D-46D4-BE2D-4547751B465F}" v="47" dt="2021-12-06T04:36:55.9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DF9B52-5254-4AC7-8018-AAD1FB18FE0B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058488A-3317-4EBB-BE8D-AB036DD8E6F7}">
      <dgm:prSet/>
      <dgm:spPr/>
      <dgm:t>
        <a:bodyPr/>
        <a:lstStyle/>
        <a:p>
          <a:r>
            <a:rPr lang="pt-BR" dirty="0"/>
            <a:t>Os tipos de água utilizados em processos e configurações de laboratório são definidos, pela Sociedade Americana de Testes e Materiais (ASTM), em quatro graus: Tipo I, Tipo II, Tipo III e Tipo IV. </a:t>
          </a:r>
          <a:endParaRPr lang="en-US" dirty="0"/>
        </a:p>
      </dgm:t>
    </dgm:pt>
    <dgm:pt modelId="{548DF4DE-DA65-4C39-9D2F-D84AAC85B62E}" type="parTrans" cxnId="{55A80E64-CE09-4C4E-B029-CDCA981FDFC0}">
      <dgm:prSet/>
      <dgm:spPr/>
      <dgm:t>
        <a:bodyPr/>
        <a:lstStyle/>
        <a:p>
          <a:endParaRPr lang="en-US"/>
        </a:p>
      </dgm:t>
    </dgm:pt>
    <dgm:pt modelId="{CDEEDF13-5ECA-426C-A27E-42B996C28929}" type="sibTrans" cxnId="{55A80E64-CE09-4C4E-B029-CDCA981FDFC0}">
      <dgm:prSet/>
      <dgm:spPr/>
      <dgm:t>
        <a:bodyPr/>
        <a:lstStyle/>
        <a:p>
          <a:endParaRPr lang="en-US"/>
        </a:p>
      </dgm:t>
    </dgm:pt>
    <dgm:pt modelId="{C85E8555-10A8-4F4A-89E8-C83373EBD825}">
      <dgm:prSet/>
      <dgm:spPr/>
      <dgm:t>
        <a:bodyPr/>
        <a:lstStyle/>
        <a:p>
          <a:r>
            <a:rPr lang="pt-BR"/>
            <a:t>Embora as designações ASTM sejam as mais comumente usadas, os níveis de pureza da água são importantes o suficiente para que também existam os padrões ISO e CLSI-CLRW. </a:t>
          </a:r>
          <a:endParaRPr lang="en-US"/>
        </a:p>
      </dgm:t>
    </dgm:pt>
    <dgm:pt modelId="{B8F5C855-CFDB-40F6-A10B-863E4BF4A34E}" type="parTrans" cxnId="{09E53D43-8021-4C40-9407-0060FDDB1629}">
      <dgm:prSet/>
      <dgm:spPr/>
      <dgm:t>
        <a:bodyPr/>
        <a:lstStyle/>
        <a:p>
          <a:endParaRPr lang="en-US"/>
        </a:p>
      </dgm:t>
    </dgm:pt>
    <dgm:pt modelId="{CDE6CF9A-42EF-49D4-8CA2-130E1459B73A}" type="sibTrans" cxnId="{09E53D43-8021-4C40-9407-0060FDDB1629}">
      <dgm:prSet/>
      <dgm:spPr/>
      <dgm:t>
        <a:bodyPr/>
        <a:lstStyle/>
        <a:p>
          <a:endParaRPr lang="en-US"/>
        </a:p>
      </dgm:t>
    </dgm:pt>
    <dgm:pt modelId="{8186BB5C-233A-4CFF-8394-94FB23BB9200}">
      <dgm:prSet/>
      <dgm:spPr/>
      <dgm:t>
        <a:bodyPr/>
        <a:lstStyle/>
        <a:p>
          <a:r>
            <a:rPr lang="pt-BR"/>
            <a:t>Ao fim do desenvolvimento deste software, tem-se como objetivo a caracterização da água pelas designações da </a:t>
          </a:r>
          <a:r>
            <a:rPr lang="en-US"/>
            <a:t>American Society for Testing and Materials (ASTM)</a:t>
          </a:r>
          <a:r>
            <a:rPr lang="pt-BR"/>
            <a:t>. </a:t>
          </a:r>
          <a:endParaRPr lang="en-US"/>
        </a:p>
      </dgm:t>
    </dgm:pt>
    <dgm:pt modelId="{FA4C5A68-78D1-40C2-B79C-E2BAC89AF0D3}" type="parTrans" cxnId="{0A3081BD-64BF-44A4-9A2A-915717BC3016}">
      <dgm:prSet/>
      <dgm:spPr/>
      <dgm:t>
        <a:bodyPr/>
        <a:lstStyle/>
        <a:p>
          <a:endParaRPr lang="en-US"/>
        </a:p>
      </dgm:t>
    </dgm:pt>
    <dgm:pt modelId="{4D3E2AED-DEF7-4DC4-B156-8334979B2164}" type="sibTrans" cxnId="{0A3081BD-64BF-44A4-9A2A-915717BC3016}">
      <dgm:prSet/>
      <dgm:spPr/>
      <dgm:t>
        <a:bodyPr/>
        <a:lstStyle/>
        <a:p>
          <a:endParaRPr lang="en-US"/>
        </a:p>
      </dgm:t>
    </dgm:pt>
    <dgm:pt modelId="{238DB1D4-D452-4341-9CC3-22B1214AEB9B}">
      <dgm:prSet/>
      <dgm:spPr/>
      <dgm:t>
        <a:bodyPr/>
        <a:lstStyle/>
        <a:p>
          <a:r>
            <a:rPr lang="pt-BR"/>
            <a:t>A seguir, veremos as propriedades que definem a pureza da água e suas especificações para diferentes usos laboratoriais.</a:t>
          </a:r>
          <a:endParaRPr lang="en-US"/>
        </a:p>
      </dgm:t>
    </dgm:pt>
    <dgm:pt modelId="{8A177646-577F-4E37-B2D1-C9C475892243}" type="parTrans" cxnId="{8F19510B-AF1F-4EE6-AAE0-730BC5C176D9}">
      <dgm:prSet/>
      <dgm:spPr/>
      <dgm:t>
        <a:bodyPr/>
        <a:lstStyle/>
        <a:p>
          <a:endParaRPr lang="en-US"/>
        </a:p>
      </dgm:t>
    </dgm:pt>
    <dgm:pt modelId="{CE0F9E80-CE61-4DF6-9E97-40163C0CF694}" type="sibTrans" cxnId="{8F19510B-AF1F-4EE6-AAE0-730BC5C176D9}">
      <dgm:prSet/>
      <dgm:spPr/>
      <dgm:t>
        <a:bodyPr/>
        <a:lstStyle/>
        <a:p>
          <a:endParaRPr lang="en-US"/>
        </a:p>
      </dgm:t>
    </dgm:pt>
    <dgm:pt modelId="{B7D30E91-5964-4B5E-9DDE-DB280A367581}" type="pres">
      <dgm:prSet presAssocID="{38DF9B52-5254-4AC7-8018-AAD1FB18FE0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A3F8981-B282-468B-90B0-3DD7DC6A19FC}" type="pres">
      <dgm:prSet presAssocID="{8058488A-3317-4EBB-BE8D-AB036DD8E6F7}" presName="hierRoot1" presStyleCnt="0"/>
      <dgm:spPr/>
    </dgm:pt>
    <dgm:pt modelId="{C0A660A2-6335-4947-A4B4-FAC19DDF0D8B}" type="pres">
      <dgm:prSet presAssocID="{8058488A-3317-4EBB-BE8D-AB036DD8E6F7}" presName="composite" presStyleCnt="0"/>
      <dgm:spPr/>
    </dgm:pt>
    <dgm:pt modelId="{60161BED-4D19-4137-85AC-292F45AB2EBD}" type="pres">
      <dgm:prSet presAssocID="{8058488A-3317-4EBB-BE8D-AB036DD8E6F7}" presName="background" presStyleLbl="node0" presStyleIdx="0" presStyleCnt="4"/>
      <dgm:spPr/>
    </dgm:pt>
    <dgm:pt modelId="{5774800B-1F29-488C-9BEE-56066C452CB0}" type="pres">
      <dgm:prSet presAssocID="{8058488A-3317-4EBB-BE8D-AB036DD8E6F7}" presName="text" presStyleLbl="fgAcc0" presStyleIdx="0" presStyleCnt="4">
        <dgm:presLayoutVars>
          <dgm:chPref val="3"/>
        </dgm:presLayoutVars>
      </dgm:prSet>
      <dgm:spPr/>
    </dgm:pt>
    <dgm:pt modelId="{AF44BA10-BFE4-424F-9E88-7E2E3258F675}" type="pres">
      <dgm:prSet presAssocID="{8058488A-3317-4EBB-BE8D-AB036DD8E6F7}" presName="hierChild2" presStyleCnt="0"/>
      <dgm:spPr/>
    </dgm:pt>
    <dgm:pt modelId="{F688949C-F244-4090-ABC5-A0A43069E4A1}" type="pres">
      <dgm:prSet presAssocID="{C85E8555-10A8-4F4A-89E8-C83373EBD825}" presName="hierRoot1" presStyleCnt="0"/>
      <dgm:spPr/>
    </dgm:pt>
    <dgm:pt modelId="{0CB45FB2-E02E-4630-9052-3F0CE3912C6E}" type="pres">
      <dgm:prSet presAssocID="{C85E8555-10A8-4F4A-89E8-C83373EBD825}" presName="composite" presStyleCnt="0"/>
      <dgm:spPr/>
    </dgm:pt>
    <dgm:pt modelId="{9589F61E-B63D-419E-BFEA-C9D77A6D51E8}" type="pres">
      <dgm:prSet presAssocID="{C85E8555-10A8-4F4A-89E8-C83373EBD825}" presName="background" presStyleLbl="node0" presStyleIdx="1" presStyleCnt="4"/>
      <dgm:spPr/>
    </dgm:pt>
    <dgm:pt modelId="{701A8424-DCE3-439F-8378-D99D3C74AB85}" type="pres">
      <dgm:prSet presAssocID="{C85E8555-10A8-4F4A-89E8-C83373EBD825}" presName="text" presStyleLbl="fgAcc0" presStyleIdx="1" presStyleCnt="4">
        <dgm:presLayoutVars>
          <dgm:chPref val="3"/>
        </dgm:presLayoutVars>
      </dgm:prSet>
      <dgm:spPr/>
    </dgm:pt>
    <dgm:pt modelId="{72B177F7-70F2-4E05-B990-CFB45FC6695A}" type="pres">
      <dgm:prSet presAssocID="{C85E8555-10A8-4F4A-89E8-C83373EBD825}" presName="hierChild2" presStyleCnt="0"/>
      <dgm:spPr/>
    </dgm:pt>
    <dgm:pt modelId="{B9A791B0-A0E5-40B8-9019-F47B4931C31C}" type="pres">
      <dgm:prSet presAssocID="{8186BB5C-233A-4CFF-8394-94FB23BB9200}" presName="hierRoot1" presStyleCnt="0"/>
      <dgm:spPr/>
    </dgm:pt>
    <dgm:pt modelId="{7E1D905A-5EA2-4A2B-BEF1-2D9C074628B3}" type="pres">
      <dgm:prSet presAssocID="{8186BB5C-233A-4CFF-8394-94FB23BB9200}" presName="composite" presStyleCnt="0"/>
      <dgm:spPr/>
    </dgm:pt>
    <dgm:pt modelId="{00B1EC4B-5BA6-4F82-86A2-E32BA13136C9}" type="pres">
      <dgm:prSet presAssocID="{8186BB5C-233A-4CFF-8394-94FB23BB9200}" presName="background" presStyleLbl="node0" presStyleIdx="2" presStyleCnt="4"/>
      <dgm:spPr/>
    </dgm:pt>
    <dgm:pt modelId="{E6511DBD-BD63-4758-AB07-8273F696A989}" type="pres">
      <dgm:prSet presAssocID="{8186BB5C-233A-4CFF-8394-94FB23BB9200}" presName="text" presStyleLbl="fgAcc0" presStyleIdx="2" presStyleCnt="4">
        <dgm:presLayoutVars>
          <dgm:chPref val="3"/>
        </dgm:presLayoutVars>
      </dgm:prSet>
      <dgm:spPr/>
    </dgm:pt>
    <dgm:pt modelId="{8AC6FC1A-C869-48A9-80D2-72C4791FB40B}" type="pres">
      <dgm:prSet presAssocID="{8186BB5C-233A-4CFF-8394-94FB23BB9200}" presName="hierChild2" presStyleCnt="0"/>
      <dgm:spPr/>
    </dgm:pt>
    <dgm:pt modelId="{07C61E1E-2B0C-4202-B7B0-9CAE48F0B1CD}" type="pres">
      <dgm:prSet presAssocID="{238DB1D4-D452-4341-9CC3-22B1214AEB9B}" presName="hierRoot1" presStyleCnt="0"/>
      <dgm:spPr/>
    </dgm:pt>
    <dgm:pt modelId="{49EE9445-10D2-4DD9-A1B5-57C2F1A63199}" type="pres">
      <dgm:prSet presAssocID="{238DB1D4-D452-4341-9CC3-22B1214AEB9B}" presName="composite" presStyleCnt="0"/>
      <dgm:spPr/>
    </dgm:pt>
    <dgm:pt modelId="{222348D6-21C2-4B0C-A742-689DA4B6359F}" type="pres">
      <dgm:prSet presAssocID="{238DB1D4-D452-4341-9CC3-22B1214AEB9B}" presName="background" presStyleLbl="node0" presStyleIdx="3" presStyleCnt="4"/>
      <dgm:spPr/>
    </dgm:pt>
    <dgm:pt modelId="{68D02854-6C39-49CE-8169-C0E3A251E4FB}" type="pres">
      <dgm:prSet presAssocID="{238DB1D4-D452-4341-9CC3-22B1214AEB9B}" presName="text" presStyleLbl="fgAcc0" presStyleIdx="3" presStyleCnt="4">
        <dgm:presLayoutVars>
          <dgm:chPref val="3"/>
        </dgm:presLayoutVars>
      </dgm:prSet>
      <dgm:spPr/>
    </dgm:pt>
    <dgm:pt modelId="{AAAC96B5-2ED4-4E8D-A90D-6C0B80494746}" type="pres">
      <dgm:prSet presAssocID="{238DB1D4-D452-4341-9CC3-22B1214AEB9B}" presName="hierChild2" presStyleCnt="0"/>
      <dgm:spPr/>
    </dgm:pt>
  </dgm:ptLst>
  <dgm:cxnLst>
    <dgm:cxn modelId="{8F19510B-AF1F-4EE6-AAE0-730BC5C176D9}" srcId="{38DF9B52-5254-4AC7-8018-AAD1FB18FE0B}" destId="{238DB1D4-D452-4341-9CC3-22B1214AEB9B}" srcOrd="3" destOrd="0" parTransId="{8A177646-577F-4E37-B2D1-C9C475892243}" sibTransId="{CE0F9E80-CE61-4DF6-9E97-40163C0CF694}"/>
    <dgm:cxn modelId="{67786E40-C704-4ACC-957D-73742B15EB7E}" type="presOf" srcId="{8186BB5C-233A-4CFF-8394-94FB23BB9200}" destId="{E6511DBD-BD63-4758-AB07-8273F696A989}" srcOrd="0" destOrd="0" presId="urn:microsoft.com/office/officeart/2005/8/layout/hierarchy1"/>
    <dgm:cxn modelId="{09E53D43-8021-4C40-9407-0060FDDB1629}" srcId="{38DF9B52-5254-4AC7-8018-AAD1FB18FE0B}" destId="{C85E8555-10A8-4F4A-89E8-C83373EBD825}" srcOrd="1" destOrd="0" parTransId="{B8F5C855-CFDB-40F6-A10B-863E4BF4A34E}" sibTransId="{CDE6CF9A-42EF-49D4-8CA2-130E1459B73A}"/>
    <dgm:cxn modelId="{55A80E64-CE09-4C4E-B029-CDCA981FDFC0}" srcId="{38DF9B52-5254-4AC7-8018-AAD1FB18FE0B}" destId="{8058488A-3317-4EBB-BE8D-AB036DD8E6F7}" srcOrd="0" destOrd="0" parTransId="{548DF4DE-DA65-4C39-9D2F-D84AAC85B62E}" sibTransId="{CDEEDF13-5ECA-426C-A27E-42B996C28929}"/>
    <dgm:cxn modelId="{F9674447-6197-4F3C-9C01-36CCA0E03CC2}" type="presOf" srcId="{C85E8555-10A8-4F4A-89E8-C83373EBD825}" destId="{701A8424-DCE3-439F-8378-D99D3C74AB85}" srcOrd="0" destOrd="0" presId="urn:microsoft.com/office/officeart/2005/8/layout/hierarchy1"/>
    <dgm:cxn modelId="{E1DE69B4-BFC6-4CC7-896D-31B77FA406D8}" type="presOf" srcId="{238DB1D4-D452-4341-9CC3-22B1214AEB9B}" destId="{68D02854-6C39-49CE-8169-C0E3A251E4FB}" srcOrd="0" destOrd="0" presId="urn:microsoft.com/office/officeart/2005/8/layout/hierarchy1"/>
    <dgm:cxn modelId="{0A3081BD-64BF-44A4-9A2A-915717BC3016}" srcId="{38DF9B52-5254-4AC7-8018-AAD1FB18FE0B}" destId="{8186BB5C-233A-4CFF-8394-94FB23BB9200}" srcOrd="2" destOrd="0" parTransId="{FA4C5A68-78D1-40C2-B79C-E2BAC89AF0D3}" sibTransId="{4D3E2AED-DEF7-4DC4-B156-8334979B2164}"/>
    <dgm:cxn modelId="{A88BFEC3-5A97-4599-87AE-0D769385090C}" type="presOf" srcId="{8058488A-3317-4EBB-BE8D-AB036DD8E6F7}" destId="{5774800B-1F29-488C-9BEE-56066C452CB0}" srcOrd="0" destOrd="0" presId="urn:microsoft.com/office/officeart/2005/8/layout/hierarchy1"/>
    <dgm:cxn modelId="{96D2D0CA-B158-4A14-8FF5-6BA5CD23E4BD}" type="presOf" srcId="{38DF9B52-5254-4AC7-8018-AAD1FB18FE0B}" destId="{B7D30E91-5964-4B5E-9DDE-DB280A367581}" srcOrd="0" destOrd="0" presId="urn:microsoft.com/office/officeart/2005/8/layout/hierarchy1"/>
    <dgm:cxn modelId="{7784A61A-2F81-46CA-B2B5-1DADC0518BA1}" type="presParOf" srcId="{B7D30E91-5964-4B5E-9DDE-DB280A367581}" destId="{8A3F8981-B282-468B-90B0-3DD7DC6A19FC}" srcOrd="0" destOrd="0" presId="urn:microsoft.com/office/officeart/2005/8/layout/hierarchy1"/>
    <dgm:cxn modelId="{62A7FA64-E69C-48C7-8A18-C6A6237B2836}" type="presParOf" srcId="{8A3F8981-B282-468B-90B0-3DD7DC6A19FC}" destId="{C0A660A2-6335-4947-A4B4-FAC19DDF0D8B}" srcOrd="0" destOrd="0" presId="urn:microsoft.com/office/officeart/2005/8/layout/hierarchy1"/>
    <dgm:cxn modelId="{1104FDFC-3E7E-44A6-8392-A6657A23F461}" type="presParOf" srcId="{C0A660A2-6335-4947-A4B4-FAC19DDF0D8B}" destId="{60161BED-4D19-4137-85AC-292F45AB2EBD}" srcOrd="0" destOrd="0" presId="urn:microsoft.com/office/officeart/2005/8/layout/hierarchy1"/>
    <dgm:cxn modelId="{8A696C53-177C-4803-BC1D-26A65451DA3C}" type="presParOf" srcId="{C0A660A2-6335-4947-A4B4-FAC19DDF0D8B}" destId="{5774800B-1F29-488C-9BEE-56066C452CB0}" srcOrd="1" destOrd="0" presId="urn:microsoft.com/office/officeart/2005/8/layout/hierarchy1"/>
    <dgm:cxn modelId="{23021B4B-AAA7-4829-8B9E-ACCE9D8C625B}" type="presParOf" srcId="{8A3F8981-B282-468B-90B0-3DD7DC6A19FC}" destId="{AF44BA10-BFE4-424F-9E88-7E2E3258F675}" srcOrd="1" destOrd="0" presId="urn:microsoft.com/office/officeart/2005/8/layout/hierarchy1"/>
    <dgm:cxn modelId="{2058124D-534F-48E0-9DA3-E2983AD2D150}" type="presParOf" srcId="{B7D30E91-5964-4B5E-9DDE-DB280A367581}" destId="{F688949C-F244-4090-ABC5-A0A43069E4A1}" srcOrd="1" destOrd="0" presId="urn:microsoft.com/office/officeart/2005/8/layout/hierarchy1"/>
    <dgm:cxn modelId="{8F2DED64-B6D6-46BC-87A8-40E71744D59B}" type="presParOf" srcId="{F688949C-F244-4090-ABC5-A0A43069E4A1}" destId="{0CB45FB2-E02E-4630-9052-3F0CE3912C6E}" srcOrd="0" destOrd="0" presId="urn:microsoft.com/office/officeart/2005/8/layout/hierarchy1"/>
    <dgm:cxn modelId="{48F48F61-2D80-490C-94CD-CD6DE0DCB339}" type="presParOf" srcId="{0CB45FB2-E02E-4630-9052-3F0CE3912C6E}" destId="{9589F61E-B63D-419E-BFEA-C9D77A6D51E8}" srcOrd="0" destOrd="0" presId="urn:microsoft.com/office/officeart/2005/8/layout/hierarchy1"/>
    <dgm:cxn modelId="{CB14DAB9-5990-481B-BBA3-4B4931EDF16B}" type="presParOf" srcId="{0CB45FB2-E02E-4630-9052-3F0CE3912C6E}" destId="{701A8424-DCE3-439F-8378-D99D3C74AB85}" srcOrd="1" destOrd="0" presId="urn:microsoft.com/office/officeart/2005/8/layout/hierarchy1"/>
    <dgm:cxn modelId="{6E671771-6708-4B07-8B9D-A0989F07CD35}" type="presParOf" srcId="{F688949C-F244-4090-ABC5-A0A43069E4A1}" destId="{72B177F7-70F2-4E05-B990-CFB45FC6695A}" srcOrd="1" destOrd="0" presId="urn:microsoft.com/office/officeart/2005/8/layout/hierarchy1"/>
    <dgm:cxn modelId="{5539F944-D860-40E4-9866-7F9A4CD04C1F}" type="presParOf" srcId="{B7D30E91-5964-4B5E-9DDE-DB280A367581}" destId="{B9A791B0-A0E5-40B8-9019-F47B4931C31C}" srcOrd="2" destOrd="0" presId="urn:microsoft.com/office/officeart/2005/8/layout/hierarchy1"/>
    <dgm:cxn modelId="{E2915EAA-DEB4-48C3-9F86-05221D66457F}" type="presParOf" srcId="{B9A791B0-A0E5-40B8-9019-F47B4931C31C}" destId="{7E1D905A-5EA2-4A2B-BEF1-2D9C074628B3}" srcOrd="0" destOrd="0" presId="urn:microsoft.com/office/officeart/2005/8/layout/hierarchy1"/>
    <dgm:cxn modelId="{B33AF35E-5DC8-4E35-AAC3-C05155BD7CB8}" type="presParOf" srcId="{7E1D905A-5EA2-4A2B-BEF1-2D9C074628B3}" destId="{00B1EC4B-5BA6-4F82-86A2-E32BA13136C9}" srcOrd="0" destOrd="0" presId="urn:microsoft.com/office/officeart/2005/8/layout/hierarchy1"/>
    <dgm:cxn modelId="{056CA434-F395-40C8-A1A6-1D5D61564A7B}" type="presParOf" srcId="{7E1D905A-5EA2-4A2B-BEF1-2D9C074628B3}" destId="{E6511DBD-BD63-4758-AB07-8273F696A989}" srcOrd="1" destOrd="0" presId="urn:microsoft.com/office/officeart/2005/8/layout/hierarchy1"/>
    <dgm:cxn modelId="{1D64535B-FEB6-4F39-B410-309F65F7EAB2}" type="presParOf" srcId="{B9A791B0-A0E5-40B8-9019-F47B4931C31C}" destId="{8AC6FC1A-C869-48A9-80D2-72C4791FB40B}" srcOrd="1" destOrd="0" presId="urn:microsoft.com/office/officeart/2005/8/layout/hierarchy1"/>
    <dgm:cxn modelId="{7911A002-E45B-4CDD-83EF-E0BC9E5FE8D6}" type="presParOf" srcId="{B7D30E91-5964-4B5E-9DDE-DB280A367581}" destId="{07C61E1E-2B0C-4202-B7B0-9CAE48F0B1CD}" srcOrd="3" destOrd="0" presId="urn:microsoft.com/office/officeart/2005/8/layout/hierarchy1"/>
    <dgm:cxn modelId="{3B69ABA8-D25B-4FEB-84F5-4452BF2069C6}" type="presParOf" srcId="{07C61E1E-2B0C-4202-B7B0-9CAE48F0B1CD}" destId="{49EE9445-10D2-4DD9-A1B5-57C2F1A63199}" srcOrd="0" destOrd="0" presId="urn:microsoft.com/office/officeart/2005/8/layout/hierarchy1"/>
    <dgm:cxn modelId="{49D36609-FEBD-4329-A2E3-52C831A84114}" type="presParOf" srcId="{49EE9445-10D2-4DD9-A1B5-57C2F1A63199}" destId="{222348D6-21C2-4B0C-A742-689DA4B6359F}" srcOrd="0" destOrd="0" presId="urn:microsoft.com/office/officeart/2005/8/layout/hierarchy1"/>
    <dgm:cxn modelId="{6AF7614E-E600-4E07-8311-696D8BD3B877}" type="presParOf" srcId="{49EE9445-10D2-4DD9-A1B5-57C2F1A63199}" destId="{68D02854-6C39-49CE-8169-C0E3A251E4FB}" srcOrd="1" destOrd="0" presId="urn:microsoft.com/office/officeart/2005/8/layout/hierarchy1"/>
    <dgm:cxn modelId="{4812C3D8-AF90-4EFA-9795-D4DF48D9338B}" type="presParOf" srcId="{07C61E1E-2B0C-4202-B7B0-9CAE48F0B1CD}" destId="{AAAC96B5-2ED4-4E8D-A90D-6C0B8049474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CED536-4179-4493-8C87-8D8B47A1790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F252E8-8DC9-4C75-B666-67FFAE250B3E}">
      <dgm:prSet/>
      <dgm:spPr/>
      <dgm:t>
        <a:bodyPr/>
        <a:lstStyle/>
        <a:p>
          <a:r>
            <a:rPr lang="pt-BR" dirty="0"/>
            <a:t>Isso permite que diferentes serviços sejam "conectados" e permite que o aplicativo seja executado sem esses serviços.</a:t>
          </a:r>
          <a:endParaRPr lang="en-US" dirty="0"/>
        </a:p>
      </dgm:t>
    </dgm:pt>
    <dgm:pt modelId="{97356A3F-FE50-4174-B271-A726CD79B043}" type="parTrans" cxnId="{2491C440-645F-4FD2-9BC4-FAA2F37C98B1}">
      <dgm:prSet/>
      <dgm:spPr/>
      <dgm:t>
        <a:bodyPr/>
        <a:lstStyle/>
        <a:p>
          <a:endParaRPr lang="en-US"/>
        </a:p>
      </dgm:t>
    </dgm:pt>
    <dgm:pt modelId="{5ED3258F-33AE-4DCF-95DF-466D8AEFFA55}" type="sibTrans" cxnId="{2491C440-645F-4FD2-9BC4-FAA2F37C98B1}">
      <dgm:prSet/>
      <dgm:spPr/>
      <dgm:t>
        <a:bodyPr/>
        <a:lstStyle/>
        <a:p>
          <a:endParaRPr lang="en-US"/>
        </a:p>
      </dgm:t>
    </dgm:pt>
    <dgm:pt modelId="{7FE79532-ACAB-4A4A-99CF-138A50C07A9C}">
      <dgm:prSet/>
      <dgm:spPr/>
      <dgm:t>
        <a:bodyPr/>
        <a:lstStyle/>
        <a:p>
          <a:r>
            <a:rPr lang="pt-BR" dirty="0"/>
            <a:t>A lógica principal, ou regra de negócio de um aplicativo, consiste nos algoritmos essenciais para sua finalidade. </a:t>
          </a:r>
        </a:p>
        <a:p>
          <a:r>
            <a:rPr lang="pt-BR" dirty="0"/>
            <a:t>Eles implementam os casos de uso que são o coração do aplicativo. Ao alterá-los, você altera a essência do aplicativo.</a:t>
          </a:r>
          <a:endParaRPr lang="en-US" dirty="0"/>
        </a:p>
      </dgm:t>
    </dgm:pt>
    <dgm:pt modelId="{89A1E0CE-71C0-4711-8E0E-A98BBAFB8676}" type="parTrans" cxnId="{9DCB677B-75F8-40CB-AB77-5197F4537275}">
      <dgm:prSet/>
      <dgm:spPr/>
      <dgm:t>
        <a:bodyPr/>
        <a:lstStyle/>
        <a:p>
          <a:endParaRPr lang="pt-BR"/>
        </a:p>
      </dgm:t>
    </dgm:pt>
    <dgm:pt modelId="{33A7FFFB-E2BE-4D58-8918-7DFFE69981B1}" type="sibTrans" cxnId="{9DCB677B-75F8-40CB-AB77-5197F4537275}">
      <dgm:prSet/>
      <dgm:spPr/>
      <dgm:t>
        <a:bodyPr/>
        <a:lstStyle/>
        <a:p>
          <a:endParaRPr lang="pt-BR"/>
        </a:p>
      </dgm:t>
    </dgm:pt>
    <dgm:pt modelId="{BAE1414E-3D0A-46ED-AEDD-A446B162A028}">
      <dgm:prSet/>
      <dgm:spPr/>
      <dgm:t>
        <a:bodyPr/>
        <a:lstStyle/>
        <a:p>
          <a:r>
            <a:rPr lang="pt-BR" dirty="0"/>
            <a:t>Os serviços não são essenciais. Eles podem ser substituídos sem alterar o objetivo do aplicativo. Exemplos: acesso a banco de dados e outros tipos de armazenamento, componentes de interface do usuário, e-mail e outros componentes de comunicação, dispositivos de hardware.</a:t>
          </a:r>
        </a:p>
        <a:p>
          <a:endParaRPr lang="en-US" dirty="0"/>
        </a:p>
      </dgm:t>
    </dgm:pt>
    <dgm:pt modelId="{DF93F52D-5B7B-40AC-BFC5-E98FCABB942E}" type="parTrans" cxnId="{E12C1977-C9A5-4C03-B021-B4FF3A0497C0}">
      <dgm:prSet/>
      <dgm:spPr/>
      <dgm:t>
        <a:bodyPr/>
        <a:lstStyle/>
        <a:p>
          <a:endParaRPr lang="pt-BR"/>
        </a:p>
      </dgm:t>
    </dgm:pt>
    <dgm:pt modelId="{C11EAC1D-7666-40BA-A93B-D3E5F78E8576}" type="sibTrans" cxnId="{E12C1977-C9A5-4C03-B021-B4FF3A0497C0}">
      <dgm:prSet/>
      <dgm:spPr/>
      <dgm:t>
        <a:bodyPr/>
        <a:lstStyle/>
        <a:p>
          <a:endParaRPr lang="pt-BR"/>
        </a:p>
      </dgm:t>
    </dgm:pt>
    <dgm:pt modelId="{B4E9BCCC-483D-4070-9A53-1E3FE36176A9}">
      <dgm:prSet/>
      <dgm:spPr/>
      <dgm:t>
        <a:bodyPr/>
        <a:lstStyle/>
        <a:p>
          <a:r>
            <a:rPr lang="pt-BR" dirty="0"/>
            <a:t>No sentido estrito dessa arquitetura, até o framework da aplicação é um conjunto de serviços. A lógica principal de um aplicativo não deve depender desses serviços nessa arquitetura (para que se torne "</a:t>
          </a:r>
          <a:r>
            <a:rPr lang="pt-BR" dirty="0" err="1"/>
            <a:t>agnósico</a:t>
          </a:r>
          <a:r>
            <a:rPr lang="pt-BR" dirty="0"/>
            <a:t> de framework").</a:t>
          </a:r>
          <a:endParaRPr lang="en-US" dirty="0"/>
        </a:p>
      </dgm:t>
    </dgm:pt>
    <dgm:pt modelId="{2C93065E-3D51-4F5A-91B0-24B5AE8B061D}" type="parTrans" cxnId="{2CB0D9DA-2E2A-417B-8808-08C4F74F4E44}">
      <dgm:prSet/>
      <dgm:spPr/>
      <dgm:t>
        <a:bodyPr/>
        <a:lstStyle/>
        <a:p>
          <a:endParaRPr lang="pt-BR"/>
        </a:p>
      </dgm:t>
    </dgm:pt>
    <dgm:pt modelId="{8CBB0B3F-FCD1-4967-8867-CA6DE0965E0C}" type="sibTrans" cxnId="{2CB0D9DA-2E2A-417B-8808-08C4F74F4E44}">
      <dgm:prSet/>
      <dgm:spPr/>
      <dgm:t>
        <a:bodyPr/>
        <a:lstStyle/>
        <a:p>
          <a:endParaRPr lang="pt-BR"/>
        </a:p>
      </dgm:t>
    </dgm:pt>
    <dgm:pt modelId="{A95FCD91-C741-480F-8EF3-0C14CAE5445F}" type="pres">
      <dgm:prSet presAssocID="{1FCED536-4179-4493-8C87-8D8B47A17906}" presName="Name0" presStyleCnt="0">
        <dgm:presLayoutVars>
          <dgm:dir/>
          <dgm:resizeHandles val="exact"/>
        </dgm:presLayoutVars>
      </dgm:prSet>
      <dgm:spPr/>
    </dgm:pt>
    <dgm:pt modelId="{CE7F270C-A470-4343-A735-66576C3C5313}" type="pres">
      <dgm:prSet presAssocID="{3BF252E8-8DC9-4C75-B666-67FFAE250B3E}" presName="node" presStyleLbl="node1" presStyleIdx="0" presStyleCnt="4">
        <dgm:presLayoutVars>
          <dgm:bulletEnabled val="1"/>
        </dgm:presLayoutVars>
      </dgm:prSet>
      <dgm:spPr/>
    </dgm:pt>
    <dgm:pt modelId="{D77C6C8F-B435-4E13-982A-ED4184FED4B2}" type="pres">
      <dgm:prSet presAssocID="{5ED3258F-33AE-4DCF-95DF-466D8AEFFA55}" presName="sibTrans" presStyleLbl="sibTrans2D1" presStyleIdx="0" presStyleCnt="3"/>
      <dgm:spPr/>
    </dgm:pt>
    <dgm:pt modelId="{11EE2E58-4128-4498-A7BD-A7AB45D293E9}" type="pres">
      <dgm:prSet presAssocID="{5ED3258F-33AE-4DCF-95DF-466D8AEFFA55}" presName="connectorText" presStyleLbl="sibTrans2D1" presStyleIdx="0" presStyleCnt="3"/>
      <dgm:spPr/>
    </dgm:pt>
    <dgm:pt modelId="{FC586773-DD4E-4283-802C-D32A450B534D}" type="pres">
      <dgm:prSet presAssocID="{7FE79532-ACAB-4A4A-99CF-138A50C07A9C}" presName="node" presStyleLbl="node1" presStyleIdx="1" presStyleCnt="4">
        <dgm:presLayoutVars>
          <dgm:bulletEnabled val="1"/>
        </dgm:presLayoutVars>
      </dgm:prSet>
      <dgm:spPr/>
    </dgm:pt>
    <dgm:pt modelId="{8EE0B369-5797-4F2A-9797-C8AF0B394C4D}" type="pres">
      <dgm:prSet presAssocID="{33A7FFFB-E2BE-4D58-8918-7DFFE69981B1}" presName="sibTrans" presStyleLbl="sibTrans2D1" presStyleIdx="1" presStyleCnt="3"/>
      <dgm:spPr/>
    </dgm:pt>
    <dgm:pt modelId="{B1293F26-53A9-4032-BC9A-0F88135432A4}" type="pres">
      <dgm:prSet presAssocID="{33A7FFFB-E2BE-4D58-8918-7DFFE69981B1}" presName="connectorText" presStyleLbl="sibTrans2D1" presStyleIdx="1" presStyleCnt="3"/>
      <dgm:spPr/>
    </dgm:pt>
    <dgm:pt modelId="{8F7B3833-3B66-462B-820B-537DC30AD395}" type="pres">
      <dgm:prSet presAssocID="{BAE1414E-3D0A-46ED-AEDD-A446B162A028}" presName="node" presStyleLbl="node1" presStyleIdx="2" presStyleCnt="4">
        <dgm:presLayoutVars>
          <dgm:bulletEnabled val="1"/>
        </dgm:presLayoutVars>
      </dgm:prSet>
      <dgm:spPr/>
    </dgm:pt>
    <dgm:pt modelId="{53E27A30-04F6-488D-B460-72D601099789}" type="pres">
      <dgm:prSet presAssocID="{C11EAC1D-7666-40BA-A93B-D3E5F78E8576}" presName="sibTrans" presStyleLbl="sibTrans2D1" presStyleIdx="2" presStyleCnt="3"/>
      <dgm:spPr/>
    </dgm:pt>
    <dgm:pt modelId="{7E87CA7D-9D7C-4827-8882-BC2ABB047307}" type="pres">
      <dgm:prSet presAssocID="{C11EAC1D-7666-40BA-A93B-D3E5F78E8576}" presName="connectorText" presStyleLbl="sibTrans2D1" presStyleIdx="2" presStyleCnt="3"/>
      <dgm:spPr/>
    </dgm:pt>
    <dgm:pt modelId="{26BF9F88-CB5E-4E2B-9B4B-703AF21A8484}" type="pres">
      <dgm:prSet presAssocID="{B4E9BCCC-483D-4070-9A53-1E3FE36176A9}" presName="node" presStyleLbl="node1" presStyleIdx="3" presStyleCnt="4">
        <dgm:presLayoutVars>
          <dgm:bulletEnabled val="1"/>
        </dgm:presLayoutVars>
      </dgm:prSet>
      <dgm:spPr/>
    </dgm:pt>
  </dgm:ptLst>
  <dgm:cxnLst>
    <dgm:cxn modelId="{F5F5881E-4BCA-4949-A25A-C29A81401D4E}" type="presOf" srcId="{33A7FFFB-E2BE-4D58-8918-7DFFE69981B1}" destId="{8EE0B369-5797-4F2A-9797-C8AF0B394C4D}" srcOrd="0" destOrd="0" presId="urn:microsoft.com/office/officeart/2005/8/layout/process1"/>
    <dgm:cxn modelId="{FB3EE12A-63FC-4338-B1AF-A450E279EF7C}" type="presOf" srcId="{5ED3258F-33AE-4DCF-95DF-466D8AEFFA55}" destId="{11EE2E58-4128-4498-A7BD-A7AB45D293E9}" srcOrd="1" destOrd="0" presId="urn:microsoft.com/office/officeart/2005/8/layout/process1"/>
    <dgm:cxn modelId="{2491C440-645F-4FD2-9BC4-FAA2F37C98B1}" srcId="{1FCED536-4179-4493-8C87-8D8B47A17906}" destId="{3BF252E8-8DC9-4C75-B666-67FFAE250B3E}" srcOrd="0" destOrd="0" parTransId="{97356A3F-FE50-4174-B271-A726CD79B043}" sibTransId="{5ED3258F-33AE-4DCF-95DF-466D8AEFFA55}"/>
    <dgm:cxn modelId="{6236EC61-538C-487B-A48E-586CD0C315D6}" type="presOf" srcId="{BAE1414E-3D0A-46ED-AEDD-A446B162A028}" destId="{8F7B3833-3B66-462B-820B-537DC30AD395}" srcOrd="0" destOrd="0" presId="urn:microsoft.com/office/officeart/2005/8/layout/process1"/>
    <dgm:cxn modelId="{3CE6FD67-EE34-4F6D-BF49-9667BF20C218}" type="presOf" srcId="{7FE79532-ACAB-4A4A-99CF-138A50C07A9C}" destId="{FC586773-DD4E-4283-802C-D32A450B534D}" srcOrd="0" destOrd="0" presId="urn:microsoft.com/office/officeart/2005/8/layout/process1"/>
    <dgm:cxn modelId="{B1C43F6C-48C8-443B-A9F1-55D2E26ED4BB}" type="presOf" srcId="{3BF252E8-8DC9-4C75-B666-67FFAE250B3E}" destId="{CE7F270C-A470-4343-A735-66576C3C5313}" srcOrd="0" destOrd="0" presId="urn:microsoft.com/office/officeart/2005/8/layout/process1"/>
    <dgm:cxn modelId="{E12C1977-C9A5-4C03-B021-B4FF3A0497C0}" srcId="{1FCED536-4179-4493-8C87-8D8B47A17906}" destId="{BAE1414E-3D0A-46ED-AEDD-A446B162A028}" srcOrd="2" destOrd="0" parTransId="{DF93F52D-5B7B-40AC-BFC5-E98FCABB942E}" sibTransId="{C11EAC1D-7666-40BA-A93B-D3E5F78E8576}"/>
    <dgm:cxn modelId="{9DCB677B-75F8-40CB-AB77-5197F4537275}" srcId="{1FCED536-4179-4493-8C87-8D8B47A17906}" destId="{7FE79532-ACAB-4A4A-99CF-138A50C07A9C}" srcOrd="1" destOrd="0" parTransId="{89A1E0CE-71C0-4711-8E0E-A98BBAFB8676}" sibTransId="{33A7FFFB-E2BE-4D58-8918-7DFFE69981B1}"/>
    <dgm:cxn modelId="{EEA5C37F-3D39-4E92-8496-9D4EDCD3F24D}" type="presOf" srcId="{C11EAC1D-7666-40BA-A93B-D3E5F78E8576}" destId="{7E87CA7D-9D7C-4827-8882-BC2ABB047307}" srcOrd="1" destOrd="0" presId="urn:microsoft.com/office/officeart/2005/8/layout/process1"/>
    <dgm:cxn modelId="{B95C4E8D-111C-45D3-82A8-3FF8F7D1E768}" type="presOf" srcId="{C11EAC1D-7666-40BA-A93B-D3E5F78E8576}" destId="{53E27A30-04F6-488D-B460-72D601099789}" srcOrd="0" destOrd="0" presId="urn:microsoft.com/office/officeart/2005/8/layout/process1"/>
    <dgm:cxn modelId="{C231928D-E6CC-48A8-9CEB-8984C4E4A137}" type="presOf" srcId="{5ED3258F-33AE-4DCF-95DF-466D8AEFFA55}" destId="{D77C6C8F-B435-4E13-982A-ED4184FED4B2}" srcOrd="0" destOrd="0" presId="urn:microsoft.com/office/officeart/2005/8/layout/process1"/>
    <dgm:cxn modelId="{5E92D58D-75ED-4019-A2E1-8EC4520691A0}" type="presOf" srcId="{33A7FFFB-E2BE-4D58-8918-7DFFE69981B1}" destId="{B1293F26-53A9-4032-BC9A-0F88135432A4}" srcOrd="1" destOrd="0" presId="urn:microsoft.com/office/officeart/2005/8/layout/process1"/>
    <dgm:cxn modelId="{BAB811AC-E165-411F-AC9A-83073CD6EE82}" type="presOf" srcId="{B4E9BCCC-483D-4070-9A53-1E3FE36176A9}" destId="{26BF9F88-CB5E-4E2B-9B4B-703AF21A8484}" srcOrd="0" destOrd="0" presId="urn:microsoft.com/office/officeart/2005/8/layout/process1"/>
    <dgm:cxn modelId="{2CB0D9DA-2E2A-417B-8808-08C4F74F4E44}" srcId="{1FCED536-4179-4493-8C87-8D8B47A17906}" destId="{B4E9BCCC-483D-4070-9A53-1E3FE36176A9}" srcOrd="3" destOrd="0" parTransId="{2C93065E-3D51-4F5A-91B0-24B5AE8B061D}" sibTransId="{8CBB0B3F-FCD1-4967-8867-CA6DE0965E0C}"/>
    <dgm:cxn modelId="{F51265E3-9A99-42D1-BD68-0EFCADC32CE6}" type="presOf" srcId="{1FCED536-4179-4493-8C87-8D8B47A17906}" destId="{A95FCD91-C741-480F-8EF3-0C14CAE5445F}" srcOrd="0" destOrd="0" presId="urn:microsoft.com/office/officeart/2005/8/layout/process1"/>
    <dgm:cxn modelId="{59EBD9B5-9E8A-4636-B3CE-E2682247EEA3}" type="presParOf" srcId="{A95FCD91-C741-480F-8EF3-0C14CAE5445F}" destId="{CE7F270C-A470-4343-A735-66576C3C5313}" srcOrd="0" destOrd="0" presId="urn:microsoft.com/office/officeart/2005/8/layout/process1"/>
    <dgm:cxn modelId="{18CB1F60-8F12-4391-8D28-07C35030D7B0}" type="presParOf" srcId="{A95FCD91-C741-480F-8EF3-0C14CAE5445F}" destId="{D77C6C8F-B435-4E13-982A-ED4184FED4B2}" srcOrd="1" destOrd="0" presId="urn:microsoft.com/office/officeart/2005/8/layout/process1"/>
    <dgm:cxn modelId="{E0E4CBFF-7180-4893-8C04-FB722CE3BB75}" type="presParOf" srcId="{D77C6C8F-B435-4E13-982A-ED4184FED4B2}" destId="{11EE2E58-4128-4498-A7BD-A7AB45D293E9}" srcOrd="0" destOrd="0" presId="urn:microsoft.com/office/officeart/2005/8/layout/process1"/>
    <dgm:cxn modelId="{8A2A9DEB-6104-48EE-9D14-86DF4C321834}" type="presParOf" srcId="{A95FCD91-C741-480F-8EF3-0C14CAE5445F}" destId="{FC586773-DD4E-4283-802C-D32A450B534D}" srcOrd="2" destOrd="0" presId="urn:microsoft.com/office/officeart/2005/8/layout/process1"/>
    <dgm:cxn modelId="{765CA7CF-F93C-431A-93F8-524350DE7EDB}" type="presParOf" srcId="{A95FCD91-C741-480F-8EF3-0C14CAE5445F}" destId="{8EE0B369-5797-4F2A-9797-C8AF0B394C4D}" srcOrd="3" destOrd="0" presId="urn:microsoft.com/office/officeart/2005/8/layout/process1"/>
    <dgm:cxn modelId="{1C007262-6350-4982-B2F1-830D03548342}" type="presParOf" srcId="{8EE0B369-5797-4F2A-9797-C8AF0B394C4D}" destId="{B1293F26-53A9-4032-BC9A-0F88135432A4}" srcOrd="0" destOrd="0" presId="urn:microsoft.com/office/officeart/2005/8/layout/process1"/>
    <dgm:cxn modelId="{62640801-DE3A-4EB9-B1CA-2EE0CADC3319}" type="presParOf" srcId="{A95FCD91-C741-480F-8EF3-0C14CAE5445F}" destId="{8F7B3833-3B66-462B-820B-537DC30AD395}" srcOrd="4" destOrd="0" presId="urn:microsoft.com/office/officeart/2005/8/layout/process1"/>
    <dgm:cxn modelId="{4AB31C54-095A-4A45-B762-9058FEB8C9CD}" type="presParOf" srcId="{A95FCD91-C741-480F-8EF3-0C14CAE5445F}" destId="{53E27A30-04F6-488D-B460-72D601099789}" srcOrd="5" destOrd="0" presId="urn:microsoft.com/office/officeart/2005/8/layout/process1"/>
    <dgm:cxn modelId="{876FF67D-43E8-4D56-8327-BAFCF3540B82}" type="presParOf" srcId="{53E27A30-04F6-488D-B460-72D601099789}" destId="{7E87CA7D-9D7C-4827-8882-BC2ABB047307}" srcOrd="0" destOrd="0" presId="urn:microsoft.com/office/officeart/2005/8/layout/process1"/>
    <dgm:cxn modelId="{A301C5E3-0350-4D72-8997-AB0BF4E7973F}" type="presParOf" srcId="{A95FCD91-C741-480F-8EF3-0C14CAE5445F}" destId="{26BF9F88-CB5E-4E2B-9B4B-703AF21A8484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161BED-4D19-4137-85AC-292F45AB2EBD}">
      <dsp:nvSpPr>
        <dsp:cNvPr id="0" name=""/>
        <dsp:cNvSpPr/>
      </dsp:nvSpPr>
      <dsp:spPr>
        <a:xfrm>
          <a:off x="3201" y="998291"/>
          <a:ext cx="2285879" cy="1451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74800B-1F29-488C-9BEE-56066C452CB0}">
      <dsp:nvSpPr>
        <dsp:cNvPr id="0" name=""/>
        <dsp:cNvSpPr/>
      </dsp:nvSpPr>
      <dsp:spPr>
        <a:xfrm>
          <a:off x="257188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Os tipos de água utilizados em processos e configurações de laboratório são definidos, pela Sociedade Americana de Testes e Materiais (ASTM), em quatro graus: Tipo I, Tipo II, Tipo III e Tipo IV. </a:t>
          </a:r>
          <a:endParaRPr lang="en-US" sz="1200" kern="1200" dirty="0"/>
        </a:p>
      </dsp:txBody>
      <dsp:txXfrm>
        <a:off x="299702" y="1282093"/>
        <a:ext cx="2200851" cy="1366505"/>
      </dsp:txXfrm>
    </dsp:sp>
    <dsp:sp modelId="{9589F61E-B63D-419E-BFEA-C9D77A6D51E8}">
      <dsp:nvSpPr>
        <dsp:cNvPr id="0" name=""/>
        <dsp:cNvSpPr/>
      </dsp:nvSpPr>
      <dsp:spPr>
        <a:xfrm>
          <a:off x="2797054" y="998291"/>
          <a:ext cx="2285879" cy="1451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1A8424-DCE3-439F-8378-D99D3C74AB85}">
      <dsp:nvSpPr>
        <dsp:cNvPr id="0" name=""/>
        <dsp:cNvSpPr/>
      </dsp:nvSpPr>
      <dsp:spPr>
        <a:xfrm>
          <a:off x="3051041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Embora as designações ASTM sejam as mais comumente usadas, os níveis de pureza da água são importantes o suficiente para que também existam os padrões ISO e CLSI-CLRW. </a:t>
          </a:r>
          <a:endParaRPr lang="en-US" sz="1200" kern="1200"/>
        </a:p>
      </dsp:txBody>
      <dsp:txXfrm>
        <a:off x="3093555" y="1282093"/>
        <a:ext cx="2200851" cy="1366505"/>
      </dsp:txXfrm>
    </dsp:sp>
    <dsp:sp modelId="{00B1EC4B-5BA6-4F82-86A2-E32BA13136C9}">
      <dsp:nvSpPr>
        <dsp:cNvPr id="0" name=""/>
        <dsp:cNvSpPr/>
      </dsp:nvSpPr>
      <dsp:spPr>
        <a:xfrm>
          <a:off x="5590907" y="998291"/>
          <a:ext cx="2285879" cy="1451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511DBD-BD63-4758-AB07-8273F696A989}">
      <dsp:nvSpPr>
        <dsp:cNvPr id="0" name=""/>
        <dsp:cNvSpPr/>
      </dsp:nvSpPr>
      <dsp:spPr>
        <a:xfrm>
          <a:off x="5844894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Ao fim do desenvolvimento deste software, tem-se como objetivo a caracterização da água pelas designações da </a:t>
          </a:r>
          <a:r>
            <a:rPr lang="en-US" sz="1200" kern="1200"/>
            <a:t>American Society for Testing and Materials (ASTM)</a:t>
          </a:r>
          <a:r>
            <a:rPr lang="pt-BR" sz="1200" kern="1200"/>
            <a:t>. </a:t>
          </a:r>
          <a:endParaRPr lang="en-US" sz="1200" kern="1200"/>
        </a:p>
      </dsp:txBody>
      <dsp:txXfrm>
        <a:off x="5887408" y="1282093"/>
        <a:ext cx="2200851" cy="1366505"/>
      </dsp:txXfrm>
    </dsp:sp>
    <dsp:sp modelId="{222348D6-21C2-4B0C-A742-689DA4B6359F}">
      <dsp:nvSpPr>
        <dsp:cNvPr id="0" name=""/>
        <dsp:cNvSpPr/>
      </dsp:nvSpPr>
      <dsp:spPr>
        <a:xfrm>
          <a:off x="8384760" y="998291"/>
          <a:ext cx="2285879" cy="1451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02854-6C39-49CE-8169-C0E3A251E4FB}">
      <dsp:nvSpPr>
        <dsp:cNvPr id="0" name=""/>
        <dsp:cNvSpPr/>
      </dsp:nvSpPr>
      <dsp:spPr>
        <a:xfrm>
          <a:off x="8638747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A seguir, veremos as propriedades que definem a pureza da água e suas especificações para diferentes usos laboratoriais.</a:t>
          </a:r>
          <a:endParaRPr lang="en-US" sz="1200" kern="1200"/>
        </a:p>
      </dsp:txBody>
      <dsp:txXfrm>
        <a:off x="8681261" y="1282093"/>
        <a:ext cx="2200851" cy="13665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7F270C-A470-4343-A735-66576C3C5313}">
      <dsp:nvSpPr>
        <dsp:cNvPr id="0" name=""/>
        <dsp:cNvSpPr/>
      </dsp:nvSpPr>
      <dsp:spPr>
        <a:xfrm>
          <a:off x="4802" y="505247"/>
          <a:ext cx="2099658" cy="26789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Isso permite que diferentes serviços sejam "conectados" e permite que o aplicativo seja executado sem esses serviços.</a:t>
          </a:r>
          <a:endParaRPr lang="en-US" sz="1300" kern="1200" dirty="0"/>
        </a:p>
      </dsp:txBody>
      <dsp:txXfrm>
        <a:off x="66299" y="566744"/>
        <a:ext cx="1976664" cy="2555916"/>
      </dsp:txXfrm>
    </dsp:sp>
    <dsp:sp modelId="{D77C6C8F-B435-4E13-982A-ED4184FED4B2}">
      <dsp:nvSpPr>
        <dsp:cNvPr id="0" name=""/>
        <dsp:cNvSpPr/>
      </dsp:nvSpPr>
      <dsp:spPr>
        <a:xfrm>
          <a:off x="2314426" y="1584344"/>
          <a:ext cx="445127" cy="5207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314426" y="1688487"/>
        <a:ext cx="311589" cy="312429"/>
      </dsp:txXfrm>
    </dsp:sp>
    <dsp:sp modelId="{FC586773-DD4E-4283-802C-D32A450B534D}">
      <dsp:nvSpPr>
        <dsp:cNvPr id="0" name=""/>
        <dsp:cNvSpPr/>
      </dsp:nvSpPr>
      <dsp:spPr>
        <a:xfrm>
          <a:off x="2944324" y="505247"/>
          <a:ext cx="2099658" cy="26789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A lógica principal, ou regra de negócio de um aplicativo, consiste nos algoritmos essenciais para sua finalidade.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Eles implementam os casos de uso que são o coração do aplicativo. Ao alterá-los, você altera a essência do aplicativo.</a:t>
          </a:r>
          <a:endParaRPr lang="en-US" sz="1300" kern="1200" dirty="0"/>
        </a:p>
      </dsp:txBody>
      <dsp:txXfrm>
        <a:off x="3005821" y="566744"/>
        <a:ext cx="1976664" cy="2555916"/>
      </dsp:txXfrm>
    </dsp:sp>
    <dsp:sp modelId="{8EE0B369-5797-4F2A-9797-C8AF0B394C4D}">
      <dsp:nvSpPr>
        <dsp:cNvPr id="0" name=""/>
        <dsp:cNvSpPr/>
      </dsp:nvSpPr>
      <dsp:spPr>
        <a:xfrm>
          <a:off x="5253948" y="1584344"/>
          <a:ext cx="445127" cy="5207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kern="1200"/>
        </a:p>
      </dsp:txBody>
      <dsp:txXfrm>
        <a:off x="5253948" y="1688487"/>
        <a:ext cx="311589" cy="312429"/>
      </dsp:txXfrm>
    </dsp:sp>
    <dsp:sp modelId="{8F7B3833-3B66-462B-820B-537DC30AD395}">
      <dsp:nvSpPr>
        <dsp:cNvPr id="0" name=""/>
        <dsp:cNvSpPr/>
      </dsp:nvSpPr>
      <dsp:spPr>
        <a:xfrm>
          <a:off x="5883846" y="505247"/>
          <a:ext cx="2099658" cy="26789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Os serviços não são essenciais. Eles podem ser substituídos sem alterar o objetivo do aplicativo. Exemplos: acesso a banco de dados e outros tipos de armazenamento, componentes de interface do usuário, e-mail e outros componentes de comunicação, dispositivos de hardware.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</dsp:txBody>
      <dsp:txXfrm>
        <a:off x="5945343" y="566744"/>
        <a:ext cx="1976664" cy="2555916"/>
      </dsp:txXfrm>
    </dsp:sp>
    <dsp:sp modelId="{53E27A30-04F6-488D-B460-72D601099789}">
      <dsp:nvSpPr>
        <dsp:cNvPr id="0" name=""/>
        <dsp:cNvSpPr/>
      </dsp:nvSpPr>
      <dsp:spPr>
        <a:xfrm>
          <a:off x="8193470" y="1584344"/>
          <a:ext cx="445127" cy="5207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kern="1200"/>
        </a:p>
      </dsp:txBody>
      <dsp:txXfrm>
        <a:off x="8193470" y="1688487"/>
        <a:ext cx="311589" cy="312429"/>
      </dsp:txXfrm>
    </dsp:sp>
    <dsp:sp modelId="{26BF9F88-CB5E-4E2B-9B4B-703AF21A8484}">
      <dsp:nvSpPr>
        <dsp:cNvPr id="0" name=""/>
        <dsp:cNvSpPr/>
      </dsp:nvSpPr>
      <dsp:spPr>
        <a:xfrm>
          <a:off x="8823368" y="505247"/>
          <a:ext cx="2099658" cy="26789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No sentido estrito dessa arquitetura, até o framework da aplicação é um conjunto de serviços. A lógica principal de um aplicativo não deve depender desses serviços nessa arquitetura (para que se torne "</a:t>
          </a:r>
          <a:r>
            <a:rPr lang="pt-BR" sz="1300" kern="1200" dirty="0" err="1"/>
            <a:t>agnósico</a:t>
          </a:r>
          <a:r>
            <a:rPr lang="pt-BR" sz="1300" kern="1200" dirty="0"/>
            <a:t> de framework").</a:t>
          </a:r>
          <a:endParaRPr lang="en-US" sz="1300" kern="1200" dirty="0"/>
        </a:p>
      </dsp:txBody>
      <dsp:txXfrm>
        <a:off x="8884865" y="566744"/>
        <a:ext cx="1976664" cy="25559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3DB8D-CD59-4887-BF11-325B335EF64E}" type="datetimeFigureOut">
              <a:rPr lang="pt-BR" smtClean="0"/>
              <a:t>14/12/2022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BE5DC-8DC5-4C25-AFE4-6174350E46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0686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principal objetivo dessa arquitetura é desacoplar a lógica principal do aplicativo dos serviços que ele usa.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lógica de negócios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0BE5DC-8DC5-4C25-AFE4-6174350E464C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51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principal objetivo dessa arquitetura é desacoplar a lógica principal do aplicativo dos serviços que ele usa.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lógica de negócios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0BE5DC-8DC5-4C25-AFE4-6174350E464C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2720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i="0" dirty="0">
                <a:effectLst/>
                <a:latin typeface="+mj-lt"/>
              </a:rPr>
              <a:t>Quando você deve usá-lo?</a:t>
            </a:r>
          </a:p>
          <a:p>
            <a:endParaRPr lang="pt-BR" sz="1200" b="0" i="0" dirty="0">
              <a:effectLst/>
              <a:latin typeface="+mj-lt"/>
            </a:endParaRPr>
          </a:p>
          <a:p>
            <a:r>
              <a:rPr lang="pt-BR" sz="1200" b="0" i="0" dirty="0">
                <a:effectLst/>
                <a:latin typeface="+mj-lt"/>
              </a:rPr>
              <a:t>aplicativos de longa duração que precisam acompanhar as mudanças nos requisitos.</a:t>
            </a:r>
          </a:p>
          <a:p>
            <a:r>
              <a:rPr lang="pt-BR" sz="1200" b="0" i="0" dirty="0">
                <a:effectLst/>
                <a:latin typeface="+mj-lt"/>
              </a:rPr>
              <a:t>A lógica principal pode ser testada independentemente de serviços externos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0BE5DC-8DC5-4C25-AFE4-6174350E464C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8384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AF51AD-E2B3-462D-8ABC-3C5A0E7F69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61CB68-E076-4A81-AE95-8B3217ED0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01EFCF-5AE1-41F9-B250-CEA09620E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3F86-D24E-4249-ABFC-2FCD97F1F8B6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0988C8-5328-4765-9FB9-106AE2B87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B12431-DBF1-484D-8C9B-1F48FCF78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082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2974AC-9E41-4447-8237-2FE8D8B3D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D9A069F-FBCA-416B-A190-892DB9658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42C92A-27C7-4D98-9F7E-BE170103A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91359-51EB-4495-A3FF-E3A15E874BD8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901B36-5622-4544-960B-65FC97799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D96385-9A6A-42C3-A6A9-92B2D7403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341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BBF62EF-4409-4701-AEE8-F9CACB6149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4A88892-C1D3-4500-989E-E120AD5E0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B3AA45-581D-4340-9B07-B4A235561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78FD3-F693-47E9-84B1-58F44CBC2482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F31F70-C38E-480D-AC27-C4E62938D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2D8DA2-71D0-4D3F-A872-BE239E992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249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23C1F-6290-4D83-9321-5FD9F4E11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13840F-6929-4841-B63C-EDB71E265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7881E1-1245-40C0-90B4-6521D0521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AAEF-CCEB-44C0-AD5C-35F952A369F7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A842EC-D479-4F89-8740-B2DB77CF8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BDA509-0A8C-4AEB-8173-683C9CE7D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62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979604-9DC2-468A-9E25-AEDF2DF66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B50C260-AF85-4457-AB83-B3A19A26B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B3F3B5-1C2D-4D1D-8358-22500348C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31B4-FD73-44B1-961C-50CB1E1D1981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282C29-E1F2-4217-AC7F-BE708C6B4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E57692-A711-4573-8C79-6F2956F3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516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9A6ED-F9D3-47B7-BACE-00CEB789C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CC4855-0E56-4F6D-9B6B-8C09467BF7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0D470C-A73E-4AEE-B4AF-2C08EF217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A4D1D4-B726-4DE3-ABFF-26709230A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5C945-81F0-4355-8E05-C04DE09C6BCE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86FAB8-0B04-4139-88E2-F0DC06F28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8C2823-5330-4D66-B60B-9BE74EF9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20D7D2-3CFE-4565-AFD5-BBBF83E6F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D3FE6E4-2731-4EE1-860F-2031D0F36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0331DFD-D86C-4673-B794-EFDC3A5F0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6D787CA-0D79-4EBE-9219-A8A7519214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F15BF58-6824-41A6-9866-DB25E6A247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A778698-9EDF-4EA7-8CE5-009F17FA2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CE2D-245E-415B-AA12-38D8F1EEDAA0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DD24E50-6CC3-41FB-BE90-E07C3FA3A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5B7737C-485A-4B0F-9187-AD2401DC5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260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5823EA-88BD-4ECD-82F5-21D22575E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2353466-25F4-4759-BD04-B19D97913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C888-5A35-422A-A111-1EB60F6AC5B2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2D93CC2-BD85-48BA-BBC8-EF2A45523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8089942-4754-4FD6-834B-916E46009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564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A6FEE77-0F75-4446-A816-A620953E4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77DD1-FC36-4D02-8D4C-E353CEB31C8C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63021BB-96B5-4CD9-A969-6B86EC331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1185F9D-2F79-446F-AFAD-2F37B21A0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790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324E0A-D1B7-4E73-B463-654AF4387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08F241-6778-4429-8892-53BEFB6C2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AF5A74B-0E9A-4DB5-AB65-9AF3CA679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878EA33-7C01-494A-AE63-9E5E9217A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4AD8D-BB68-4331-B27F-1EA2F76FBCD9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627BF6D-0269-4BA7-9D78-FF67CEA64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858D597-A28E-4E83-8771-CE59C8DCD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351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045554-2065-485D-8E4A-78D1EDF95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897528F-791E-4A15-AB8B-A1A187D6A0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7D2C66A-5C5D-4870-9457-06DE70E2E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13009AA-A3E5-44E3-9C50-7DAA3E77F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BB99-72F1-401E-946B-9DA74137CD39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2F5AD92-34E1-4A8A-9554-94781C4A7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674A48-AF39-46DD-BE1E-055690C0A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289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D0FFFB3-1BDF-44C6-B550-6B2CF79AE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58A1776-DF5B-421F-8BD0-E4BF9B578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24F7D9-31DE-40DA-8749-8CEBF8EE09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E2373-6038-4286-85DC-D404CF9E5AA2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F675DA-C2BD-48BF-B126-C831A13FD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AD7A7B-1F1D-4E6C-ADE0-CF148D8CD2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9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pnqa.ana.gov.br/indicadores-indice-aguas.aspx" TargetMode="External"/><Relationship Id="rId2" Type="http://schemas.openxmlformats.org/officeDocument/2006/relationships/hyperlink" Target="https://www.az-instrument.com.tw/en/product-616532/pH-Cond-TDS-Sal-Meter-86505-AZ-EB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ossier-andreas.net/software_architecture/ports_and_adapters.html" TargetMode="External"/><Relationship Id="rId4" Type="http://schemas.openxmlformats.org/officeDocument/2006/relationships/hyperlink" Target="https://techsafety.com/blog/water-type-differences#:~:text=Type%20I%20lab%20water%20is,carbons%3A%20Less%20than%2050%20ppb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20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22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A428508-6FD7-4EB4-A602-04967C90A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pt-BR" sz="4800">
                <a:solidFill>
                  <a:srgbClr val="FFFFFF"/>
                </a:solidFill>
                <a:effectLst/>
              </a:rPr>
              <a:t>Software controlador para o equipamento Medidor de bancada Az® pH/mV/ORP/Cond./TDS/SALT</a:t>
            </a:r>
            <a:br>
              <a:rPr lang="pt-BR" sz="4800">
                <a:solidFill>
                  <a:srgbClr val="FFFFFF"/>
                </a:solidFill>
                <a:effectLst/>
              </a:rPr>
            </a:br>
            <a:endParaRPr lang="pt-BR" sz="480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BF7BA7-658F-4234-95C5-A1AA028532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pt-BR" dirty="0"/>
              <a:t>LENEP – PROGRAMAÇÃO PRÁTICA</a:t>
            </a:r>
          </a:p>
          <a:p>
            <a:pPr algn="l"/>
            <a:r>
              <a:rPr lang="pt-BR" dirty="0"/>
              <a:t>PROF.: ANDRÉ BUENO</a:t>
            </a:r>
          </a:p>
          <a:p>
            <a:pPr algn="l"/>
            <a:r>
              <a:rPr lang="pt-BR" dirty="0"/>
              <a:t>ALUNOS: Gustavo Escher &amp; Pedro Henrique </a:t>
            </a:r>
            <a:r>
              <a:rPr lang="pt-BR" dirty="0" err="1"/>
              <a:t>Aljawabra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7346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EADC3C-820E-41EC-8C3E-D3B448F34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Diagrama de Caso de Uso Geral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B638FFF-A9C5-4F5C-AA48-7029D361C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5" name="Imagem 4" descr="Diagrama">
            <a:extLst>
              <a:ext uri="{FF2B5EF4-FFF2-40B4-BE49-F238E27FC236}">
                <a16:creationId xmlns:a16="http://schemas.microsoft.com/office/drawing/2014/main" id="{EF339C8F-D7DF-DFE5-E9F9-B3209E5C58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5"/>
          <a:stretch/>
        </p:blipFill>
        <p:spPr>
          <a:xfrm>
            <a:off x="487186" y="1725675"/>
            <a:ext cx="10425794" cy="463067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9E2AB13-4F23-1E7D-485A-6A9C66AB742F}"/>
              </a:ext>
            </a:extLst>
          </p:cNvPr>
          <p:cNvSpPr txBox="1"/>
          <p:nvPr/>
        </p:nvSpPr>
        <p:spPr>
          <a:xfrm>
            <a:off x="5700083" y="2254374"/>
            <a:ext cx="6858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highlight>
                  <a:srgbClr val="FFFF00"/>
                </a:highlight>
              </a:rPr>
              <a:t>.</a:t>
            </a:r>
            <a:r>
              <a:rPr lang="pt-BR" sz="1200" dirty="0" err="1">
                <a:highlight>
                  <a:srgbClr val="FFFF00"/>
                </a:highlight>
              </a:rPr>
              <a:t>csv</a:t>
            </a:r>
            <a:endParaRPr lang="pt-BR" sz="12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65588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EADC3C-820E-41EC-8C3E-D3B448F34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Diagrama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caso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uso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específico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do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programa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B638FFF-A9C5-4F5C-AA48-7029D361C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316EDDCA-7D5F-4534-4EF7-DE03D8AAD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01" y="1388303"/>
            <a:ext cx="9820564" cy="530976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D81FFDC-32EA-8CB6-9617-AF3F5C65B17F}"/>
              </a:ext>
            </a:extLst>
          </p:cNvPr>
          <p:cNvSpPr txBox="1"/>
          <p:nvPr/>
        </p:nvSpPr>
        <p:spPr>
          <a:xfrm>
            <a:off x="8696324" y="1894022"/>
            <a:ext cx="8620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highlight>
                  <a:srgbClr val="FFFF00"/>
                </a:highlight>
              </a:rPr>
              <a:t>.........</a:t>
            </a:r>
          </a:p>
        </p:txBody>
      </p:sp>
    </p:spTree>
    <p:extLst>
      <p:ext uri="{BB962C8B-B14F-4D97-AF65-F5344CB8AC3E}">
        <p14:creationId xmlns:p14="http://schemas.microsoft.com/office/powerpoint/2010/main" val="2397491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EADC3C-820E-41EC-8C3E-D3B448F34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693" y="1030406"/>
            <a:ext cx="8147713" cy="3081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ELABORAÇÃO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B638FFF-A9C5-4F5C-AA48-7029D361C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z="1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65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DC5E2E-624D-423E-97DC-B60F9F7DA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ELABORAÇÃO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9A75D70-1FDB-4675-8FD3-B0EA5081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7" name="Espaço Reservado para Conteúdo 2">
            <a:extLst>
              <a:ext uri="{FF2B5EF4-FFF2-40B4-BE49-F238E27FC236}">
                <a16:creationId xmlns:a16="http://schemas.microsoft.com/office/drawing/2014/main" id="{A4BAAD19-3219-5578-0E8E-CDA2331843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6406866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3966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EADC3C-820E-41EC-8C3E-D3B448F34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5490971"/>
            <a:ext cx="6962072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ENTENDENDO A PUREZA E OS TIPOS DE ÁGUA UTILIZADAS EM UM LABORATÓRIO - American Society for Testing and Materials (ASTM)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B638FFF-A9C5-4F5C-AA48-7029D361C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z="1100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 sz="1100">
              <a:solidFill>
                <a:srgbClr val="FFFFFF"/>
              </a:solidFill>
            </a:endParaRPr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559E80DE-C206-A651-4D7D-5354DA389B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741561"/>
              </p:ext>
            </p:extLst>
          </p:nvPr>
        </p:nvGraphicFramePr>
        <p:xfrm>
          <a:off x="478535" y="398448"/>
          <a:ext cx="11327552" cy="4774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448">
                  <a:extLst>
                    <a:ext uri="{9D8B030D-6E8A-4147-A177-3AD203B41FA5}">
                      <a16:colId xmlns:a16="http://schemas.microsoft.com/office/drawing/2014/main" val="2047892222"/>
                    </a:ext>
                  </a:extLst>
                </a:gridCol>
                <a:gridCol w="3321313">
                  <a:extLst>
                    <a:ext uri="{9D8B030D-6E8A-4147-A177-3AD203B41FA5}">
                      <a16:colId xmlns:a16="http://schemas.microsoft.com/office/drawing/2014/main" val="390561034"/>
                    </a:ext>
                  </a:extLst>
                </a:gridCol>
                <a:gridCol w="3580088">
                  <a:extLst>
                    <a:ext uri="{9D8B030D-6E8A-4147-A177-3AD203B41FA5}">
                      <a16:colId xmlns:a16="http://schemas.microsoft.com/office/drawing/2014/main" val="1915805732"/>
                    </a:ext>
                  </a:extLst>
                </a:gridCol>
                <a:gridCol w="1768662">
                  <a:extLst>
                    <a:ext uri="{9D8B030D-6E8A-4147-A177-3AD203B41FA5}">
                      <a16:colId xmlns:a16="http://schemas.microsoft.com/office/drawing/2014/main" val="4294454812"/>
                    </a:ext>
                  </a:extLst>
                </a:gridCol>
                <a:gridCol w="1806041">
                  <a:extLst>
                    <a:ext uri="{9D8B030D-6E8A-4147-A177-3AD203B41FA5}">
                      <a16:colId xmlns:a16="http://schemas.microsoft.com/office/drawing/2014/main" val="3989034984"/>
                    </a:ext>
                  </a:extLst>
                </a:gridCol>
              </a:tblGrid>
              <a:tr h="348723">
                <a:tc>
                  <a:txBody>
                    <a:bodyPr/>
                    <a:lstStyle/>
                    <a:p>
                      <a:pPr algn="ctr"/>
                      <a:r>
                        <a:rPr lang="pt-BR" sz="900"/>
                        <a:t>Qualidade da Água </a:t>
                      </a:r>
                    </a:p>
                  </a:txBody>
                  <a:tcPr marL="39574" marR="39574" marT="19786" marB="197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/>
                        <a:t>Operação/Aplicação </a:t>
                      </a:r>
                    </a:p>
                  </a:txBody>
                  <a:tcPr marL="39574" marR="39574" marT="19786" marB="1978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/>
                        <a:t>Descrição</a:t>
                      </a:r>
                    </a:p>
                  </a:txBody>
                  <a:tcPr marL="39574" marR="39574" marT="19786" marB="1978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/>
                        <a:t>Aplicação Requerida</a:t>
                      </a:r>
                    </a:p>
                  </a:txBody>
                  <a:tcPr marL="39574" marR="39574" marT="19786" marB="1978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/>
                        <a:t>Especificação</a:t>
                      </a:r>
                    </a:p>
                  </a:txBody>
                  <a:tcPr marL="39574" marR="39574" marT="19786" marB="19786"/>
                </a:tc>
                <a:extLst>
                  <a:ext uri="{0D108BD9-81ED-4DB2-BD59-A6C34878D82A}">
                    <a16:rowId xmlns:a16="http://schemas.microsoft.com/office/drawing/2014/main" val="3754870966"/>
                  </a:ext>
                </a:extLst>
              </a:tr>
              <a:tr h="7627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/>
                        <a:t>Água Tipo IV</a:t>
                      </a:r>
                    </a:p>
                    <a:p>
                      <a:endParaRPr lang="pt-BR" sz="1000"/>
                    </a:p>
                  </a:txBody>
                  <a:tcPr marL="39574" marR="39574" marT="19786" marB="1978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/>
                        <a:t>Aplicações gerais e não críticas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/>
                        <a:t>• Alimentação de máquinas de lavar para enxágue final de vidrarias, banhos de aquecimento, autoclaves e outras aplicações não críticas.</a:t>
                      </a:r>
                    </a:p>
                    <a:p>
                      <a:endParaRPr lang="pt-BR" sz="1000" dirty="0"/>
                    </a:p>
                  </a:txBody>
                  <a:tcPr marL="39574" marR="39574" marT="19786" marB="19786"/>
                </a:tc>
                <a:tc>
                  <a:txBody>
                    <a:bodyPr/>
                    <a:lstStyle/>
                    <a:p>
                      <a:r>
                        <a:rPr lang="pt-BR" sz="1000"/>
                        <a:t>Mais frequentemente usada como alimento para criar água mais pura, a água Tipo IV é produzida por osmose reversa</a:t>
                      </a:r>
                    </a:p>
                  </a:txBody>
                  <a:tcPr marL="39574" marR="39574" marT="19786" marB="1978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/>
                        <a:t>Osmose reversa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/>
                    </a:p>
                  </a:txBody>
                  <a:tcPr marL="39574" marR="39574" marT="19786" marB="19786"/>
                </a:tc>
                <a:tc>
                  <a:txBody>
                    <a:bodyPr/>
                    <a:lstStyle/>
                    <a:p>
                      <a:r>
                        <a:rPr lang="pt-BR" sz="1000"/>
                        <a:t>Resistividade: 200 KΩ-cm</a:t>
                      </a:r>
                    </a:p>
                    <a:p>
                      <a:r>
                        <a:rPr lang="pt-BR" sz="1000"/>
                        <a:t>Condutividade: Menos de 5 µS/cm</a:t>
                      </a:r>
                    </a:p>
                    <a:p>
                      <a:r>
                        <a:rPr lang="pt-BR" sz="1000"/>
                        <a:t>Carbonos orgânicos totais: Sem padrão</a:t>
                      </a:r>
                    </a:p>
                  </a:txBody>
                  <a:tcPr marL="39574" marR="39574" marT="19786" marB="19786"/>
                </a:tc>
                <a:extLst>
                  <a:ext uri="{0D108BD9-81ED-4DB2-BD59-A6C34878D82A}">
                    <a16:rowId xmlns:a16="http://schemas.microsoft.com/office/drawing/2014/main" val="1116043328"/>
                  </a:ext>
                </a:extLst>
              </a:tr>
              <a:tr h="9007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/>
                        <a:t>Água Tipo IIl</a:t>
                      </a:r>
                    </a:p>
                    <a:p>
                      <a:endParaRPr lang="pt-BR" sz="1000"/>
                    </a:p>
                  </a:txBody>
                  <a:tcPr marL="39574" marR="39574" marT="19786" marB="1978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/>
                        <a:t>Aplicações gerais e não críticas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/>
                        <a:t>• Alimentação de máquinas de lavar para enxágue final de vidrarias, banhos de aquecimento, autoclaves e outras aplicações não críticas.</a:t>
                      </a:r>
                    </a:p>
                    <a:p>
                      <a:endParaRPr lang="pt-BR" sz="1000" dirty="0"/>
                    </a:p>
                  </a:txBody>
                  <a:tcPr marL="39574" marR="39574" marT="19786" marB="19786"/>
                </a:tc>
                <a:tc>
                  <a:txBody>
                    <a:bodyPr/>
                    <a:lstStyle/>
                    <a:p>
                      <a:r>
                        <a:rPr lang="pt-BR" sz="1000"/>
                        <a:t>Produzida a partir de água da torneira padrão usando osmose reversa, a água Tipo III é um nível mais baixo de pureza mais adequada para uso geral e como estágio inicial para a água Tipo I ou Tipo II. O tipo III é usado em enxágue e outras preparações e tarefas secundárias.</a:t>
                      </a:r>
                    </a:p>
                  </a:txBody>
                  <a:tcPr marL="39574" marR="39574" marT="19786" marB="1978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/>
                        <a:t>Osmose reversa</a:t>
                      </a:r>
                    </a:p>
                  </a:txBody>
                  <a:tcPr marL="39574" marR="39574" marT="19786" marB="19786"/>
                </a:tc>
                <a:tc>
                  <a:txBody>
                    <a:bodyPr/>
                    <a:lstStyle/>
                    <a:p>
                      <a:r>
                        <a:rPr lang="pt-BR" sz="1000"/>
                        <a:t>Resistividade: maior que 4 MΩ-cm</a:t>
                      </a:r>
                    </a:p>
                    <a:p>
                      <a:r>
                        <a:rPr lang="pt-BR" sz="1000"/>
                        <a:t>Condutividade: Menos de 0,25 µS/cm</a:t>
                      </a:r>
                    </a:p>
                    <a:p>
                      <a:r>
                        <a:rPr lang="pt-BR" sz="1000"/>
                        <a:t>Carbonos orgânicos totais: menos de 200 ppb</a:t>
                      </a:r>
                    </a:p>
                  </a:txBody>
                  <a:tcPr marL="39574" marR="39574" marT="19786" marB="19786"/>
                </a:tc>
                <a:extLst>
                  <a:ext uri="{0D108BD9-81ED-4DB2-BD59-A6C34878D82A}">
                    <a16:rowId xmlns:a16="http://schemas.microsoft.com/office/drawing/2014/main" val="917333325"/>
                  </a:ext>
                </a:extLst>
              </a:tr>
              <a:tr h="13148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/>
                        <a:t>Água Tipo II</a:t>
                      </a:r>
                    </a:p>
                    <a:p>
                      <a:endParaRPr lang="pt-BR" sz="1000"/>
                    </a:p>
                  </a:txBody>
                  <a:tcPr marL="39574" marR="39574" marT="19786" marB="1978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/>
                        <a:t>Aplicações padrão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/>
                        <a:t>• Preparação de tampão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/>
                        <a:t>• Preparação de solução de pH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/>
                        <a:t>• Preparação de meio microbiológico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/>
                        <a:t>• Alimentação para analisadores clínicos, máquinas de lavar e autoclaves SST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/>
                        <a:t>• Preparação de reagentes para análise ou síntese química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/>
                        <a:t>• Alimentação para sistemas de água ultrapura Tipo I</a:t>
                      </a:r>
                    </a:p>
                    <a:p>
                      <a:endParaRPr lang="pt-BR" sz="1000"/>
                    </a:p>
                  </a:txBody>
                  <a:tcPr marL="39574" marR="39574" marT="19786" marB="19786"/>
                </a:tc>
                <a:tc>
                  <a:txBody>
                    <a:bodyPr/>
                    <a:lstStyle/>
                    <a:p>
                      <a:r>
                        <a:rPr lang="pt-BR" sz="1000"/>
                        <a:t>Não considerado “ultrapuro”, mas ainda puro o suficiente para uso especializado, o Tipo II é usado para analisadores clínicos, alimentação de instrumentos, eletroquímica e diluição direta de amostras</a:t>
                      </a:r>
                    </a:p>
                  </a:txBody>
                  <a:tcPr marL="39574" marR="39574" marT="19786" marB="1978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/>
                        <a:t>Osmose reversa seguida de deionização - eletro-DI ou troca iônica</a:t>
                      </a:r>
                    </a:p>
                    <a:p>
                      <a:endParaRPr lang="pt-BR" sz="1000"/>
                    </a:p>
                  </a:txBody>
                  <a:tcPr marL="39574" marR="39574" marT="19786" marB="19786"/>
                </a:tc>
                <a:tc>
                  <a:txBody>
                    <a:bodyPr/>
                    <a:lstStyle/>
                    <a:p>
                      <a:r>
                        <a:rPr lang="pt-BR" sz="1000"/>
                        <a:t>Resistividade: maior que 1 MΩ-cm</a:t>
                      </a:r>
                    </a:p>
                    <a:p>
                      <a:r>
                        <a:rPr lang="pt-BR" sz="1000"/>
                        <a:t>Condutividade: Menos de 1 µS/cm</a:t>
                      </a:r>
                    </a:p>
                    <a:p>
                      <a:r>
                        <a:rPr lang="pt-BR" sz="1000"/>
                        <a:t>Carbonos orgânicos totais: menos de 50 ppb</a:t>
                      </a:r>
                    </a:p>
                  </a:txBody>
                  <a:tcPr marL="39574" marR="39574" marT="19786" marB="19786"/>
                </a:tc>
                <a:extLst>
                  <a:ext uri="{0D108BD9-81ED-4DB2-BD59-A6C34878D82A}">
                    <a16:rowId xmlns:a16="http://schemas.microsoft.com/office/drawing/2014/main" val="1584406762"/>
                  </a:ext>
                </a:extLst>
              </a:tr>
              <a:tr h="11768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/>
                        <a:t>Água Tipo I</a:t>
                      </a:r>
                    </a:p>
                    <a:p>
                      <a:endParaRPr lang="pt-BR" sz="1000"/>
                    </a:p>
                  </a:txBody>
                  <a:tcPr marL="39574" marR="39574" marT="19786" marB="19786"/>
                </a:tc>
                <a:tc>
                  <a:txBody>
                    <a:bodyPr/>
                    <a:lstStyle/>
                    <a:p>
                      <a:r>
                        <a:rPr lang="pt-BR" sz="1000" b="1"/>
                        <a:t>Aplicações críticas</a:t>
                      </a:r>
                    </a:p>
                    <a:p>
                      <a:r>
                        <a:rPr lang="pt-BR" sz="1000"/>
                        <a:t>• Preparação de fase móvel HPLC</a:t>
                      </a:r>
                    </a:p>
                    <a:p>
                      <a:r>
                        <a:rPr lang="pt-BR" sz="1000"/>
                        <a:t>• Preparação em branco </a:t>
                      </a:r>
                    </a:p>
                    <a:p>
                      <a:r>
                        <a:rPr lang="pt-BR" sz="1000"/>
                        <a:t>• Diluição de amostras em GC, HPLC, AA, ICP-MS e outras técnicas analíticas sensíveis </a:t>
                      </a:r>
                    </a:p>
                    <a:p>
                      <a:r>
                        <a:rPr lang="pt-BR" sz="1000"/>
                        <a:t>• Preparação de tampões e meios de cultura para culturas de células de mamíferos</a:t>
                      </a:r>
                    </a:p>
                    <a:p>
                      <a:r>
                        <a:rPr lang="pt-BR" sz="1000"/>
                        <a:t>• Preparação de reagentes para biologia molecular</a:t>
                      </a:r>
                    </a:p>
                  </a:txBody>
                  <a:tcPr marL="39574" marR="39574" marT="19786" marB="19786"/>
                </a:tc>
                <a:tc>
                  <a:txBody>
                    <a:bodyPr/>
                    <a:lstStyle/>
                    <a:p>
                      <a:r>
                        <a:rPr lang="pt-BR" sz="1000"/>
                        <a:t>O tipo mais puro de água - usado para cultura de células, cromatografia gasosa, HPLC, cultura de tecidos, espectrometria de massa e qualquer outro processo que exija os mais altos níveis de pureza.</a:t>
                      </a:r>
                      <a:endParaRPr lang="pt-BR" sz="1000" dirty="0"/>
                    </a:p>
                  </a:txBody>
                  <a:tcPr marL="39574" marR="39574" marT="19786" marB="1978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/>
                        <a:t>Tipo I, polimento ultrapuro</a:t>
                      </a:r>
                    </a:p>
                    <a:p>
                      <a:endParaRPr lang="pt-BR" sz="1000"/>
                    </a:p>
                  </a:txBody>
                  <a:tcPr marL="39574" marR="39574" marT="19786" marB="19786"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Resistividade: maior que 18 MΩ-cm</a:t>
                      </a:r>
                    </a:p>
                    <a:p>
                      <a:r>
                        <a:rPr lang="pt-BR" sz="1000" dirty="0"/>
                        <a:t>Condutividade: Menos de 0,056 µS/cm</a:t>
                      </a:r>
                    </a:p>
                    <a:p>
                      <a:r>
                        <a:rPr lang="pt-BR" sz="1000" dirty="0"/>
                        <a:t>Carbonos orgânicos totais: menos de 50 </a:t>
                      </a:r>
                      <a:r>
                        <a:rPr lang="pt-BR" sz="1000" dirty="0" err="1"/>
                        <a:t>ppb</a:t>
                      </a:r>
                      <a:endParaRPr lang="pt-BR" sz="1000" dirty="0"/>
                    </a:p>
                    <a:p>
                      <a:endParaRPr lang="pt-BR" sz="1000" dirty="0"/>
                    </a:p>
                  </a:txBody>
                  <a:tcPr marL="39574" marR="39574" marT="19786" marB="19786"/>
                </a:tc>
                <a:extLst>
                  <a:ext uri="{0D108BD9-81ED-4DB2-BD59-A6C34878D82A}">
                    <a16:rowId xmlns:a16="http://schemas.microsoft.com/office/drawing/2014/main" val="3414953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1674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2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021D89-84BC-4896-B9A9-EFA04A195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693" y="1030406"/>
            <a:ext cx="8147713" cy="3081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ANÁLISE ORIENTADA A OBJETO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6E94D01-1EF1-453B-A3B9-2991C0FC7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z="1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489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021D89-84BC-4896-B9A9-EFA04A195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Diagrama de Classes</a:t>
            </a: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69728DF5-FDEC-894F-3BFD-9878340EE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486" y="1966293"/>
            <a:ext cx="9839026" cy="4452160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6E94D01-1EF1-453B-A3B9-2991C0FC7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771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3C48B49-6135-48B6-AC0F-97E5D8D1F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81E4D7D-D648-47C0-913F-5704FB3E1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766" y="1146412"/>
            <a:ext cx="9014348" cy="24020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PROJETO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" y="4374554"/>
            <a:ext cx="12192007" cy="248344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40655" y="4374554"/>
            <a:ext cx="4051344" cy="2483446"/>
          </a:xfrm>
          <a:prstGeom prst="rect">
            <a:avLst/>
          </a:prstGeom>
          <a:gradFill>
            <a:gsLst>
              <a:gs pos="4000">
                <a:schemeClr val="accent1">
                  <a:alpha val="21000"/>
                </a:schemeClr>
              </a:gs>
              <a:gs pos="83000">
                <a:schemeClr val="accent1">
                  <a:lumMod val="50000"/>
                  <a:alpha val="61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256AC18-FB41-4977-8B0C-F5082335A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379429"/>
            <a:ext cx="12191984" cy="1953928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alpha val="5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4380927"/>
            <a:ext cx="12192000" cy="2019443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6F6C8C8-59A4-4130-B674-9D0303A79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46837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z="1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064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5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5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69283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54000">
                <a:schemeClr val="accent1">
                  <a:lumMod val="50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5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6610" y="5269283"/>
            <a:ext cx="12208610" cy="1590742"/>
          </a:xfrm>
          <a:prstGeom prst="rect">
            <a:avLst/>
          </a:prstGeom>
          <a:gradFill>
            <a:gsLst>
              <a:gs pos="18000">
                <a:schemeClr val="accent1">
                  <a:lumMod val="75000"/>
                  <a:alpha val="0"/>
                </a:schemeClr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5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98694" y="5267258"/>
            <a:ext cx="4093306" cy="1590742"/>
          </a:xfrm>
          <a:prstGeom prst="rect">
            <a:avLst/>
          </a:prstGeom>
          <a:gradFill>
            <a:gsLst>
              <a:gs pos="23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5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669" y="5267258"/>
            <a:ext cx="12198669" cy="1131515"/>
          </a:xfrm>
          <a:prstGeom prst="rect">
            <a:avLst/>
          </a:prstGeom>
          <a:gradFill>
            <a:gsLst>
              <a:gs pos="18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5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60">
            <a:extLst>
              <a:ext uri="{FF2B5EF4-FFF2-40B4-BE49-F238E27FC236}">
                <a16:creationId xmlns:a16="http://schemas.microsoft.com/office/drawing/2014/main" id="{B3FA1AAC-C1ED-4F77-BFA4-BE80FC0AC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6607" y="5278400"/>
            <a:ext cx="7736926" cy="1590741"/>
          </a:xfrm>
          <a:prstGeom prst="rect">
            <a:avLst/>
          </a:prstGeom>
          <a:gradFill>
            <a:gsLst>
              <a:gs pos="5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41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F54FF1-EA13-45AB-957D-F665E6A73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209" y="5554639"/>
            <a:ext cx="9654076" cy="982473"/>
          </a:xfrm>
        </p:spPr>
        <p:txBody>
          <a:bodyPr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PROJETO</a:t>
            </a:r>
          </a:p>
        </p:txBody>
      </p:sp>
      <p:sp>
        <p:nvSpPr>
          <p:cNvPr id="97" name="Espaço Reservado para Conteúdo 2">
            <a:extLst>
              <a:ext uri="{FF2B5EF4-FFF2-40B4-BE49-F238E27FC236}">
                <a16:creationId xmlns:a16="http://schemas.microsoft.com/office/drawing/2014/main" id="{CD239198-7110-4D08-AAA8-1A36D49F5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210" y="824249"/>
            <a:ext cx="9654076" cy="3837904"/>
          </a:xfrm>
        </p:spPr>
        <p:txBody>
          <a:bodyPr anchor="ctr">
            <a:normAutofit/>
          </a:bodyPr>
          <a:lstStyle/>
          <a:p>
            <a:r>
              <a:rPr lang="pt-BR" sz="2000"/>
              <a:t>Recursos: O programa utiliza o HD, o processador, o teclado do computador e a biblioteca livre “qtcustomplot” para gerar gráficos.</a:t>
            </a:r>
          </a:p>
          <a:p>
            <a:r>
              <a:rPr lang="pt-BR" sz="2000"/>
              <a:t>Plataformas: O programa atualmente está funcionando no Windows. Foram utilizadas bibliotecas padrão como iostream, cmath, string, entre outras. </a:t>
            </a:r>
          </a:p>
          <a:p>
            <a:r>
              <a:rPr lang="pt-BR" sz="2000"/>
              <a:t>Controle: As configurações não podem ser acessadas enquanto a gravação estiver sendo feita ou o comando hold estiver ativo.</a:t>
            </a:r>
          </a:p>
          <a:p>
            <a:r>
              <a:rPr lang="pt-BR" sz="2000"/>
              <a:t>Ambiente de desenvolvimento integrado: O programa foi compilado no Qt Creator 6.4, utilizando o compilador MinGW, software livre de simples utilização.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AAFC35F-5A7E-4321-933B-6D555DD48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z="1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971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4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4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4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4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F54FF1-EA13-45AB-957D-F665E6A73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Ports and adapters arquitecture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AAFC35F-5A7E-4321-933B-6D555DD48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3" name="Espaço Reservado para Conteúdo 2">
            <a:extLst>
              <a:ext uri="{FF2B5EF4-FFF2-40B4-BE49-F238E27FC236}">
                <a16:creationId xmlns:a16="http://schemas.microsoft.com/office/drawing/2014/main" id="{555B2411-E064-C82C-513F-13BDE5FBDC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9851069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96638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3E01B3C-44BF-4BA5-87FE-1155355C6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823" y="962166"/>
            <a:ext cx="3103808" cy="4421876"/>
          </a:xfrm>
        </p:spPr>
        <p:txBody>
          <a:bodyPr anchor="t">
            <a:normAutofit/>
          </a:bodyPr>
          <a:lstStyle/>
          <a:p>
            <a:pPr algn="r"/>
            <a:r>
              <a:rPr lang="pt-BR" sz="4000"/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3F0BB9-2426-4663-9A9D-861A6A1BA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8929" y="962167"/>
            <a:ext cx="6858113" cy="4743174"/>
          </a:xfrm>
        </p:spPr>
        <p:txBody>
          <a:bodyPr anchor="t">
            <a:normAutofit/>
          </a:bodyPr>
          <a:lstStyle/>
          <a:p>
            <a:pPr lvl="0"/>
            <a:r>
              <a:rPr lang="pt-BR" sz="2000" dirty="0"/>
              <a:t>Introdução</a:t>
            </a:r>
            <a:endParaRPr lang="en-US" sz="2000" dirty="0"/>
          </a:p>
          <a:p>
            <a:pPr lvl="0"/>
            <a:r>
              <a:rPr lang="pt-BR" sz="2000" dirty="0"/>
              <a:t>Especificação</a:t>
            </a:r>
            <a:endParaRPr lang="en-US" sz="2000" dirty="0"/>
          </a:p>
          <a:p>
            <a:pPr lvl="0"/>
            <a:r>
              <a:rPr lang="pt-BR" sz="2000" dirty="0"/>
              <a:t>Elaboração</a:t>
            </a:r>
            <a:endParaRPr lang="en-US" sz="2000" dirty="0"/>
          </a:p>
          <a:p>
            <a:pPr lvl="0"/>
            <a:r>
              <a:rPr lang="pt-BR" sz="2000" dirty="0"/>
              <a:t>Análise Orientada a Objeto</a:t>
            </a:r>
            <a:endParaRPr lang="en-US" sz="2000" dirty="0"/>
          </a:p>
          <a:p>
            <a:pPr lvl="0"/>
            <a:r>
              <a:rPr lang="pt-BR" sz="2000" dirty="0"/>
              <a:t>Projeto</a:t>
            </a:r>
            <a:endParaRPr lang="en-US" sz="2000" dirty="0"/>
          </a:p>
          <a:p>
            <a:pPr lvl="0"/>
            <a:r>
              <a:rPr lang="pt-BR" sz="2000" dirty="0"/>
              <a:t>Implementação</a:t>
            </a:r>
            <a:endParaRPr lang="en-US" sz="2000" dirty="0"/>
          </a:p>
          <a:p>
            <a:pPr lvl="0"/>
            <a:r>
              <a:rPr lang="pt-BR" sz="2000" dirty="0"/>
              <a:t>Testes</a:t>
            </a:r>
            <a:endParaRPr lang="en-US" sz="2000" dirty="0"/>
          </a:p>
          <a:p>
            <a:pPr lvl="0"/>
            <a:r>
              <a:rPr lang="pt-BR" sz="2000" dirty="0"/>
              <a:t>Documentação</a:t>
            </a:r>
            <a:endParaRPr lang="en-US" sz="2000" dirty="0"/>
          </a:p>
          <a:p>
            <a:pPr lvl="0"/>
            <a:r>
              <a:rPr lang="pt-BR" sz="2000" dirty="0"/>
              <a:t>Referências</a:t>
            </a:r>
          </a:p>
          <a:p>
            <a:endParaRPr lang="pt-BR" sz="2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5B72CE7-3BF5-4C06-85D3-6317E0DD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z="1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8188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CCC4BA0-1298-4DBD-86F1-B51D8C9D3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F54FF1-EA13-45AB-957D-F665E6A73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8" y="502021"/>
            <a:ext cx="5427525" cy="1667997"/>
          </a:xfrm>
        </p:spPr>
        <p:txBody>
          <a:bodyPr anchor="b">
            <a:normAutofit/>
          </a:bodyPr>
          <a:lstStyle/>
          <a:p>
            <a:r>
              <a:rPr lang="pt-BR" sz="4000" dirty="0"/>
              <a:t>Ports </a:t>
            </a:r>
            <a:r>
              <a:rPr lang="pt-BR" sz="4000"/>
              <a:t>and</a:t>
            </a:r>
            <a:r>
              <a:rPr lang="pt-BR" sz="4000" dirty="0"/>
              <a:t> </a:t>
            </a:r>
            <a:r>
              <a:rPr lang="pt-BR" sz="4000"/>
              <a:t>adapters</a:t>
            </a:r>
            <a:r>
              <a:rPr lang="pt-BR" sz="4000" dirty="0"/>
              <a:t> </a:t>
            </a:r>
            <a:r>
              <a:rPr lang="pt-BR" sz="4000"/>
              <a:t>arquitecture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F6A1640D-AF47-2E4D-9023-FD55CA1C4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8" y="2405467"/>
            <a:ext cx="5427526" cy="353508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 sz="2000" dirty="0"/>
              <a:t>amarelo: lógica central</a:t>
            </a:r>
          </a:p>
          <a:p>
            <a:pPr marL="0" indent="0">
              <a:buNone/>
            </a:pPr>
            <a:r>
              <a:rPr lang="pt-BR" sz="2000" dirty="0"/>
              <a:t>vermelho : portas primárias</a:t>
            </a:r>
          </a:p>
          <a:p>
            <a:pPr marL="0" indent="0">
              <a:buNone/>
            </a:pPr>
            <a:r>
              <a:rPr lang="pt-BR" sz="2000" dirty="0"/>
              <a:t>azul claro: adaptadores primários</a:t>
            </a:r>
          </a:p>
          <a:p>
            <a:pPr marL="0" indent="0">
              <a:buNone/>
            </a:pPr>
            <a:r>
              <a:rPr lang="pt-BR" sz="2000" dirty="0"/>
              <a:t>vermelho escuro: portas secundárias</a:t>
            </a:r>
          </a:p>
          <a:p>
            <a:pPr marL="0" indent="0">
              <a:buNone/>
            </a:pPr>
            <a:r>
              <a:rPr lang="pt-BR" sz="2000" dirty="0"/>
              <a:t>azul escuro: adaptadores secundários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894549F-80DF-A0DE-A870-A61212C7B2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6" r="3031" b="-4"/>
          <a:stretch/>
        </p:blipFill>
        <p:spPr>
          <a:xfrm>
            <a:off x="6612155" y="978677"/>
            <a:ext cx="4443447" cy="4443447"/>
          </a:xfrm>
          <a:custGeom>
            <a:avLst/>
            <a:gdLst/>
            <a:ahLst/>
            <a:cxnLst/>
            <a:rect l="l" t="t" r="r" b="b"/>
            <a:pathLst>
              <a:path w="4694238" h="4694238">
                <a:moveTo>
                  <a:pt x="2347119" y="0"/>
                </a:moveTo>
                <a:cubicBezTo>
                  <a:pt x="3643397" y="0"/>
                  <a:pt x="4694238" y="1050841"/>
                  <a:pt x="4694238" y="2347119"/>
                </a:cubicBezTo>
                <a:cubicBezTo>
                  <a:pt x="4694238" y="3643397"/>
                  <a:pt x="3643397" y="4694238"/>
                  <a:pt x="2347119" y="4694238"/>
                </a:cubicBezTo>
                <a:cubicBezTo>
                  <a:pt x="1050841" y="4694238"/>
                  <a:pt x="0" y="3643397"/>
                  <a:pt x="0" y="2347119"/>
                </a:cubicBezTo>
                <a:cubicBezTo>
                  <a:pt x="0" y="1050841"/>
                  <a:pt x="1050841" y="0"/>
                  <a:pt x="2347119" y="0"/>
                </a:cubicBezTo>
                <a:close/>
              </a:path>
            </a:pathLst>
          </a:custGeom>
        </p:spPr>
      </p:pic>
      <p:sp>
        <p:nvSpPr>
          <p:cNvPr id="18" name="Rectangle 2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AAFC35F-5A7E-4321-933B-6D555DD48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z="1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652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F54FF1-EA13-45AB-957D-F665E6A73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BR" sz="4000" dirty="0">
                <a:solidFill>
                  <a:srgbClr val="FFFFFF"/>
                </a:solidFill>
              </a:rPr>
              <a:t>Ports </a:t>
            </a:r>
            <a:r>
              <a:rPr lang="pt-BR" sz="4000">
                <a:solidFill>
                  <a:srgbClr val="FFFFFF"/>
                </a:solidFill>
              </a:rPr>
              <a:t>and</a:t>
            </a:r>
            <a:r>
              <a:rPr lang="pt-BR" sz="4000" dirty="0">
                <a:solidFill>
                  <a:srgbClr val="FFFFFF"/>
                </a:solidFill>
              </a:rPr>
              <a:t> </a:t>
            </a:r>
            <a:r>
              <a:rPr lang="pt-BR" sz="4000">
                <a:solidFill>
                  <a:srgbClr val="FFFFFF"/>
                </a:solidFill>
              </a:rPr>
              <a:t>adapters</a:t>
            </a:r>
            <a:r>
              <a:rPr lang="pt-BR" sz="4000" dirty="0">
                <a:solidFill>
                  <a:srgbClr val="FFFFFF"/>
                </a:solidFill>
              </a:rPr>
              <a:t> </a:t>
            </a:r>
            <a:r>
              <a:rPr lang="pt-BR" sz="4000">
                <a:solidFill>
                  <a:srgbClr val="FFFFFF"/>
                </a:solidFill>
              </a:rPr>
              <a:t>arquitecture</a:t>
            </a:r>
            <a:endParaRPr lang="pt-BR" sz="4000" dirty="0">
              <a:solidFill>
                <a:srgbClr val="FFFFFF"/>
              </a:solidFill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965B55EC-FABB-F83F-B310-447861A0D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000" b="1" i="0" dirty="0">
                <a:effectLst/>
                <a:latin typeface="+mj-lt"/>
              </a:rPr>
              <a:t>Quando você deve usá-lo?</a:t>
            </a:r>
          </a:p>
          <a:p>
            <a:r>
              <a:rPr lang="pt-BR" sz="2000" b="0" i="0" dirty="0">
                <a:effectLst/>
                <a:latin typeface="+mj-lt"/>
              </a:rPr>
              <a:t>A arquitetura é especialmente útil para aplicativos de longa duração que precisam acompanhar as mudanças nos requisitos.</a:t>
            </a:r>
          </a:p>
          <a:p>
            <a:pPr marL="0" indent="0">
              <a:buNone/>
            </a:pPr>
            <a:endParaRPr lang="pt-BR" sz="2000" dirty="0">
              <a:latin typeface="+mj-lt"/>
            </a:endParaRPr>
          </a:p>
          <a:p>
            <a:pPr marL="0" indent="0">
              <a:buNone/>
            </a:pPr>
            <a:r>
              <a:rPr lang="pt-BR" sz="2000" b="1" i="0" dirty="0">
                <a:effectLst/>
                <a:latin typeface="+mj-lt"/>
              </a:rPr>
              <a:t>Vantagens desta arquitetura:</a:t>
            </a:r>
          </a:p>
          <a:p>
            <a:r>
              <a:rPr lang="pt-BR" sz="2000" b="0" i="0" dirty="0">
                <a:effectLst/>
                <a:latin typeface="+mj-lt"/>
              </a:rPr>
              <a:t>A lógica principal pode ser testada independentemente de serviços externos.</a:t>
            </a:r>
          </a:p>
          <a:p>
            <a:r>
              <a:rPr lang="pt-BR" sz="2000" b="0" i="0" dirty="0">
                <a:effectLst/>
                <a:latin typeface="+mj-lt"/>
              </a:rPr>
              <a:t>É fácil substituir serviços por outros mais adequados às mudanças de requisitos.</a:t>
            </a:r>
            <a:endParaRPr lang="en-US" sz="2000" b="0" i="0" dirty="0">
              <a:effectLst/>
              <a:latin typeface="+mj-lt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AAFC35F-5A7E-4321-933B-6D555DD48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895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F54FF1-EA13-45AB-957D-F665E6A73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Ports and adapters arquitecture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965B55EC-FABB-F83F-B310-447861A0D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1700" b="1" dirty="0">
                <a:latin typeface="+mj-lt"/>
              </a:rPr>
              <a:t>Como funciona?</a:t>
            </a:r>
          </a:p>
          <a:p>
            <a:pPr marL="0" indent="0">
              <a:buNone/>
            </a:pPr>
            <a:endParaRPr lang="pt-BR" sz="1700" dirty="0">
              <a:latin typeface="+mj-lt"/>
            </a:endParaRPr>
          </a:p>
          <a:p>
            <a:r>
              <a:rPr lang="pt-BR" sz="1700" dirty="0">
                <a:latin typeface="+mj-lt"/>
              </a:rPr>
              <a:t>O aplicativo pode ser usado por diferentes tipos de usuários. Cada um deles pode criar sua própria variante do aplicativo, conectando adaptadores personalizados.</a:t>
            </a:r>
          </a:p>
          <a:p>
            <a:r>
              <a:rPr lang="pt-BR" sz="1700" dirty="0">
                <a:latin typeface="+mj-lt"/>
              </a:rPr>
              <a:t>Uma instância do aplicativo é criada, assim como os adaptadores.</a:t>
            </a:r>
          </a:p>
          <a:p>
            <a:r>
              <a:rPr lang="pt-BR" sz="1700" dirty="0">
                <a:latin typeface="+mj-lt"/>
              </a:rPr>
              <a:t>Os adaptadores secundários são passados para a lógica central (injeção de dependência).</a:t>
            </a:r>
          </a:p>
          <a:p>
            <a:r>
              <a:rPr lang="pt-BR" sz="1700" dirty="0">
                <a:latin typeface="+mj-lt"/>
              </a:rPr>
              <a:t>Os adaptadores primários recebem um link para a lógica principal. Eles começam a conduzir o aplicativo.</a:t>
            </a:r>
          </a:p>
          <a:p>
            <a:r>
              <a:rPr lang="pt-BR" sz="1700" dirty="0">
                <a:latin typeface="+mj-lt"/>
              </a:rPr>
              <a:t>A entrada do usuário é processada por um ou mais adaptador(es) primário(s) e passada(s) para a lógica principal.</a:t>
            </a:r>
          </a:p>
          <a:p>
            <a:r>
              <a:rPr lang="pt-BR" sz="1700" dirty="0">
                <a:latin typeface="+mj-lt"/>
              </a:rPr>
              <a:t>A lógica principal interage apenas com os adaptadores secundários.</a:t>
            </a:r>
          </a:p>
          <a:p>
            <a:r>
              <a:rPr lang="pt-BR" sz="1700" dirty="0">
                <a:latin typeface="+mj-lt"/>
              </a:rPr>
              <a:t>A saída da lógica central é retornada aos adaptadores primários. Eles alimentam de volta para o usuário.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AAFC35F-5A7E-4321-933B-6D555DD48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22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516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3C48B49-6135-48B6-AC0F-97E5D8D1F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9D38852-6AA9-49D9-8ECF-4306E0B25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766" y="1146412"/>
            <a:ext cx="9014348" cy="24020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IMPLEMENTAÇÃO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" y="4374554"/>
            <a:ext cx="12192007" cy="248344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40655" y="4374554"/>
            <a:ext cx="4051344" cy="2483446"/>
          </a:xfrm>
          <a:prstGeom prst="rect">
            <a:avLst/>
          </a:prstGeom>
          <a:gradFill>
            <a:gsLst>
              <a:gs pos="4000">
                <a:schemeClr val="accent1">
                  <a:alpha val="21000"/>
                </a:schemeClr>
              </a:gs>
              <a:gs pos="83000">
                <a:schemeClr val="accent1">
                  <a:lumMod val="50000"/>
                  <a:alpha val="61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256AC18-FB41-4977-8B0C-F5082335A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379429"/>
            <a:ext cx="12191984" cy="1953928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alpha val="5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4380927"/>
            <a:ext cx="12192000" cy="2019443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2C967C3-5D25-4D24-A8A3-CAB0AD482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46837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z="1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23</a:t>
            </a:fld>
            <a:endParaRPr lang="en-US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33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F54FF1-EA13-45AB-957D-F665E6A73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IMPLEMENTAÇÃO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FE8459A-C58A-98E1-4275-D4B65733AD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2428" y="1324501"/>
            <a:ext cx="7225748" cy="4208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AAFC35F-5A7E-4321-933B-6D555DD48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24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014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D3707AD-8261-4357-9C64-EEC41E832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5" y="-427"/>
            <a:ext cx="6086683" cy="6858428"/>
          </a:xfrm>
          <a:prstGeom prst="rect">
            <a:avLst/>
          </a:prstGeom>
          <a:gradFill>
            <a:gsLst>
              <a:gs pos="0">
                <a:srgbClr val="000000">
                  <a:alpha val="53000"/>
                </a:srgbClr>
              </a:gs>
              <a:gs pos="82000">
                <a:schemeClr val="accent1">
                  <a:lumMod val="75000"/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498142"/>
            <a:ext cx="12191999" cy="6359430"/>
          </a:xfrm>
          <a:prstGeom prst="rect">
            <a:avLst/>
          </a:prstGeom>
          <a:gradFill>
            <a:gsLst>
              <a:gs pos="13000">
                <a:schemeClr val="accent1">
                  <a:lumMod val="75000"/>
                  <a:alpha val="39000"/>
                </a:schemeClr>
              </a:gs>
              <a:gs pos="100000">
                <a:srgbClr val="000000">
                  <a:alpha val="32000"/>
                </a:srgb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-428"/>
            <a:ext cx="6096001" cy="6858000"/>
          </a:xfrm>
          <a:prstGeom prst="rect">
            <a:avLst/>
          </a:prstGeom>
          <a:gradFill>
            <a:gsLst>
              <a:gs pos="13000">
                <a:srgbClr val="000000">
                  <a:alpha val="39000"/>
                </a:srgbClr>
              </a:gs>
              <a:gs pos="99000">
                <a:schemeClr val="accent1">
                  <a:lumMod val="50000"/>
                  <a:alpha val="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1B01BE8-EBAB-4286-84CC-EC07C7F95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400370"/>
          </a:xfrm>
          <a:prstGeom prst="rect">
            <a:avLst/>
          </a:prstGeom>
          <a:gradFill>
            <a:gsLst>
              <a:gs pos="0">
                <a:srgbClr val="000000">
                  <a:alpha val="70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13">
            <a:extLst>
              <a:ext uri="{FF2B5EF4-FFF2-40B4-BE49-F238E27FC236}">
                <a16:creationId xmlns:a16="http://schemas.microsoft.com/office/drawing/2014/main" id="{B810725C-984E-4EC2-A5FA-A193878CB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59729" y="-716753"/>
            <a:ext cx="4893880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chemeClr val="accent1">
                  <a:alpha val="23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05FB8EF-0055-494E-87A1-153E208C2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199" y="3115264"/>
            <a:ext cx="7457441" cy="2863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TESTES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D871B02-2674-4E55-BFB4-80F01F733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z="1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25</a:t>
            </a:fld>
            <a:endParaRPr lang="en-US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4410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EB183F-B9AD-4223-A796-A889177CE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pt-BR" sz="3100">
                <a:solidFill>
                  <a:srgbClr val="FFFFFF"/>
                </a:solidFill>
              </a:rPr>
              <a:t>DOCUMENTAÇÃO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7E5907-D797-487E-8C5D-F992145E5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000" dirty="0"/>
              <a:t>Apresenta-se nesta seção a documentação para o desenvolvedor, isto é, informações para usuários que queiram modicar, aperfeiçoar ou ampliar este programa.</a:t>
            </a:r>
          </a:p>
          <a:p>
            <a:pPr marL="0" indent="0">
              <a:buNone/>
            </a:pPr>
            <a:r>
              <a:rPr lang="pt-BR" sz="2000" dirty="0"/>
              <a:t>A seguir algumas imagens com as telas das saídas geradas pelo programa </a:t>
            </a:r>
            <a:r>
              <a:rPr lang="pt-BR" sz="2000" dirty="0" err="1"/>
              <a:t>doxygen</a:t>
            </a:r>
            <a:r>
              <a:rPr lang="pt-BR" sz="2000" dirty="0"/>
              <a:t>. 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20AE6C4-3142-4620-AD79-128C50C11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26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6492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EB183F-B9AD-4223-A796-A889177CE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DOCUMENTAÇÃO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3ECF76B-F3BF-86AE-71AB-D045AB795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25" y="2861386"/>
            <a:ext cx="11327549" cy="266197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20AE6C4-3142-4620-AD79-128C50C11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27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0768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EB183F-B9AD-4223-A796-A889177CE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DOCUMENTAÇÃO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799CDC3-F84C-79F9-BA5F-48897A419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25" y="2918023"/>
            <a:ext cx="11327549" cy="2548699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20AE6C4-3142-4620-AD79-128C50C11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28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1206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A42492-17D5-449F-866A-648C7296F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REFERÊNCIAS</a:t>
            </a:r>
          </a:p>
        </p:txBody>
      </p:sp>
      <p:pic>
        <p:nvPicPr>
          <p:cNvPr id="19" name="Graphic 18" descr="Livros">
            <a:extLst>
              <a:ext uri="{FF2B5EF4-FFF2-40B4-BE49-F238E27FC236}">
                <a16:creationId xmlns:a16="http://schemas.microsoft.com/office/drawing/2014/main" id="{B6C99FE6-8EC6-FCCD-4217-1977888A3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3510" y="467208"/>
            <a:ext cx="5923584" cy="5923584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2B94BF0-F206-4134-9BFC-579F098EE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29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73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4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3707AD-8261-4357-9C64-EEC41E832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5" y="-427"/>
            <a:ext cx="6086683" cy="6858428"/>
          </a:xfrm>
          <a:prstGeom prst="rect">
            <a:avLst/>
          </a:prstGeom>
          <a:gradFill>
            <a:gsLst>
              <a:gs pos="0">
                <a:srgbClr val="000000">
                  <a:alpha val="53000"/>
                </a:srgbClr>
              </a:gs>
              <a:gs pos="82000">
                <a:schemeClr val="accent1">
                  <a:lumMod val="75000"/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498142"/>
            <a:ext cx="12191999" cy="6359430"/>
          </a:xfrm>
          <a:prstGeom prst="rect">
            <a:avLst/>
          </a:prstGeom>
          <a:gradFill>
            <a:gsLst>
              <a:gs pos="13000">
                <a:schemeClr val="accent1">
                  <a:lumMod val="75000"/>
                  <a:alpha val="39000"/>
                </a:schemeClr>
              </a:gs>
              <a:gs pos="100000">
                <a:srgbClr val="000000">
                  <a:alpha val="32000"/>
                </a:srgb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-428"/>
            <a:ext cx="6096001" cy="6858000"/>
          </a:xfrm>
          <a:prstGeom prst="rect">
            <a:avLst/>
          </a:prstGeom>
          <a:gradFill>
            <a:gsLst>
              <a:gs pos="13000">
                <a:srgbClr val="000000">
                  <a:alpha val="39000"/>
                </a:srgbClr>
              </a:gs>
              <a:gs pos="99000">
                <a:schemeClr val="accent1">
                  <a:lumMod val="50000"/>
                  <a:alpha val="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1B01BE8-EBAB-4286-84CC-EC07C7F95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400370"/>
          </a:xfrm>
          <a:prstGeom prst="rect">
            <a:avLst/>
          </a:prstGeom>
          <a:gradFill>
            <a:gsLst>
              <a:gs pos="0">
                <a:srgbClr val="000000">
                  <a:alpha val="70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13">
            <a:extLst>
              <a:ext uri="{FF2B5EF4-FFF2-40B4-BE49-F238E27FC236}">
                <a16:creationId xmlns:a16="http://schemas.microsoft.com/office/drawing/2014/main" id="{B810725C-984E-4EC2-A5FA-A193878CB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59729" y="-716753"/>
            <a:ext cx="4893880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chemeClr val="accent1">
                  <a:alpha val="23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A42492-17D5-449F-866A-648C7296F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199" y="3115264"/>
            <a:ext cx="7457441" cy="2863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2B94BF0-F206-4134-9BFC-579F098EE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z="1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479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BB6E4BB-0F1E-C6CD-ED4B-39A3664C4620}"/>
              </a:ext>
            </a:extLst>
          </p:cNvPr>
          <p:cNvSpPr txBox="1"/>
          <p:nvPr/>
        </p:nvSpPr>
        <p:spPr>
          <a:xfrm>
            <a:off x="826396" y="586855"/>
            <a:ext cx="4230100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REFERÊNCIAS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7BED2F0-9702-3382-D595-413D8F71F3F5}"/>
              </a:ext>
            </a:extLst>
          </p:cNvPr>
          <p:cNvSpPr txBox="1"/>
          <p:nvPr/>
        </p:nvSpPr>
        <p:spPr>
          <a:xfrm>
            <a:off x="6503158" y="649480"/>
            <a:ext cx="48624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[1] </a:t>
            </a:r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https://www.az-instrument.com.tw/en/product-616532/pH-Cond-TDS-Sal-Meter-86505-AZ-EB.html</a:t>
            </a: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[2] </a:t>
            </a:r>
            <a:r>
              <a:rPr lang="en-US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http://pnqa.ana.gov.br/indicadores-indice-aguas.aspx</a:t>
            </a: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[3] </a:t>
            </a:r>
            <a:r>
              <a:rPr lang="en-US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https://techsafety.com/blog/water-type-differences#:~:text=Type%20I%20lab%20water%20is,carbons%3A%20Less%20than%2050%20ppb</a:t>
            </a: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[4] </a:t>
            </a:r>
            <a:r>
              <a:rPr lang="en-US" sz="20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https://www.dossier-andreas.net/software_architecture/ports_and_adapters.html</a:t>
            </a: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1BB827E-E930-48C8-B652-C3B44C556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431"/>
            <a:ext cx="44591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30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9127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8A61230-FE7C-42D9-9FD9-9C3CD2FFB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OBRIGADO.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A5F76D2-1834-4AE9-B645-FA48F6622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5971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77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69283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54000">
                <a:schemeClr val="accent1">
                  <a:lumMod val="50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6610" y="5269283"/>
            <a:ext cx="12208610" cy="1590742"/>
          </a:xfrm>
          <a:prstGeom prst="rect">
            <a:avLst/>
          </a:prstGeom>
          <a:gradFill>
            <a:gsLst>
              <a:gs pos="18000">
                <a:schemeClr val="accent1">
                  <a:lumMod val="75000"/>
                  <a:alpha val="0"/>
                </a:schemeClr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98694" y="5267258"/>
            <a:ext cx="4093306" cy="1590742"/>
          </a:xfrm>
          <a:prstGeom prst="rect">
            <a:avLst/>
          </a:prstGeom>
          <a:gradFill>
            <a:gsLst>
              <a:gs pos="23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669" y="5267258"/>
            <a:ext cx="12198669" cy="1131515"/>
          </a:xfrm>
          <a:prstGeom prst="rect">
            <a:avLst/>
          </a:prstGeom>
          <a:gradFill>
            <a:gsLst>
              <a:gs pos="18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5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3FA1AAC-C1ED-4F77-BFA4-BE80FC0AC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6607" y="5278400"/>
            <a:ext cx="7736926" cy="1590741"/>
          </a:xfrm>
          <a:prstGeom prst="rect">
            <a:avLst/>
          </a:prstGeom>
          <a:gradFill>
            <a:gsLst>
              <a:gs pos="5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41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45BF958-7417-422A-BB9B-9F554C971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209" y="5554639"/>
            <a:ext cx="9654076" cy="982473"/>
          </a:xfrm>
        </p:spPr>
        <p:txBody>
          <a:bodyPr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B37EC4-5182-4B00-A082-CD708A7AC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210" y="824249"/>
            <a:ext cx="9654076" cy="383790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000" dirty="0">
                <a:effectLst/>
                <a:latin typeface="+mj-lt"/>
              </a:rPr>
              <a:t>A qualidade da água nos ajuda a entender o que está acontecendo na subsuperfície, onde e quão rápido a água está se movendo, quais reações geoquímicas estão ocorrendo, identificando diferentes fontes de água, etc. </a:t>
            </a:r>
          </a:p>
          <a:p>
            <a:pPr marL="0" indent="0">
              <a:buNone/>
            </a:pPr>
            <a:r>
              <a:rPr lang="pt-BR" sz="2000" dirty="0">
                <a:effectLst/>
                <a:latin typeface="+mj-lt"/>
              </a:rPr>
              <a:t>Isso se relaciona diretamente com os aspectos dos estudos realizados no laboratório de </a:t>
            </a:r>
            <a:r>
              <a:rPr lang="pt-BR" sz="2000" dirty="0" err="1">
                <a:effectLst/>
                <a:latin typeface="+mj-lt"/>
              </a:rPr>
              <a:t>petrofísica</a:t>
            </a:r>
            <a:r>
              <a:rPr lang="pt-BR" sz="2000" dirty="0">
                <a:effectLst/>
                <a:latin typeface="+mj-lt"/>
              </a:rPr>
              <a:t> do LENEP, através de diversos equipamentos capazes de fazer a leitura de medidas das propriedades das rochas e dos fluidos de saturação das mesmas. </a:t>
            </a:r>
          </a:p>
          <a:p>
            <a:pPr marL="0" indent="0">
              <a:buNone/>
            </a:pPr>
            <a:r>
              <a:rPr lang="pt-BR" sz="2000" dirty="0">
                <a:effectLst/>
                <a:latin typeface="+mj-lt"/>
              </a:rPr>
              <a:t>A água, por ser o fluido de saturação mais comum do subsolo, é de grande interesse o estudo de suas propriedades.</a:t>
            </a:r>
            <a:endParaRPr lang="pt-BR" sz="2000" dirty="0">
              <a:latin typeface="+mj-lt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FAAF6D8-DD9A-4B93-989C-35EFBA645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431"/>
            <a:ext cx="44591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z="1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966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6" name="Rectangle 1045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5758782-FEA5-4504-90F2-C3751ECC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ESCOPO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80C12-0EC2-4906-B5F1-FB43B3D90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000" dirty="0">
                <a:latin typeface="+mj-lt"/>
              </a:rPr>
              <a:t>Medidas realizadas no Medidor de bancada e passíveis de análise: </a:t>
            </a:r>
          </a:p>
          <a:p>
            <a:pPr marL="0" indent="0">
              <a:buNone/>
            </a:pPr>
            <a:endParaRPr lang="pt-BR" sz="2000" dirty="0">
              <a:latin typeface="+mj-lt"/>
            </a:endParaRPr>
          </a:p>
          <a:p>
            <a:pPr marL="0" indent="0">
              <a:buNone/>
            </a:pPr>
            <a:r>
              <a:rPr lang="pt-BR" sz="2000" dirty="0">
                <a:latin typeface="+mj-lt"/>
              </a:rPr>
              <a:t>• </a:t>
            </a:r>
            <a:r>
              <a:rPr lang="pt-BR" sz="2000" i="1" dirty="0">
                <a:latin typeface="+mj-lt"/>
              </a:rPr>
              <a:t>pH ou Potencial Hidrogeniônico; </a:t>
            </a:r>
          </a:p>
          <a:p>
            <a:pPr marL="0" indent="0">
              <a:buNone/>
            </a:pPr>
            <a:r>
              <a:rPr lang="pt-BR" sz="2000" i="1" dirty="0">
                <a:latin typeface="+mj-lt"/>
              </a:rPr>
              <a:t>• Condutividade; </a:t>
            </a:r>
          </a:p>
          <a:p>
            <a:pPr marL="0" indent="0">
              <a:buNone/>
            </a:pPr>
            <a:r>
              <a:rPr lang="pt-BR" sz="2000" i="1" dirty="0">
                <a:latin typeface="+mj-lt"/>
              </a:rPr>
              <a:t>• Total de sólidos dissolvidos (TDS); </a:t>
            </a:r>
          </a:p>
          <a:p>
            <a:pPr marL="0" indent="0">
              <a:buNone/>
            </a:pPr>
            <a:r>
              <a:rPr lang="pt-BR" sz="2000" i="1" dirty="0">
                <a:latin typeface="+mj-lt"/>
              </a:rPr>
              <a:t>• Potencial de </a:t>
            </a:r>
            <a:r>
              <a:rPr lang="pt-BR" sz="2000" i="1" dirty="0" err="1">
                <a:latin typeface="+mj-lt"/>
              </a:rPr>
              <a:t>Oxi-redução</a:t>
            </a:r>
            <a:r>
              <a:rPr lang="pt-BR" sz="2000" i="1" dirty="0">
                <a:latin typeface="+mj-lt"/>
              </a:rPr>
              <a:t> (ORP); e </a:t>
            </a:r>
          </a:p>
          <a:p>
            <a:pPr marL="0" indent="0">
              <a:buNone/>
            </a:pPr>
            <a:r>
              <a:rPr lang="pt-BR" sz="2000" i="1" dirty="0">
                <a:latin typeface="+mj-lt"/>
              </a:rPr>
              <a:t>• Salinidade.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228B69F-51F3-4225-B8EC-BDAEF6A15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431"/>
            <a:ext cx="44591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990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2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EADC3C-820E-41EC-8C3E-D3B448F34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693" y="1030406"/>
            <a:ext cx="8147713" cy="3081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ESPECIFICAÇÃO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B638FFF-A9C5-4F5C-AA48-7029D361C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z="1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95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EADC3C-820E-41EC-8C3E-D3B448F34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ESPECIFICAÇÃO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916C53-9079-4E76-AC88-F09083C49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000" dirty="0">
                <a:latin typeface="+mj-lt"/>
              </a:rPr>
              <a:t>O software foi criado com a intenção de otimizar as análises químicas da qualidade da água, sendo atingido o objetivo através da abstração de processos que o usuário deveria performar manualmente na interface do equipamento. </a:t>
            </a:r>
          </a:p>
          <a:p>
            <a:pPr marL="0" indent="0">
              <a:buNone/>
            </a:pPr>
            <a:endParaRPr lang="pt-BR" sz="2000" dirty="0">
              <a:latin typeface="+mj-lt"/>
            </a:endParaRPr>
          </a:p>
          <a:p>
            <a:pPr marL="0" indent="0">
              <a:buNone/>
            </a:pPr>
            <a:r>
              <a:rPr lang="pt-BR" sz="2000" dirty="0">
                <a:latin typeface="+mj-lt"/>
              </a:rPr>
              <a:t>Os dados deverão ser salvos e organizados em um documento do tipo .</a:t>
            </a:r>
            <a:r>
              <a:rPr lang="pt-BR" sz="2000" dirty="0" err="1">
                <a:latin typeface="+mj-lt"/>
              </a:rPr>
              <a:t>csv</a:t>
            </a:r>
            <a:r>
              <a:rPr lang="pt-BR" sz="2000" dirty="0">
                <a:latin typeface="+mj-lt"/>
              </a:rPr>
              <a:t>, juntamente com a elaboração dos respectivos parâmetros e cálculos estatísticos para as medidas realizadas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B638FFF-A9C5-4F5C-AA48-7029D361C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431"/>
            <a:ext cx="44591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893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EADC3C-820E-41EC-8C3E-D3B448F34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264" y="480401"/>
            <a:ext cx="4959603" cy="1642969"/>
          </a:xfrm>
        </p:spPr>
        <p:txBody>
          <a:bodyPr anchor="b">
            <a:normAutofit/>
          </a:bodyPr>
          <a:lstStyle/>
          <a:p>
            <a:r>
              <a:rPr lang="pt-BR" sz="4000" dirty="0"/>
              <a:t>ESPECIFICAÇÃO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916C53-9079-4E76-AC88-F09083C49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265" y="2317490"/>
            <a:ext cx="3082518" cy="352256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 sz="1800" dirty="0">
                <a:effectLst/>
              </a:rPr>
              <a:t>O equipamento alvo deste projeto de engenharia se trata de um medidor de bancada capaz de aferir com certa precisão  as propriedades supracitadas. </a:t>
            </a:r>
          </a:p>
          <a:p>
            <a:pPr marL="0" indent="0">
              <a:buNone/>
            </a:pPr>
            <a:r>
              <a:rPr lang="pt-BR" sz="1800" dirty="0">
                <a:effectLst/>
              </a:rPr>
              <a:t>As especificações gerais do equipamento de modelo 86505 estão dispostas na figura a seguir:</a:t>
            </a:r>
          </a:p>
          <a:p>
            <a:pPr marL="0" indent="0">
              <a:buNone/>
            </a:pPr>
            <a:endParaRPr lang="pt-BR" sz="2000" dirty="0">
              <a:effectLst/>
            </a:endParaRPr>
          </a:p>
        </p:txBody>
      </p:sp>
      <p:pic>
        <p:nvPicPr>
          <p:cNvPr id="10" name="Imagem 9" descr="Tabela&#10;&#10;Descrição gerada automaticamente">
            <a:extLst>
              <a:ext uri="{FF2B5EF4-FFF2-40B4-BE49-F238E27FC236}">
                <a16:creationId xmlns:a16="http://schemas.microsoft.com/office/drawing/2014/main" id="{E221665F-3933-371B-EAF1-B46091929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867" y="45523"/>
            <a:ext cx="8311564" cy="638680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B638FFF-A9C5-4F5C-AA48-7029D361C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431"/>
            <a:ext cx="44591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z="1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14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EADC3C-820E-41EC-8C3E-D3B448F34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ESPECIFICAÇÃO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B638FFF-A9C5-4F5C-AA48-7029D361C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8" name="Espaço Reservado para Conteúdo 7">
            <a:extLst>
              <a:ext uri="{FF2B5EF4-FFF2-40B4-BE49-F238E27FC236}">
                <a16:creationId xmlns:a16="http://schemas.microsoft.com/office/drawing/2014/main" id="{AF16A430-24E8-4036-93EB-820904E72E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3025756"/>
              </p:ext>
            </p:extLst>
          </p:nvPr>
        </p:nvGraphicFramePr>
        <p:xfrm>
          <a:off x="1106776" y="2112579"/>
          <a:ext cx="10002389" cy="4192811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45098"/>
                  </a:srgbClr>
                </a:solidFill>
                <a:tableStyleId>{073A0DAA-6AF3-43AB-8588-CEC1D06C72B9}</a:tableStyleId>
              </a:tblPr>
              <a:tblGrid>
                <a:gridCol w="3929473">
                  <a:extLst>
                    <a:ext uri="{9D8B030D-6E8A-4147-A177-3AD203B41FA5}">
                      <a16:colId xmlns:a16="http://schemas.microsoft.com/office/drawing/2014/main" val="846668725"/>
                    </a:ext>
                  </a:extLst>
                </a:gridCol>
                <a:gridCol w="6072916">
                  <a:extLst>
                    <a:ext uri="{9D8B030D-6E8A-4147-A177-3AD203B41FA5}">
                      <a16:colId xmlns:a16="http://schemas.microsoft.com/office/drawing/2014/main" val="163572027"/>
                    </a:ext>
                  </a:extLst>
                </a:gridCol>
              </a:tblGrid>
              <a:tr h="389332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Nome do caso de uso:</a:t>
                      </a:r>
                      <a:endParaRPr lang="pt-BR" sz="12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826" marR="94826" marT="78885" marB="948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Estudo da qualidade da água</a:t>
                      </a:r>
                      <a:endParaRPr lang="pt-BR" sz="12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826" marR="94826" marT="78885" marB="948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074215"/>
                  </a:ext>
                </a:extLst>
              </a:tr>
              <a:tr h="331428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Tratamento de dados de qualidade da água.</a:t>
                      </a:r>
                      <a:endParaRPr lang="pt-BR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96" marR="27596" marT="78885" marB="632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Escolher uma amostra de água estudo geoquímico para ser realizado</a:t>
                      </a:r>
                      <a:endParaRPr lang="pt-BR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96" marR="27596" marT="78885" marB="6321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233171"/>
                  </a:ext>
                </a:extLst>
              </a:tr>
              <a:tr h="33142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1. Leitura das medidas realizadas pelo medidor de bancada</a:t>
                      </a:r>
                      <a:endParaRPr lang="pt-BR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96" marR="27596" marT="78885" marB="6321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787123"/>
                  </a:ext>
                </a:extLst>
              </a:tr>
              <a:tr h="33142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2. Acompanhar as medições em tempo real pelos gráficos dinâmicos</a:t>
                      </a:r>
                      <a:endParaRPr lang="pt-BR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96" marR="27596" marT="78885" marB="6321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063063"/>
                  </a:ext>
                </a:extLst>
              </a:tr>
              <a:tr h="33142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2.1. Tomar os dados estatísticos gerados no painel </a:t>
                      </a:r>
                      <a:r>
                        <a:rPr lang="pt-BR" sz="1000" u="none" strike="noStrike" cap="none" spc="0" err="1">
                          <a:solidFill>
                            <a:schemeClr val="tx1"/>
                          </a:solidFill>
                          <a:effectLst/>
                        </a:rPr>
                        <a:t>Analyzer</a:t>
                      </a:r>
                      <a:endParaRPr lang="pt-BR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96" marR="27596" marT="78885" marB="6321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10585"/>
                  </a:ext>
                </a:extLst>
              </a:tr>
              <a:tr h="33142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2.2. Salvar gravação em disco</a:t>
                      </a:r>
                      <a:endParaRPr lang="pt-BR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96" marR="27596" marT="78885" marB="6321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288008"/>
                  </a:ext>
                </a:extLst>
              </a:tr>
              <a:tr h="33142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3. Abrir dados salvos em disco</a:t>
                      </a:r>
                      <a:endParaRPr lang="pt-BR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96" marR="27596" marT="78885" marB="6321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303010"/>
                  </a:ext>
                </a:extLst>
              </a:tr>
              <a:tr h="33142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3.1. Tomar os dados estatísticos gerados no painel </a:t>
                      </a:r>
                      <a:r>
                        <a:rPr lang="pt-BR" sz="1000" u="none" strike="noStrike" cap="none" spc="0" err="1">
                          <a:solidFill>
                            <a:schemeClr val="tx1"/>
                          </a:solidFill>
                          <a:effectLst/>
                        </a:rPr>
                        <a:t>Analyzer</a:t>
                      </a:r>
                      <a:endParaRPr lang="pt-BR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96" marR="27596" marT="78885" marB="6321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125764"/>
                  </a:ext>
                </a:extLst>
              </a:tr>
              <a:tr h="33142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3.2. Interpretar gráfico da propriedade medida</a:t>
                      </a:r>
                      <a:endParaRPr lang="pt-BR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96" marR="27596" marT="78885" marB="6321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160574"/>
                  </a:ext>
                </a:extLst>
              </a:tr>
              <a:tr h="33142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3.3. Estabelecer qualidade da água a partir das propriedades medidas</a:t>
                      </a:r>
                      <a:endParaRPr lang="pt-BR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96" marR="27596" marT="78885" marB="6321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234893"/>
                  </a:ext>
                </a:extLst>
              </a:tr>
              <a:tr h="33142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4. Congelar medida para tomada visual dos valores </a:t>
                      </a:r>
                      <a:endParaRPr lang="pt-BR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96" marR="27596" marT="78885" marB="6321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68953"/>
                  </a:ext>
                </a:extLst>
              </a:tr>
              <a:tr h="48919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Cenário Alternativo ( implementação pendente)</a:t>
                      </a:r>
                      <a:endParaRPr lang="pt-BR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96" marR="27596" marT="78885" marB="632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Um cenário alternativo envolve uma entrada de comandos do usuário para o aparelho. Implementação pendente. Será implementado por um dos desenvolvedores.</a:t>
                      </a:r>
                      <a:endParaRPr lang="pt-BR" sz="1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96" marR="27596" marT="78885" marB="6321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8546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91730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1605</TotalTime>
  <Words>1745</Words>
  <Application>Microsoft Office PowerPoint</Application>
  <PresentationFormat>Widescreen</PresentationFormat>
  <Paragraphs>202</Paragraphs>
  <Slides>31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Tema do Office</vt:lpstr>
      <vt:lpstr>Software controlador para o equipamento Medidor de bancada Az® pH/mV/ORP/Cond./TDS/SALT </vt:lpstr>
      <vt:lpstr>Sumário</vt:lpstr>
      <vt:lpstr>INTRODUÇÃO</vt:lpstr>
      <vt:lpstr>INTRODUÇÃO</vt:lpstr>
      <vt:lpstr>ESCOPO </vt:lpstr>
      <vt:lpstr>ESPECIFICAÇÃO</vt:lpstr>
      <vt:lpstr>ESPECIFICAÇÃO</vt:lpstr>
      <vt:lpstr>ESPECIFICAÇÃO</vt:lpstr>
      <vt:lpstr>ESPECIFICAÇÃO</vt:lpstr>
      <vt:lpstr>Diagrama de Caso de Uso Geral</vt:lpstr>
      <vt:lpstr>Diagrama de caso de uso específico do programa</vt:lpstr>
      <vt:lpstr>ELABORAÇÃO</vt:lpstr>
      <vt:lpstr>ELABORAÇÃO</vt:lpstr>
      <vt:lpstr>ENTENDENDO A PUREZA E OS TIPOS DE ÁGUA UTILIZADAS EM UM LABORATÓRIO - American Society for Testing and Materials (ASTM)</vt:lpstr>
      <vt:lpstr>ANÁLISE ORIENTADA A OBJETO</vt:lpstr>
      <vt:lpstr>Diagrama de Classes</vt:lpstr>
      <vt:lpstr>PROJETO</vt:lpstr>
      <vt:lpstr>PROJETO</vt:lpstr>
      <vt:lpstr>Ports and adapters arquitecture</vt:lpstr>
      <vt:lpstr>Ports and adapters arquitecture</vt:lpstr>
      <vt:lpstr>Ports and adapters arquitecture</vt:lpstr>
      <vt:lpstr>Ports and adapters arquitecture</vt:lpstr>
      <vt:lpstr>IMPLEMENTAÇÃO</vt:lpstr>
      <vt:lpstr>IMPLEMENTAÇÃO</vt:lpstr>
      <vt:lpstr>TESTES</vt:lpstr>
      <vt:lpstr>DOCUMENTAÇÃO</vt:lpstr>
      <vt:lpstr>DOCUMENTAÇÃO</vt:lpstr>
      <vt:lpstr>DOCUMENTAÇÃO</vt:lpstr>
      <vt:lpstr>REFERÊNCIAS</vt:lpstr>
      <vt:lpstr>Apresentação do PowerPoint</vt:lpstr>
      <vt:lpstr>OBRIGADO.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para tratamento de dados de FT-ICRMS e aplicações geoquímicas</dc:title>
  <dc:creator>Jimmy Barreto</dc:creator>
  <cp:lastModifiedBy>Gustavo Escher Pires Mendes</cp:lastModifiedBy>
  <cp:revision>8</cp:revision>
  <dcterms:created xsi:type="dcterms:W3CDTF">2021-12-05T23:41:39Z</dcterms:created>
  <dcterms:modified xsi:type="dcterms:W3CDTF">2022-12-15T00:26:19Z</dcterms:modified>
</cp:coreProperties>
</file>