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5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322D-50B6-456F-D925-8E7AB0190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43984-6115-F62E-F1CE-AFF5563B57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DB731-9836-EF5C-2159-F394AFAB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0257-54CF-4A11-890C-80BD0FF45D35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D798B-2567-CFE3-35D2-522F9BD3D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7F35A-BF66-7A52-3189-312B6510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82DA-2AF7-45AA-A117-C95D786E9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68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701C-B901-31B4-1868-43B5FA0F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8580C-4068-5C80-A0BF-E75826BB5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84C81-A83E-5F91-C46E-B64B9712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0257-54CF-4A11-890C-80BD0FF45D35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8EE57-2803-DB04-D29A-1C5E5560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3E6B9-5305-20E8-4CF8-FCA37A64A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82DA-2AF7-45AA-A117-C95D786E9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700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A6167D-E789-54A7-6AFD-3EE0C8751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E7777-31E3-4364-4450-F3FBA6A4F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944FB-87C9-C00B-1231-45C4C4BCB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0257-54CF-4A11-890C-80BD0FF45D35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1D915-680A-3CD6-C5D7-C520437D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A363-8257-502C-A48C-4158358C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82DA-2AF7-45AA-A117-C95D786E9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419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54DF-2A42-BB1C-84C6-57B49D2C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B5707-894A-F52F-93FC-DF91A2180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91F52-5BC2-B300-7601-F29688C0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0257-54CF-4A11-890C-80BD0FF45D35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83F9-A791-A1B6-53F8-7E88BA65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FA50B-BB42-C78F-D08F-98B4E1CA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82DA-2AF7-45AA-A117-C95D786E9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46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8CB6-2CA8-EFCB-14E3-B0A624A52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3DD36-4E03-EB05-B08A-5740756DF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A533E-9F56-0287-6161-F2506C91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0257-54CF-4A11-890C-80BD0FF45D35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A2D1C-DA9C-C51F-60C6-7AEB4F417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7D010-E8F0-420D-3D98-3F8745FA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82DA-2AF7-45AA-A117-C95D786E9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92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B834-B0FA-4F1A-B8EC-8113314F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9689-B1F2-D13E-FBF7-31D5B0BF8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CE915-DB9B-EEA9-9F6C-057853FF2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DB5E9-4E22-BF38-149A-F77E1466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0257-54CF-4A11-890C-80BD0FF45D35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2E731-6B69-E502-F2D8-74CD0F3D6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54A58-0762-C773-7247-184F66B6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82DA-2AF7-45AA-A117-C95D786E9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075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EE54-1D65-A53B-A036-925A61358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5A025-71CF-018A-2497-B8B0EDEE2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97740-2B20-9128-4628-5D7AAB103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86BF9-8BB4-1309-FCF5-819142F49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2D2203-B34D-CA62-9CA0-46FA9409B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5037EA-460E-BA2B-2431-60BCCE67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0257-54CF-4A11-890C-80BD0FF45D35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32D111-AC37-16F5-CE35-28155DA5B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9D808-737B-BCF5-656B-AA6D0BB7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82DA-2AF7-45AA-A117-C95D786E9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612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1A01-11A0-7AD0-93DD-BE368DB27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13135-E479-E800-1D73-BCA8F42F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0257-54CF-4A11-890C-80BD0FF45D35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55548-F9F5-FAD7-96D8-AC7BFA2F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09574-CCE7-3717-E232-87BB26FD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82DA-2AF7-45AA-A117-C95D786E9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20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AC0CC-3207-ADBE-A62D-58CDB180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0257-54CF-4A11-890C-80BD0FF45D35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E76C06-6C29-388C-FE3C-6A5582E7E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CF49D-A2F1-41D9-E705-1BF60FF5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82DA-2AF7-45AA-A117-C95D786E9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294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4C4C2-845F-E1AC-D520-9D00D7BC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862E6-23B1-384A-3FEC-E3D49DEE6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96C07-6B1B-75DB-A770-F14EA6041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134F2-C274-8882-964F-65BB74178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0257-54CF-4A11-890C-80BD0FF45D35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1562B-8DF5-2360-4B7D-99F5FFE09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FFE3E-FA21-B95F-1BE6-63888AAD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82DA-2AF7-45AA-A117-C95D786E9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55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0B1E-EA20-D232-198B-E8D381EA1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13776-6314-AFB5-AFA1-3A5958E9D3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05E72-C592-FDDB-E55E-179F8EB1B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4CC75-4932-27D9-021D-C8D487EE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90257-54CF-4A11-890C-80BD0FF45D35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EFE8E-68AC-D538-0172-458B454B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E41BF-995F-DFAB-3F75-818D42DA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D82DA-2AF7-45AA-A117-C95D786E98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59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3940B5-3215-E1B0-9AAB-72E7E5EC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5D627-9BA1-883E-25D1-C0436B66B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8CD5C-9E42-081B-B6DE-94A7898B1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690257-54CF-4A11-890C-80BD0FF45D35}" type="datetimeFigureOut">
              <a:rPr lang="pt-BR" smtClean="0"/>
              <a:t>06/02/2025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08876-E8C6-183E-9C7D-240AECE5CE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FDD9C-E04C-2306-AD0D-8961AB369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D82DA-2AF7-45AA-A117-C95D786E986C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AEE305-708F-A14D-FDAC-E560370EF61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04662" y="6642100"/>
            <a:ext cx="6111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SLB-Private</a:t>
            </a:r>
          </a:p>
        </p:txBody>
      </p:sp>
    </p:spTree>
    <p:extLst>
      <p:ext uri="{BB962C8B-B14F-4D97-AF65-F5344CB8AC3E}">
        <p14:creationId xmlns:p14="http://schemas.microsoft.com/office/powerpoint/2010/main" val="222999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D51A3F-CC07-4BD7-3FFC-D386B27DC792}"/>
              </a:ext>
            </a:extLst>
          </p:cNvPr>
          <p:cNvSpPr txBox="1"/>
          <p:nvPr/>
        </p:nvSpPr>
        <p:spPr>
          <a:xfrm>
            <a:off x="2154246" y="501446"/>
            <a:ext cx="7883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UNIVERSIDADE ESTADUAL DO NORTE FLUMINENSE DARCY RIBEIRO</a:t>
            </a: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LABORATÓRIO DE ENGENHARIA E EXPLORAÇÃO DE PETRÓLEO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C19405-BF9F-79BE-20B6-F07AB08BA543}"/>
              </a:ext>
            </a:extLst>
          </p:cNvPr>
          <p:cNvSpPr txBox="1"/>
          <p:nvPr/>
        </p:nvSpPr>
        <p:spPr>
          <a:xfrm>
            <a:off x="2675798" y="2890391"/>
            <a:ext cx="68403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SOFTWARE EDUCACIONAL PARA ANÁLISE</a:t>
            </a: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 SOLUÇÕES DE PROBLEMAS EM ENGENHARIA DE POÇOS</a:t>
            </a:r>
          </a:p>
          <a:p>
            <a:pPr algn="ctr"/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TRABALHO DE CONCLUSÃO DE CURSO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60DB0-24AA-124F-7E82-DE1FC767CB7E}"/>
              </a:ext>
            </a:extLst>
          </p:cNvPr>
          <p:cNvSpPr txBox="1"/>
          <p:nvPr/>
        </p:nvSpPr>
        <p:spPr>
          <a:xfrm>
            <a:off x="3871061" y="4938608"/>
            <a:ext cx="44498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Versão 1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THAUAN FERREIRA BARBOSA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NATHAN RANGEL MAGALHÃES</a:t>
            </a:r>
          </a:p>
          <a:p>
            <a:pPr algn="ctr"/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Versão 2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NATHAN RANGEL MAGALHÃES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B479448-F0C5-4A0A-879B-0C8BC53D540A}"/>
              </a:ext>
            </a:extLst>
          </p:cNvPr>
          <p:cNvSpPr/>
          <p:nvPr/>
        </p:nvSpPr>
        <p:spPr>
          <a:xfrm>
            <a:off x="0" y="6484160"/>
            <a:ext cx="12192000" cy="3738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798A78F-EE52-4795-BE16-734518341A83}"/>
              </a:ext>
            </a:extLst>
          </p:cNvPr>
          <p:cNvSpPr/>
          <p:nvPr/>
        </p:nvSpPr>
        <p:spPr>
          <a:xfrm>
            <a:off x="-3" y="5745"/>
            <a:ext cx="12192000" cy="3738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053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2E928-A328-44EC-B111-0CE513967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995C9D-4516-24DB-B214-AC6CB30D6FF8}"/>
              </a:ext>
            </a:extLst>
          </p:cNvPr>
          <p:cNvSpPr/>
          <p:nvPr/>
        </p:nvSpPr>
        <p:spPr>
          <a:xfrm>
            <a:off x="0" y="6484160"/>
            <a:ext cx="12192000" cy="3738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8852626-A5F7-A087-AC57-ED810C4B233A}"/>
              </a:ext>
            </a:extLst>
          </p:cNvPr>
          <p:cNvPicPr/>
          <p:nvPr/>
        </p:nvPicPr>
        <p:blipFill>
          <a:blip r:embed="rId2">
            <a:alphaModFix amt="35000"/>
          </a:blip>
          <a:stretch/>
        </p:blipFill>
        <p:spPr>
          <a:xfrm>
            <a:off x="10913806" y="193679"/>
            <a:ext cx="1052053" cy="838708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D34644-CBF8-DA1A-9D2E-D35EF4071A93}"/>
              </a:ext>
            </a:extLst>
          </p:cNvPr>
          <p:cNvSpPr txBox="1"/>
          <p:nvPr/>
        </p:nvSpPr>
        <p:spPr>
          <a:xfrm>
            <a:off x="275475" y="6532579"/>
            <a:ext cx="670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   |    Software Educacional Para Análise e Soluções de Problemas Em Engenharia de Poços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1CAA55-306E-4006-25D3-72E6807B0062}"/>
              </a:ext>
            </a:extLst>
          </p:cNvPr>
          <p:cNvSpPr txBox="1"/>
          <p:nvPr/>
        </p:nvSpPr>
        <p:spPr>
          <a:xfrm>
            <a:off x="698385" y="476741"/>
            <a:ext cx="2392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</a:t>
            </a:r>
          </a:p>
          <a:p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Perda de Pressão Friccional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2281040-9EA1-408D-B780-F415A78550A4}"/>
              </a:ext>
            </a:extLst>
          </p:cNvPr>
          <p:cNvSpPr/>
          <p:nvPr/>
        </p:nvSpPr>
        <p:spPr>
          <a:xfrm>
            <a:off x="5131324" y="1519398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72D6E24-98EB-4795-BE81-FB512C2DF29F}"/>
              </a:ext>
            </a:extLst>
          </p:cNvPr>
          <p:cNvSpPr/>
          <p:nvPr/>
        </p:nvSpPr>
        <p:spPr>
          <a:xfrm>
            <a:off x="5519251" y="4088222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F1FEB8D-5235-4B2D-96C9-AFDB1FDCAFB2}"/>
              </a:ext>
            </a:extLst>
          </p:cNvPr>
          <p:cNvSpPr/>
          <p:nvPr/>
        </p:nvSpPr>
        <p:spPr>
          <a:xfrm>
            <a:off x="10631115" y="5239799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5C0BA1E-0E5B-4B2E-B124-222AAFE524B8}"/>
              </a:ext>
            </a:extLst>
          </p:cNvPr>
          <p:cNvSpPr/>
          <p:nvPr/>
        </p:nvSpPr>
        <p:spPr>
          <a:xfrm>
            <a:off x="544697" y="2508032"/>
            <a:ext cx="1484374" cy="28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B05E925-3C61-4EFD-BBF6-11ECCA1F707B}"/>
              </a:ext>
            </a:extLst>
          </p:cNvPr>
          <p:cNvSpPr/>
          <p:nvPr/>
        </p:nvSpPr>
        <p:spPr>
          <a:xfrm>
            <a:off x="5807625" y="2305201"/>
            <a:ext cx="1484374" cy="28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4596827-539D-49D7-BBF7-F638F9DC8284}"/>
              </a:ext>
            </a:extLst>
          </p:cNvPr>
          <p:cNvSpPr/>
          <p:nvPr/>
        </p:nvSpPr>
        <p:spPr>
          <a:xfrm>
            <a:off x="10601496" y="2776673"/>
            <a:ext cx="1484374" cy="28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D7FE467C-88F2-47BD-8559-8F60E80C0F82}"/>
              </a:ext>
            </a:extLst>
          </p:cNvPr>
          <p:cNvSpPr/>
          <p:nvPr/>
        </p:nvSpPr>
        <p:spPr>
          <a:xfrm>
            <a:off x="10601496" y="4038911"/>
            <a:ext cx="1484374" cy="28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CD002DE-4D29-4BEA-8653-D27FF6B7CE2D}"/>
              </a:ext>
            </a:extLst>
          </p:cNvPr>
          <p:cNvSpPr/>
          <p:nvPr/>
        </p:nvSpPr>
        <p:spPr>
          <a:xfrm>
            <a:off x="10697645" y="5313676"/>
            <a:ext cx="1484374" cy="28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310EC26-AA69-4657-94EC-D4A4A56D4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40" y="1519398"/>
            <a:ext cx="5982535" cy="3877216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1905B1DE-430E-4555-BDA9-721AA3E9E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075" y="1632016"/>
            <a:ext cx="5542784" cy="2556803"/>
          </a:xfrm>
          <a:prstGeom prst="rect">
            <a:avLst/>
          </a:prstGeom>
        </p:spPr>
      </p:pic>
      <p:sp>
        <p:nvSpPr>
          <p:cNvPr id="34" name="Retângulo 33">
            <a:extLst>
              <a:ext uri="{FF2B5EF4-FFF2-40B4-BE49-F238E27FC236}">
                <a16:creationId xmlns:a16="http://schemas.microsoft.com/office/drawing/2014/main" id="{F2D2B044-6964-46B7-8CCB-4AB5B218E30E}"/>
              </a:ext>
            </a:extLst>
          </p:cNvPr>
          <p:cNvSpPr/>
          <p:nvPr/>
        </p:nvSpPr>
        <p:spPr>
          <a:xfrm>
            <a:off x="5624557" y="3764965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457D485-C5E8-400C-8B21-1C2A3A883DF3}"/>
              </a:ext>
            </a:extLst>
          </p:cNvPr>
          <p:cNvSpPr/>
          <p:nvPr/>
        </p:nvSpPr>
        <p:spPr>
          <a:xfrm>
            <a:off x="5624556" y="4742418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1A648ECA-EC04-4C88-AC35-6C6D26092240}"/>
              </a:ext>
            </a:extLst>
          </p:cNvPr>
          <p:cNvSpPr/>
          <p:nvPr/>
        </p:nvSpPr>
        <p:spPr>
          <a:xfrm>
            <a:off x="11449115" y="2626903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13B295B-E3C0-4D1A-842C-C58D3748ACE9}"/>
              </a:ext>
            </a:extLst>
          </p:cNvPr>
          <p:cNvSpPr/>
          <p:nvPr/>
        </p:nvSpPr>
        <p:spPr>
          <a:xfrm>
            <a:off x="11389110" y="3306322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Imagem 24">
            <a:extLst>
              <a:ext uri="{FF2B5EF4-FFF2-40B4-BE49-F238E27FC236}">
                <a16:creationId xmlns:a16="http://schemas.microsoft.com/office/drawing/2014/main" id="{57329626-5A0B-4013-AF7B-8EEEF1D1D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4229" y="4677746"/>
            <a:ext cx="1800476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54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2E928-A328-44EC-B111-0CE513967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995C9D-4516-24DB-B214-AC6CB30D6FF8}"/>
              </a:ext>
            </a:extLst>
          </p:cNvPr>
          <p:cNvSpPr/>
          <p:nvPr/>
        </p:nvSpPr>
        <p:spPr>
          <a:xfrm>
            <a:off x="0" y="6484160"/>
            <a:ext cx="12192000" cy="3738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8852626-A5F7-A087-AC57-ED810C4B233A}"/>
              </a:ext>
            </a:extLst>
          </p:cNvPr>
          <p:cNvPicPr/>
          <p:nvPr/>
        </p:nvPicPr>
        <p:blipFill>
          <a:blip r:embed="rId2">
            <a:alphaModFix amt="35000"/>
          </a:blip>
          <a:stretch/>
        </p:blipFill>
        <p:spPr>
          <a:xfrm>
            <a:off x="10913806" y="193679"/>
            <a:ext cx="1052053" cy="838708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D34644-CBF8-DA1A-9D2E-D35EF4071A93}"/>
              </a:ext>
            </a:extLst>
          </p:cNvPr>
          <p:cNvSpPr txBox="1"/>
          <p:nvPr/>
        </p:nvSpPr>
        <p:spPr>
          <a:xfrm>
            <a:off x="275475" y="6532579"/>
            <a:ext cx="670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    |    Software Educacional Para Análise e Soluções de Problemas Em Engenharia de Poços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1CAA55-306E-4006-25D3-72E6807B0062}"/>
              </a:ext>
            </a:extLst>
          </p:cNvPr>
          <p:cNvSpPr txBox="1"/>
          <p:nvPr/>
        </p:nvSpPr>
        <p:spPr>
          <a:xfrm>
            <a:off x="698385" y="476741"/>
            <a:ext cx="2392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</a:t>
            </a:r>
          </a:p>
          <a:p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Perda de Pressão Friccional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2281040-9EA1-408D-B780-F415A78550A4}"/>
              </a:ext>
            </a:extLst>
          </p:cNvPr>
          <p:cNvSpPr/>
          <p:nvPr/>
        </p:nvSpPr>
        <p:spPr>
          <a:xfrm>
            <a:off x="5131324" y="1519398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72D6E24-98EB-4795-BE81-FB512C2DF29F}"/>
              </a:ext>
            </a:extLst>
          </p:cNvPr>
          <p:cNvSpPr/>
          <p:nvPr/>
        </p:nvSpPr>
        <p:spPr>
          <a:xfrm>
            <a:off x="5519251" y="4088222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F1FEB8D-5235-4B2D-96C9-AFDB1FDCAFB2}"/>
              </a:ext>
            </a:extLst>
          </p:cNvPr>
          <p:cNvSpPr/>
          <p:nvPr/>
        </p:nvSpPr>
        <p:spPr>
          <a:xfrm>
            <a:off x="10631115" y="5239799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5C0BA1E-0E5B-4B2E-B124-222AAFE524B8}"/>
              </a:ext>
            </a:extLst>
          </p:cNvPr>
          <p:cNvSpPr/>
          <p:nvPr/>
        </p:nvSpPr>
        <p:spPr>
          <a:xfrm>
            <a:off x="544697" y="2508032"/>
            <a:ext cx="1484374" cy="28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B05E925-3C61-4EFD-BBF6-11ECCA1F707B}"/>
              </a:ext>
            </a:extLst>
          </p:cNvPr>
          <p:cNvSpPr/>
          <p:nvPr/>
        </p:nvSpPr>
        <p:spPr>
          <a:xfrm>
            <a:off x="5807625" y="2305201"/>
            <a:ext cx="1484374" cy="28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4596827-539D-49D7-BBF7-F638F9DC8284}"/>
              </a:ext>
            </a:extLst>
          </p:cNvPr>
          <p:cNvSpPr/>
          <p:nvPr/>
        </p:nvSpPr>
        <p:spPr>
          <a:xfrm>
            <a:off x="10601496" y="2776673"/>
            <a:ext cx="1484374" cy="28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D7FE467C-88F2-47BD-8559-8F60E80C0F82}"/>
              </a:ext>
            </a:extLst>
          </p:cNvPr>
          <p:cNvSpPr/>
          <p:nvPr/>
        </p:nvSpPr>
        <p:spPr>
          <a:xfrm>
            <a:off x="10601496" y="4038911"/>
            <a:ext cx="1484374" cy="28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CD002DE-4D29-4BEA-8653-D27FF6B7CE2D}"/>
              </a:ext>
            </a:extLst>
          </p:cNvPr>
          <p:cNvSpPr/>
          <p:nvPr/>
        </p:nvSpPr>
        <p:spPr>
          <a:xfrm>
            <a:off x="10697645" y="5313676"/>
            <a:ext cx="1484374" cy="28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F2D2B044-6964-46B7-8CCB-4AB5B218E30E}"/>
              </a:ext>
            </a:extLst>
          </p:cNvPr>
          <p:cNvSpPr/>
          <p:nvPr/>
        </p:nvSpPr>
        <p:spPr>
          <a:xfrm>
            <a:off x="5624557" y="3764965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457D485-C5E8-400C-8B21-1C2A3A883DF3}"/>
              </a:ext>
            </a:extLst>
          </p:cNvPr>
          <p:cNvSpPr/>
          <p:nvPr/>
        </p:nvSpPr>
        <p:spPr>
          <a:xfrm>
            <a:off x="5624556" y="4742418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1A648ECA-EC04-4C88-AC35-6C6D26092240}"/>
              </a:ext>
            </a:extLst>
          </p:cNvPr>
          <p:cNvSpPr/>
          <p:nvPr/>
        </p:nvSpPr>
        <p:spPr>
          <a:xfrm>
            <a:off x="11449115" y="2626903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13B295B-E3C0-4D1A-842C-C58D3748ACE9}"/>
              </a:ext>
            </a:extLst>
          </p:cNvPr>
          <p:cNvSpPr/>
          <p:nvPr/>
        </p:nvSpPr>
        <p:spPr>
          <a:xfrm>
            <a:off x="11389110" y="3306322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3AC128F-5922-4D84-9D5C-CCD10667D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85" y="1570841"/>
            <a:ext cx="5412342" cy="160788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DBD3CF5-C892-47E1-AC1C-1DEFA5585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89" y="3379351"/>
            <a:ext cx="5289333" cy="143216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87D3EFF-26D8-4072-BB3B-B5B38913E4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9364" y="1813899"/>
            <a:ext cx="5298120" cy="2126277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0AB8501B-ECE7-4631-8489-000DD802A053}"/>
              </a:ext>
            </a:extLst>
          </p:cNvPr>
          <p:cNvSpPr/>
          <p:nvPr/>
        </p:nvSpPr>
        <p:spPr>
          <a:xfrm>
            <a:off x="5486328" y="2630567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8A508AC-6292-4788-B6D3-CEBF54DE9F60}"/>
              </a:ext>
            </a:extLst>
          </p:cNvPr>
          <p:cNvSpPr/>
          <p:nvPr/>
        </p:nvSpPr>
        <p:spPr>
          <a:xfrm>
            <a:off x="5486327" y="4347683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C1AA405-7CBB-4C07-B721-B3954217197A}"/>
              </a:ext>
            </a:extLst>
          </p:cNvPr>
          <p:cNvSpPr/>
          <p:nvPr/>
        </p:nvSpPr>
        <p:spPr>
          <a:xfrm>
            <a:off x="11016554" y="2264643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B81FDA1-790D-467A-9DD5-7689561AE489}"/>
              </a:ext>
            </a:extLst>
          </p:cNvPr>
          <p:cNvSpPr/>
          <p:nvPr/>
        </p:nvSpPr>
        <p:spPr>
          <a:xfrm>
            <a:off x="11143736" y="3293942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1566F77-96CD-4130-9D06-6E5B391EBB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91999" y="4455430"/>
            <a:ext cx="2581635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226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2E928-A328-44EC-B111-0CE513967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995C9D-4516-24DB-B214-AC6CB30D6FF8}"/>
              </a:ext>
            </a:extLst>
          </p:cNvPr>
          <p:cNvSpPr/>
          <p:nvPr/>
        </p:nvSpPr>
        <p:spPr>
          <a:xfrm>
            <a:off x="0" y="6484160"/>
            <a:ext cx="12192000" cy="3738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8852626-A5F7-A087-AC57-ED810C4B233A}"/>
              </a:ext>
            </a:extLst>
          </p:cNvPr>
          <p:cNvPicPr/>
          <p:nvPr/>
        </p:nvPicPr>
        <p:blipFill>
          <a:blip r:embed="rId2">
            <a:alphaModFix amt="35000"/>
          </a:blip>
          <a:stretch/>
        </p:blipFill>
        <p:spPr>
          <a:xfrm>
            <a:off x="10913806" y="193679"/>
            <a:ext cx="1052053" cy="838708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D34644-CBF8-DA1A-9D2E-D35EF4071A93}"/>
              </a:ext>
            </a:extLst>
          </p:cNvPr>
          <p:cNvSpPr txBox="1"/>
          <p:nvPr/>
        </p:nvSpPr>
        <p:spPr>
          <a:xfrm>
            <a:off x="275475" y="6532579"/>
            <a:ext cx="670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    |    Software Educacional Para Análise e Soluções de Problemas Em Engenharia de Poços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1CAA55-306E-4006-25D3-72E6807B0062}"/>
              </a:ext>
            </a:extLst>
          </p:cNvPr>
          <p:cNvSpPr txBox="1"/>
          <p:nvPr/>
        </p:nvSpPr>
        <p:spPr>
          <a:xfrm>
            <a:off x="698385" y="476741"/>
            <a:ext cx="2392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</a:t>
            </a:r>
          </a:p>
          <a:p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Perda de Pressão Friccional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2281040-9EA1-408D-B780-F415A78550A4}"/>
              </a:ext>
            </a:extLst>
          </p:cNvPr>
          <p:cNvSpPr/>
          <p:nvPr/>
        </p:nvSpPr>
        <p:spPr>
          <a:xfrm>
            <a:off x="5131324" y="1519398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72D6E24-98EB-4795-BE81-FB512C2DF29F}"/>
              </a:ext>
            </a:extLst>
          </p:cNvPr>
          <p:cNvSpPr/>
          <p:nvPr/>
        </p:nvSpPr>
        <p:spPr>
          <a:xfrm>
            <a:off x="5519251" y="4088222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F1FEB8D-5235-4B2D-96C9-AFDB1FDCAFB2}"/>
              </a:ext>
            </a:extLst>
          </p:cNvPr>
          <p:cNvSpPr/>
          <p:nvPr/>
        </p:nvSpPr>
        <p:spPr>
          <a:xfrm>
            <a:off x="10631115" y="5239799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5C0BA1E-0E5B-4B2E-B124-222AAFE524B8}"/>
              </a:ext>
            </a:extLst>
          </p:cNvPr>
          <p:cNvSpPr/>
          <p:nvPr/>
        </p:nvSpPr>
        <p:spPr>
          <a:xfrm>
            <a:off x="544697" y="2508032"/>
            <a:ext cx="1484374" cy="28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B05E925-3C61-4EFD-BBF6-11ECCA1F707B}"/>
              </a:ext>
            </a:extLst>
          </p:cNvPr>
          <p:cNvSpPr/>
          <p:nvPr/>
        </p:nvSpPr>
        <p:spPr>
          <a:xfrm>
            <a:off x="5807625" y="2305201"/>
            <a:ext cx="1484374" cy="28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4596827-539D-49D7-BBF7-F638F9DC8284}"/>
              </a:ext>
            </a:extLst>
          </p:cNvPr>
          <p:cNvSpPr/>
          <p:nvPr/>
        </p:nvSpPr>
        <p:spPr>
          <a:xfrm>
            <a:off x="10601496" y="2776673"/>
            <a:ext cx="1484374" cy="28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D7FE467C-88F2-47BD-8559-8F60E80C0F82}"/>
              </a:ext>
            </a:extLst>
          </p:cNvPr>
          <p:cNvSpPr/>
          <p:nvPr/>
        </p:nvSpPr>
        <p:spPr>
          <a:xfrm>
            <a:off x="10601496" y="4038911"/>
            <a:ext cx="1484374" cy="28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CD002DE-4D29-4BEA-8653-D27FF6B7CE2D}"/>
              </a:ext>
            </a:extLst>
          </p:cNvPr>
          <p:cNvSpPr/>
          <p:nvPr/>
        </p:nvSpPr>
        <p:spPr>
          <a:xfrm>
            <a:off x="10697645" y="5313676"/>
            <a:ext cx="1484374" cy="28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F2D2B044-6964-46B7-8CCB-4AB5B218E30E}"/>
              </a:ext>
            </a:extLst>
          </p:cNvPr>
          <p:cNvSpPr/>
          <p:nvPr/>
        </p:nvSpPr>
        <p:spPr>
          <a:xfrm>
            <a:off x="5624557" y="3764965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457D485-C5E8-400C-8B21-1C2A3A883DF3}"/>
              </a:ext>
            </a:extLst>
          </p:cNvPr>
          <p:cNvSpPr/>
          <p:nvPr/>
        </p:nvSpPr>
        <p:spPr>
          <a:xfrm>
            <a:off x="5624556" y="4742418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1A648ECA-EC04-4C88-AC35-6C6D26092240}"/>
              </a:ext>
            </a:extLst>
          </p:cNvPr>
          <p:cNvSpPr/>
          <p:nvPr/>
        </p:nvSpPr>
        <p:spPr>
          <a:xfrm>
            <a:off x="11449115" y="2626903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13B295B-E3C0-4D1A-842C-C58D3748ACE9}"/>
              </a:ext>
            </a:extLst>
          </p:cNvPr>
          <p:cNvSpPr/>
          <p:nvPr/>
        </p:nvSpPr>
        <p:spPr>
          <a:xfrm>
            <a:off x="11389110" y="3306322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AB8501B-ECE7-4631-8489-000DD802A053}"/>
              </a:ext>
            </a:extLst>
          </p:cNvPr>
          <p:cNvSpPr/>
          <p:nvPr/>
        </p:nvSpPr>
        <p:spPr>
          <a:xfrm>
            <a:off x="5486328" y="2630567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8A508AC-6292-4788-B6D3-CEBF54DE9F60}"/>
              </a:ext>
            </a:extLst>
          </p:cNvPr>
          <p:cNvSpPr/>
          <p:nvPr/>
        </p:nvSpPr>
        <p:spPr>
          <a:xfrm>
            <a:off x="5486327" y="4347683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C1AA405-7CBB-4C07-B721-B3954217197A}"/>
              </a:ext>
            </a:extLst>
          </p:cNvPr>
          <p:cNvSpPr/>
          <p:nvPr/>
        </p:nvSpPr>
        <p:spPr>
          <a:xfrm>
            <a:off x="11016554" y="2264643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B81FDA1-790D-467A-9DD5-7689561AE489}"/>
              </a:ext>
            </a:extLst>
          </p:cNvPr>
          <p:cNvSpPr/>
          <p:nvPr/>
        </p:nvSpPr>
        <p:spPr>
          <a:xfrm>
            <a:off x="11143736" y="3293942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231A3BC-ECCF-4FEC-9188-E44E2640C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85" y="1730502"/>
            <a:ext cx="5906324" cy="3229426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12532CA5-5E43-4ED0-9C78-6EC8D8C7EBAB}"/>
              </a:ext>
            </a:extLst>
          </p:cNvPr>
          <p:cNvSpPr/>
          <p:nvPr/>
        </p:nvSpPr>
        <p:spPr>
          <a:xfrm>
            <a:off x="5866468" y="2674080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A874F320-66A9-47B4-A6E7-97647E0A6427}"/>
              </a:ext>
            </a:extLst>
          </p:cNvPr>
          <p:cNvSpPr/>
          <p:nvPr/>
        </p:nvSpPr>
        <p:spPr>
          <a:xfrm>
            <a:off x="5990011" y="4251981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D09FE24-EEE8-4F78-9C33-25742EDD5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2761" y="3035609"/>
            <a:ext cx="2029108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90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2E928-A328-44EC-B111-0CE513967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8BE8D7E-3661-435F-AF4E-8041C2E54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750" y="1257034"/>
            <a:ext cx="6011114" cy="47060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995C9D-4516-24DB-B214-AC6CB30D6FF8}"/>
              </a:ext>
            </a:extLst>
          </p:cNvPr>
          <p:cNvSpPr/>
          <p:nvPr/>
        </p:nvSpPr>
        <p:spPr>
          <a:xfrm>
            <a:off x="0" y="6484160"/>
            <a:ext cx="12192000" cy="3738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8852626-A5F7-A087-AC57-ED810C4B233A}"/>
              </a:ext>
            </a:extLst>
          </p:cNvPr>
          <p:cNvPicPr/>
          <p:nvPr/>
        </p:nvPicPr>
        <p:blipFill>
          <a:blip r:embed="rId3">
            <a:alphaModFix amt="35000"/>
          </a:blip>
          <a:stretch/>
        </p:blipFill>
        <p:spPr>
          <a:xfrm>
            <a:off x="10913806" y="193679"/>
            <a:ext cx="1052053" cy="838708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D34644-CBF8-DA1A-9D2E-D35EF4071A93}"/>
              </a:ext>
            </a:extLst>
          </p:cNvPr>
          <p:cNvSpPr txBox="1"/>
          <p:nvPr/>
        </p:nvSpPr>
        <p:spPr>
          <a:xfrm>
            <a:off x="275475" y="6532579"/>
            <a:ext cx="670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    |    Software Educacional Para Análise e Soluções de Problemas Em Engenharia de Poços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1CAA55-306E-4006-25D3-72E6807B0062}"/>
              </a:ext>
            </a:extLst>
          </p:cNvPr>
          <p:cNvSpPr txBox="1"/>
          <p:nvPr/>
        </p:nvSpPr>
        <p:spPr>
          <a:xfrm>
            <a:off x="406699" y="459819"/>
            <a:ext cx="5145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AOO – Análise Orientada a Objeto</a:t>
            </a:r>
          </a:p>
          <a:p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Diagramas de Classes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2281040-9EA1-408D-B780-F415A78550A4}"/>
              </a:ext>
            </a:extLst>
          </p:cNvPr>
          <p:cNvSpPr/>
          <p:nvPr/>
        </p:nvSpPr>
        <p:spPr>
          <a:xfrm>
            <a:off x="5131324" y="1519398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F1FEB8D-5235-4B2D-96C9-AFDB1FDCAFB2}"/>
              </a:ext>
            </a:extLst>
          </p:cNvPr>
          <p:cNvSpPr/>
          <p:nvPr/>
        </p:nvSpPr>
        <p:spPr>
          <a:xfrm>
            <a:off x="10631115" y="5239799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5C0BA1E-0E5B-4B2E-B124-222AAFE524B8}"/>
              </a:ext>
            </a:extLst>
          </p:cNvPr>
          <p:cNvSpPr/>
          <p:nvPr/>
        </p:nvSpPr>
        <p:spPr>
          <a:xfrm>
            <a:off x="544697" y="2508032"/>
            <a:ext cx="1484374" cy="28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4596827-539D-49D7-BBF7-F638F9DC8284}"/>
              </a:ext>
            </a:extLst>
          </p:cNvPr>
          <p:cNvSpPr/>
          <p:nvPr/>
        </p:nvSpPr>
        <p:spPr>
          <a:xfrm>
            <a:off x="10601496" y="2776673"/>
            <a:ext cx="1484374" cy="28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D7FE467C-88F2-47BD-8559-8F60E80C0F82}"/>
              </a:ext>
            </a:extLst>
          </p:cNvPr>
          <p:cNvSpPr/>
          <p:nvPr/>
        </p:nvSpPr>
        <p:spPr>
          <a:xfrm>
            <a:off x="10601496" y="4038911"/>
            <a:ext cx="1484374" cy="28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CD002DE-4D29-4BEA-8653-D27FF6B7CE2D}"/>
              </a:ext>
            </a:extLst>
          </p:cNvPr>
          <p:cNvSpPr/>
          <p:nvPr/>
        </p:nvSpPr>
        <p:spPr>
          <a:xfrm>
            <a:off x="10697645" y="5313676"/>
            <a:ext cx="1484374" cy="28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457D485-C5E8-400C-8B21-1C2A3A883DF3}"/>
              </a:ext>
            </a:extLst>
          </p:cNvPr>
          <p:cNvSpPr/>
          <p:nvPr/>
        </p:nvSpPr>
        <p:spPr>
          <a:xfrm>
            <a:off x="5624556" y="4742418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1A648ECA-EC04-4C88-AC35-6C6D26092240}"/>
              </a:ext>
            </a:extLst>
          </p:cNvPr>
          <p:cNvSpPr/>
          <p:nvPr/>
        </p:nvSpPr>
        <p:spPr>
          <a:xfrm>
            <a:off x="11449115" y="2626903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13B295B-E3C0-4D1A-842C-C58D3748ACE9}"/>
              </a:ext>
            </a:extLst>
          </p:cNvPr>
          <p:cNvSpPr/>
          <p:nvPr/>
        </p:nvSpPr>
        <p:spPr>
          <a:xfrm>
            <a:off x="11389110" y="3306322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C1AA405-7CBB-4C07-B721-B3954217197A}"/>
              </a:ext>
            </a:extLst>
          </p:cNvPr>
          <p:cNvSpPr/>
          <p:nvPr/>
        </p:nvSpPr>
        <p:spPr>
          <a:xfrm>
            <a:off x="11016554" y="2264643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B81FDA1-790D-467A-9DD5-7689561AE489}"/>
              </a:ext>
            </a:extLst>
          </p:cNvPr>
          <p:cNvSpPr/>
          <p:nvPr/>
        </p:nvSpPr>
        <p:spPr>
          <a:xfrm>
            <a:off x="11143736" y="3293942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2532CA5-5E43-4ED0-9C78-6EC8D8C7EBAB}"/>
              </a:ext>
            </a:extLst>
          </p:cNvPr>
          <p:cNvSpPr/>
          <p:nvPr/>
        </p:nvSpPr>
        <p:spPr>
          <a:xfrm>
            <a:off x="6104940" y="1219866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C8FF7B09-02D8-4E7A-BB65-DE6EA4CA57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99" y="1646960"/>
            <a:ext cx="5829465" cy="377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68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2E928-A328-44EC-B111-0CE513967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995C9D-4516-24DB-B214-AC6CB30D6FF8}"/>
              </a:ext>
            </a:extLst>
          </p:cNvPr>
          <p:cNvSpPr/>
          <p:nvPr/>
        </p:nvSpPr>
        <p:spPr>
          <a:xfrm>
            <a:off x="0" y="6484160"/>
            <a:ext cx="12192000" cy="3738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8852626-A5F7-A087-AC57-ED810C4B233A}"/>
              </a:ext>
            </a:extLst>
          </p:cNvPr>
          <p:cNvPicPr/>
          <p:nvPr/>
        </p:nvPicPr>
        <p:blipFill>
          <a:blip r:embed="rId2">
            <a:alphaModFix amt="35000"/>
          </a:blip>
          <a:stretch/>
        </p:blipFill>
        <p:spPr>
          <a:xfrm>
            <a:off x="10913806" y="193679"/>
            <a:ext cx="1052053" cy="838708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D34644-CBF8-DA1A-9D2E-D35EF4071A93}"/>
              </a:ext>
            </a:extLst>
          </p:cNvPr>
          <p:cNvSpPr txBox="1"/>
          <p:nvPr/>
        </p:nvSpPr>
        <p:spPr>
          <a:xfrm>
            <a:off x="275475" y="6532579"/>
            <a:ext cx="670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    |    Software Educacional Para Análise e Soluções de Problemas Em Engenharia de Poços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1CAA55-306E-4006-25D3-72E6807B0062}"/>
              </a:ext>
            </a:extLst>
          </p:cNvPr>
          <p:cNvSpPr txBox="1"/>
          <p:nvPr/>
        </p:nvSpPr>
        <p:spPr>
          <a:xfrm>
            <a:off x="442997" y="193679"/>
            <a:ext cx="5758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Ciclos de Planejamento/Detalhamento</a:t>
            </a:r>
          </a:p>
          <a:p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Versão protótipo v0.1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2281040-9EA1-408D-B780-F415A78550A4}"/>
              </a:ext>
            </a:extLst>
          </p:cNvPr>
          <p:cNvSpPr/>
          <p:nvPr/>
        </p:nvSpPr>
        <p:spPr>
          <a:xfrm>
            <a:off x="5131324" y="1519398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F1FEB8D-5235-4B2D-96C9-AFDB1FDCAFB2}"/>
              </a:ext>
            </a:extLst>
          </p:cNvPr>
          <p:cNvSpPr/>
          <p:nvPr/>
        </p:nvSpPr>
        <p:spPr>
          <a:xfrm>
            <a:off x="10631115" y="5239799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5C0BA1E-0E5B-4B2E-B124-222AAFE524B8}"/>
              </a:ext>
            </a:extLst>
          </p:cNvPr>
          <p:cNvSpPr/>
          <p:nvPr/>
        </p:nvSpPr>
        <p:spPr>
          <a:xfrm>
            <a:off x="544697" y="2508032"/>
            <a:ext cx="1484374" cy="28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4596827-539D-49D7-BBF7-F638F9DC8284}"/>
              </a:ext>
            </a:extLst>
          </p:cNvPr>
          <p:cNvSpPr/>
          <p:nvPr/>
        </p:nvSpPr>
        <p:spPr>
          <a:xfrm>
            <a:off x="10601496" y="2776673"/>
            <a:ext cx="1484374" cy="28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D7FE467C-88F2-47BD-8559-8F60E80C0F82}"/>
              </a:ext>
            </a:extLst>
          </p:cNvPr>
          <p:cNvSpPr/>
          <p:nvPr/>
        </p:nvSpPr>
        <p:spPr>
          <a:xfrm>
            <a:off x="10601496" y="4038911"/>
            <a:ext cx="1484374" cy="28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CD002DE-4D29-4BEA-8653-D27FF6B7CE2D}"/>
              </a:ext>
            </a:extLst>
          </p:cNvPr>
          <p:cNvSpPr/>
          <p:nvPr/>
        </p:nvSpPr>
        <p:spPr>
          <a:xfrm>
            <a:off x="10697645" y="5313676"/>
            <a:ext cx="1484374" cy="28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457D485-C5E8-400C-8B21-1C2A3A883DF3}"/>
              </a:ext>
            </a:extLst>
          </p:cNvPr>
          <p:cNvSpPr/>
          <p:nvPr/>
        </p:nvSpPr>
        <p:spPr>
          <a:xfrm>
            <a:off x="5624556" y="4742418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1A648ECA-EC04-4C88-AC35-6C6D26092240}"/>
              </a:ext>
            </a:extLst>
          </p:cNvPr>
          <p:cNvSpPr/>
          <p:nvPr/>
        </p:nvSpPr>
        <p:spPr>
          <a:xfrm>
            <a:off x="11449115" y="2626903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13B295B-E3C0-4D1A-842C-C58D3748ACE9}"/>
              </a:ext>
            </a:extLst>
          </p:cNvPr>
          <p:cNvSpPr/>
          <p:nvPr/>
        </p:nvSpPr>
        <p:spPr>
          <a:xfrm>
            <a:off x="11389110" y="3306322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C1AA405-7CBB-4C07-B721-B3954217197A}"/>
              </a:ext>
            </a:extLst>
          </p:cNvPr>
          <p:cNvSpPr/>
          <p:nvPr/>
        </p:nvSpPr>
        <p:spPr>
          <a:xfrm>
            <a:off x="11016554" y="2264643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B81FDA1-790D-467A-9DD5-7689561AE489}"/>
              </a:ext>
            </a:extLst>
          </p:cNvPr>
          <p:cNvSpPr/>
          <p:nvPr/>
        </p:nvSpPr>
        <p:spPr>
          <a:xfrm>
            <a:off x="11143736" y="3293942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2532CA5-5E43-4ED0-9C78-6EC8D8C7EBAB}"/>
              </a:ext>
            </a:extLst>
          </p:cNvPr>
          <p:cNvSpPr/>
          <p:nvPr/>
        </p:nvSpPr>
        <p:spPr>
          <a:xfrm>
            <a:off x="6104940" y="1219866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1A74C4D-CB76-42AD-A488-2870089CF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376" y="887058"/>
            <a:ext cx="7690965" cy="536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714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2E928-A328-44EC-B111-0CE513967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995C9D-4516-24DB-B214-AC6CB30D6FF8}"/>
              </a:ext>
            </a:extLst>
          </p:cNvPr>
          <p:cNvSpPr/>
          <p:nvPr/>
        </p:nvSpPr>
        <p:spPr>
          <a:xfrm>
            <a:off x="0" y="6484160"/>
            <a:ext cx="12192000" cy="3738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8852626-A5F7-A087-AC57-ED810C4B233A}"/>
              </a:ext>
            </a:extLst>
          </p:cNvPr>
          <p:cNvPicPr/>
          <p:nvPr/>
        </p:nvPicPr>
        <p:blipFill>
          <a:blip r:embed="rId2">
            <a:alphaModFix amt="35000"/>
          </a:blip>
          <a:stretch/>
        </p:blipFill>
        <p:spPr>
          <a:xfrm>
            <a:off x="10913806" y="193679"/>
            <a:ext cx="1052053" cy="838708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D34644-CBF8-DA1A-9D2E-D35EF4071A93}"/>
              </a:ext>
            </a:extLst>
          </p:cNvPr>
          <p:cNvSpPr txBox="1"/>
          <p:nvPr/>
        </p:nvSpPr>
        <p:spPr>
          <a:xfrm>
            <a:off x="275475" y="6532579"/>
            <a:ext cx="670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    |    Software Educacional Para Análise e Soluções de Problemas Em Engenharia de Poços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2281040-9EA1-408D-B780-F415A78550A4}"/>
              </a:ext>
            </a:extLst>
          </p:cNvPr>
          <p:cNvSpPr/>
          <p:nvPr/>
        </p:nvSpPr>
        <p:spPr>
          <a:xfrm>
            <a:off x="5131324" y="1519398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F1FEB8D-5235-4B2D-96C9-AFDB1FDCAFB2}"/>
              </a:ext>
            </a:extLst>
          </p:cNvPr>
          <p:cNvSpPr/>
          <p:nvPr/>
        </p:nvSpPr>
        <p:spPr>
          <a:xfrm>
            <a:off x="10631115" y="5239799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5C0BA1E-0E5B-4B2E-B124-222AAFE524B8}"/>
              </a:ext>
            </a:extLst>
          </p:cNvPr>
          <p:cNvSpPr/>
          <p:nvPr/>
        </p:nvSpPr>
        <p:spPr>
          <a:xfrm>
            <a:off x="544697" y="2508032"/>
            <a:ext cx="1484374" cy="28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4596827-539D-49D7-BBF7-F638F9DC8284}"/>
              </a:ext>
            </a:extLst>
          </p:cNvPr>
          <p:cNvSpPr/>
          <p:nvPr/>
        </p:nvSpPr>
        <p:spPr>
          <a:xfrm>
            <a:off x="10601496" y="2776673"/>
            <a:ext cx="1484374" cy="28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D7FE467C-88F2-47BD-8559-8F60E80C0F82}"/>
              </a:ext>
            </a:extLst>
          </p:cNvPr>
          <p:cNvSpPr/>
          <p:nvPr/>
        </p:nvSpPr>
        <p:spPr>
          <a:xfrm>
            <a:off x="10601496" y="4038911"/>
            <a:ext cx="1484374" cy="28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CD002DE-4D29-4BEA-8653-D27FF6B7CE2D}"/>
              </a:ext>
            </a:extLst>
          </p:cNvPr>
          <p:cNvSpPr/>
          <p:nvPr/>
        </p:nvSpPr>
        <p:spPr>
          <a:xfrm>
            <a:off x="10697645" y="5313676"/>
            <a:ext cx="1484374" cy="28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457D485-C5E8-400C-8B21-1C2A3A883DF3}"/>
              </a:ext>
            </a:extLst>
          </p:cNvPr>
          <p:cNvSpPr/>
          <p:nvPr/>
        </p:nvSpPr>
        <p:spPr>
          <a:xfrm>
            <a:off x="5624556" y="4742418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1A648ECA-EC04-4C88-AC35-6C6D26092240}"/>
              </a:ext>
            </a:extLst>
          </p:cNvPr>
          <p:cNvSpPr/>
          <p:nvPr/>
        </p:nvSpPr>
        <p:spPr>
          <a:xfrm>
            <a:off x="11449115" y="2626903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13B295B-E3C0-4D1A-842C-C58D3748ACE9}"/>
              </a:ext>
            </a:extLst>
          </p:cNvPr>
          <p:cNvSpPr/>
          <p:nvPr/>
        </p:nvSpPr>
        <p:spPr>
          <a:xfrm>
            <a:off x="11389110" y="3306322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C1AA405-7CBB-4C07-B721-B3954217197A}"/>
              </a:ext>
            </a:extLst>
          </p:cNvPr>
          <p:cNvSpPr/>
          <p:nvPr/>
        </p:nvSpPr>
        <p:spPr>
          <a:xfrm>
            <a:off x="11016554" y="2264643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B81FDA1-790D-467A-9DD5-7689561AE489}"/>
              </a:ext>
            </a:extLst>
          </p:cNvPr>
          <p:cNvSpPr/>
          <p:nvPr/>
        </p:nvSpPr>
        <p:spPr>
          <a:xfrm>
            <a:off x="11143736" y="3293942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2532CA5-5E43-4ED0-9C78-6EC8D8C7EBAB}"/>
              </a:ext>
            </a:extLst>
          </p:cNvPr>
          <p:cNvSpPr/>
          <p:nvPr/>
        </p:nvSpPr>
        <p:spPr>
          <a:xfrm>
            <a:off x="6104940" y="1219866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extBox 3">
            <a:extLst>
              <a:ext uri="{FF2B5EF4-FFF2-40B4-BE49-F238E27FC236}">
                <a16:creationId xmlns:a16="http://schemas.microsoft.com/office/drawing/2014/main" id="{6831D88C-796E-406E-A251-1094643AE812}"/>
              </a:ext>
            </a:extLst>
          </p:cNvPr>
          <p:cNvSpPr txBox="1"/>
          <p:nvPr/>
        </p:nvSpPr>
        <p:spPr>
          <a:xfrm>
            <a:off x="442997" y="193679"/>
            <a:ext cx="5758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Ciclos de Planejamento/Detalhamento</a:t>
            </a:r>
          </a:p>
          <a:p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Versão protótipo v0.2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69842A6-B3ED-4DEA-BA2F-8178497E1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949" y="888429"/>
            <a:ext cx="7758378" cy="540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31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2E928-A328-44EC-B111-0CE513967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EA2901A6-6063-4166-A429-E6DAED330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780" y="1418562"/>
            <a:ext cx="8643929" cy="4643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995C9D-4516-24DB-B214-AC6CB30D6FF8}"/>
              </a:ext>
            </a:extLst>
          </p:cNvPr>
          <p:cNvSpPr/>
          <p:nvPr/>
        </p:nvSpPr>
        <p:spPr>
          <a:xfrm>
            <a:off x="0" y="6484160"/>
            <a:ext cx="12192000" cy="3738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8852626-A5F7-A087-AC57-ED810C4B233A}"/>
              </a:ext>
            </a:extLst>
          </p:cNvPr>
          <p:cNvPicPr/>
          <p:nvPr/>
        </p:nvPicPr>
        <p:blipFill>
          <a:blip r:embed="rId3">
            <a:alphaModFix amt="35000"/>
          </a:blip>
          <a:stretch/>
        </p:blipFill>
        <p:spPr>
          <a:xfrm>
            <a:off x="10913806" y="193679"/>
            <a:ext cx="1052053" cy="838708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D34644-CBF8-DA1A-9D2E-D35EF4071A93}"/>
              </a:ext>
            </a:extLst>
          </p:cNvPr>
          <p:cNvSpPr txBox="1"/>
          <p:nvPr/>
        </p:nvSpPr>
        <p:spPr>
          <a:xfrm>
            <a:off x="275475" y="6532579"/>
            <a:ext cx="670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   |    Software Educacional Para Análise e Soluções de Problemas Em Engenharia de Poços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1CAA55-306E-4006-25D3-72E6807B0062}"/>
              </a:ext>
            </a:extLst>
          </p:cNvPr>
          <p:cNvSpPr txBox="1"/>
          <p:nvPr/>
        </p:nvSpPr>
        <p:spPr>
          <a:xfrm>
            <a:off x="406699" y="289867"/>
            <a:ext cx="5758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Ciclos de Planejamento/Detalhamento</a:t>
            </a:r>
          </a:p>
          <a:p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Versão estável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4596827-539D-49D7-BBF7-F638F9DC8284}"/>
              </a:ext>
            </a:extLst>
          </p:cNvPr>
          <p:cNvSpPr/>
          <p:nvPr/>
        </p:nvSpPr>
        <p:spPr>
          <a:xfrm>
            <a:off x="10601496" y="2776673"/>
            <a:ext cx="1484374" cy="28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D7FE467C-88F2-47BD-8559-8F60E80C0F82}"/>
              </a:ext>
            </a:extLst>
          </p:cNvPr>
          <p:cNvSpPr/>
          <p:nvPr/>
        </p:nvSpPr>
        <p:spPr>
          <a:xfrm>
            <a:off x="10601496" y="4038911"/>
            <a:ext cx="1484374" cy="28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CD002DE-4D29-4BEA-8653-D27FF6B7CE2D}"/>
              </a:ext>
            </a:extLst>
          </p:cNvPr>
          <p:cNvSpPr/>
          <p:nvPr/>
        </p:nvSpPr>
        <p:spPr>
          <a:xfrm>
            <a:off x="10697645" y="5313676"/>
            <a:ext cx="1484374" cy="28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1A648ECA-EC04-4C88-AC35-6C6D26092240}"/>
              </a:ext>
            </a:extLst>
          </p:cNvPr>
          <p:cNvSpPr/>
          <p:nvPr/>
        </p:nvSpPr>
        <p:spPr>
          <a:xfrm>
            <a:off x="11449115" y="2626903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13B295B-E3C0-4D1A-842C-C58D3748ACE9}"/>
              </a:ext>
            </a:extLst>
          </p:cNvPr>
          <p:cNvSpPr/>
          <p:nvPr/>
        </p:nvSpPr>
        <p:spPr>
          <a:xfrm>
            <a:off x="11389110" y="3306322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047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2E928-A328-44EC-B111-0CE513967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EA2901A6-6063-4166-A429-E6DAED330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780" y="1418562"/>
            <a:ext cx="8643929" cy="464358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995C9D-4516-24DB-B214-AC6CB30D6FF8}"/>
              </a:ext>
            </a:extLst>
          </p:cNvPr>
          <p:cNvSpPr/>
          <p:nvPr/>
        </p:nvSpPr>
        <p:spPr>
          <a:xfrm>
            <a:off x="0" y="6484160"/>
            <a:ext cx="12192000" cy="3738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8852626-A5F7-A087-AC57-ED810C4B233A}"/>
              </a:ext>
            </a:extLst>
          </p:cNvPr>
          <p:cNvPicPr/>
          <p:nvPr/>
        </p:nvPicPr>
        <p:blipFill>
          <a:blip r:embed="rId3">
            <a:alphaModFix amt="35000"/>
          </a:blip>
          <a:stretch/>
        </p:blipFill>
        <p:spPr>
          <a:xfrm>
            <a:off x="10913806" y="193679"/>
            <a:ext cx="1052053" cy="838708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D34644-CBF8-DA1A-9D2E-D35EF4071A93}"/>
              </a:ext>
            </a:extLst>
          </p:cNvPr>
          <p:cNvSpPr txBox="1"/>
          <p:nvPr/>
        </p:nvSpPr>
        <p:spPr>
          <a:xfrm>
            <a:off x="275475" y="6532579"/>
            <a:ext cx="670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    |    Software Educacional Para Análise e Soluções de Problemas Em Engenharia de Poços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1CAA55-306E-4006-25D3-72E6807B0062}"/>
              </a:ext>
            </a:extLst>
          </p:cNvPr>
          <p:cNvSpPr txBox="1"/>
          <p:nvPr/>
        </p:nvSpPr>
        <p:spPr>
          <a:xfrm>
            <a:off x="406699" y="271622"/>
            <a:ext cx="5758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Ciclos de Planejamento/Detalhamento</a:t>
            </a:r>
          </a:p>
          <a:p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Versão estável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F1FEB8D-5235-4B2D-96C9-AFDB1FDCAFB2}"/>
              </a:ext>
            </a:extLst>
          </p:cNvPr>
          <p:cNvSpPr/>
          <p:nvPr/>
        </p:nvSpPr>
        <p:spPr>
          <a:xfrm>
            <a:off x="10631115" y="5239799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4596827-539D-49D7-BBF7-F638F9DC8284}"/>
              </a:ext>
            </a:extLst>
          </p:cNvPr>
          <p:cNvSpPr/>
          <p:nvPr/>
        </p:nvSpPr>
        <p:spPr>
          <a:xfrm>
            <a:off x="10601496" y="2776673"/>
            <a:ext cx="1484374" cy="28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D7FE467C-88F2-47BD-8559-8F60E80C0F82}"/>
              </a:ext>
            </a:extLst>
          </p:cNvPr>
          <p:cNvSpPr/>
          <p:nvPr/>
        </p:nvSpPr>
        <p:spPr>
          <a:xfrm>
            <a:off x="10601496" y="4038911"/>
            <a:ext cx="1484374" cy="28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CD002DE-4D29-4BEA-8653-D27FF6B7CE2D}"/>
              </a:ext>
            </a:extLst>
          </p:cNvPr>
          <p:cNvSpPr/>
          <p:nvPr/>
        </p:nvSpPr>
        <p:spPr>
          <a:xfrm>
            <a:off x="10697645" y="5313676"/>
            <a:ext cx="1484374" cy="28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457D485-C5E8-400C-8B21-1C2A3A883DF3}"/>
              </a:ext>
            </a:extLst>
          </p:cNvPr>
          <p:cNvSpPr/>
          <p:nvPr/>
        </p:nvSpPr>
        <p:spPr>
          <a:xfrm>
            <a:off x="5624556" y="4742418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1A648ECA-EC04-4C88-AC35-6C6D26092240}"/>
              </a:ext>
            </a:extLst>
          </p:cNvPr>
          <p:cNvSpPr/>
          <p:nvPr/>
        </p:nvSpPr>
        <p:spPr>
          <a:xfrm>
            <a:off x="11449115" y="2626903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13B295B-E3C0-4D1A-842C-C58D3748ACE9}"/>
              </a:ext>
            </a:extLst>
          </p:cNvPr>
          <p:cNvSpPr/>
          <p:nvPr/>
        </p:nvSpPr>
        <p:spPr>
          <a:xfrm>
            <a:off x="11389110" y="3306322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C1AA405-7CBB-4C07-B721-B3954217197A}"/>
              </a:ext>
            </a:extLst>
          </p:cNvPr>
          <p:cNvSpPr/>
          <p:nvPr/>
        </p:nvSpPr>
        <p:spPr>
          <a:xfrm>
            <a:off x="11016554" y="2264643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B81FDA1-790D-467A-9DD5-7689561AE489}"/>
              </a:ext>
            </a:extLst>
          </p:cNvPr>
          <p:cNvSpPr/>
          <p:nvPr/>
        </p:nvSpPr>
        <p:spPr>
          <a:xfrm>
            <a:off x="11143736" y="3293942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Balão de Fala: Retângulo 11">
            <a:extLst>
              <a:ext uri="{FF2B5EF4-FFF2-40B4-BE49-F238E27FC236}">
                <a16:creationId xmlns:a16="http://schemas.microsoft.com/office/drawing/2014/main" id="{C3A828BA-2213-4236-AE2F-FA010E26905A}"/>
              </a:ext>
            </a:extLst>
          </p:cNvPr>
          <p:cNvSpPr/>
          <p:nvPr/>
        </p:nvSpPr>
        <p:spPr>
          <a:xfrm>
            <a:off x="275475" y="1598541"/>
            <a:ext cx="1375386" cy="597079"/>
          </a:xfrm>
          <a:prstGeom prst="wedgeRectCallout">
            <a:avLst>
              <a:gd name="adj1" fmla="val 56622"/>
              <a:gd name="adj2" fmla="val 8408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Campo de preenchimento das propriedades do poço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5F3ADB50-6BDF-47B7-B356-CB5F36135D6E}"/>
              </a:ext>
            </a:extLst>
          </p:cNvPr>
          <p:cNvSpPr/>
          <p:nvPr/>
        </p:nvSpPr>
        <p:spPr>
          <a:xfrm>
            <a:off x="1759849" y="2002876"/>
            <a:ext cx="2363916" cy="184298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Balão de Fala: Retângulo 25">
            <a:extLst>
              <a:ext uri="{FF2B5EF4-FFF2-40B4-BE49-F238E27FC236}">
                <a16:creationId xmlns:a16="http://schemas.microsoft.com/office/drawing/2014/main" id="{8F9B778B-0406-4517-8D1A-0E09B767F73C}"/>
              </a:ext>
            </a:extLst>
          </p:cNvPr>
          <p:cNvSpPr/>
          <p:nvPr/>
        </p:nvSpPr>
        <p:spPr>
          <a:xfrm>
            <a:off x="167221" y="3863337"/>
            <a:ext cx="1375386" cy="597079"/>
          </a:xfrm>
          <a:prstGeom prst="wedgeRectCallout">
            <a:avLst>
              <a:gd name="adj1" fmla="val 56622"/>
              <a:gd name="adj2" fmla="val 8408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Simular a pressão hidrostática do cenário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8EE36BA-3162-42D4-B2FF-4F072962283E}"/>
              </a:ext>
            </a:extLst>
          </p:cNvPr>
          <p:cNvSpPr/>
          <p:nvPr/>
        </p:nvSpPr>
        <p:spPr>
          <a:xfrm>
            <a:off x="1787981" y="4152328"/>
            <a:ext cx="1331737" cy="885837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Balão de Fala: Retângulo 33">
            <a:extLst>
              <a:ext uri="{FF2B5EF4-FFF2-40B4-BE49-F238E27FC236}">
                <a16:creationId xmlns:a16="http://schemas.microsoft.com/office/drawing/2014/main" id="{A729C90D-CF12-4AF6-848F-C23D8F187B90}"/>
              </a:ext>
            </a:extLst>
          </p:cNvPr>
          <p:cNvSpPr/>
          <p:nvPr/>
        </p:nvSpPr>
        <p:spPr>
          <a:xfrm>
            <a:off x="1542607" y="5622819"/>
            <a:ext cx="1375386" cy="597079"/>
          </a:xfrm>
          <a:prstGeom prst="wedgeRectCallout">
            <a:avLst>
              <a:gd name="adj1" fmla="val 65747"/>
              <a:gd name="adj2" fmla="val -5705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Simular a pressão Friccional de diferentes modelos reológicos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C5182085-1DD4-46F3-B61F-980FF3235B65}"/>
              </a:ext>
            </a:extLst>
          </p:cNvPr>
          <p:cNvSpPr/>
          <p:nvPr/>
        </p:nvSpPr>
        <p:spPr>
          <a:xfrm>
            <a:off x="3164586" y="4135967"/>
            <a:ext cx="5011226" cy="186785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8E9828E4-1D36-45EC-9724-C28C86F60189}"/>
              </a:ext>
            </a:extLst>
          </p:cNvPr>
          <p:cNvSpPr/>
          <p:nvPr/>
        </p:nvSpPr>
        <p:spPr>
          <a:xfrm>
            <a:off x="4246452" y="1908331"/>
            <a:ext cx="3929360" cy="886992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Balão de Fala: Retângulo 39">
            <a:extLst>
              <a:ext uri="{FF2B5EF4-FFF2-40B4-BE49-F238E27FC236}">
                <a16:creationId xmlns:a16="http://schemas.microsoft.com/office/drawing/2014/main" id="{A9A11534-3EBD-43CE-B91E-1A9FABA6D5DA}"/>
              </a:ext>
            </a:extLst>
          </p:cNvPr>
          <p:cNvSpPr/>
          <p:nvPr/>
        </p:nvSpPr>
        <p:spPr>
          <a:xfrm>
            <a:off x="6597910" y="880582"/>
            <a:ext cx="1506183" cy="597079"/>
          </a:xfrm>
          <a:prstGeom prst="wedgeRectCallout">
            <a:avLst>
              <a:gd name="adj1" fmla="val -47665"/>
              <a:gd name="adj2" fmla="val 112609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Campo de preenchimento das propriedades dos Fluidos</a:t>
            </a: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325AEB35-ED1E-4CE4-9C78-1ACCDE055430}"/>
              </a:ext>
            </a:extLst>
          </p:cNvPr>
          <p:cNvSpPr/>
          <p:nvPr/>
        </p:nvSpPr>
        <p:spPr>
          <a:xfrm>
            <a:off x="8262640" y="1916143"/>
            <a:ext cx="1935914" cy="4009528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Balão de Fala: Retângulo 41">
            <a:extLst>
              <a:ext uri="{FF2B5EF4-FFF2-40B4-BE49-F238E27FC236}">
                <a16:creationId xmlns:a16="http://schemas.microsoft.com/office/drawing/2014/main" id="{5832668E-3667-41FF-A081-C3A896F2836B}"/>
              </a:ext>
            </a:extLst>
          </p:cNvPr>
          <p:cNvSpPr/>
          <p:nvPr/>
        </p:nvSpPr>
        <p:spPr>
          <a:xfrm>
            <a:off x="10369229" y="2306095"/>
            <a:ext cx="1506183" cy="597079"/>
          </a:xfrm>
          <a:prstGeom prst="wedgeRectCallout">
            <a:avLst>
              <a:gd name="adj1" fmla="val -57188"/>
              <a:gd name="adj2" fmla="val 9459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Gráfico que representa o poço de acordo com as propriedades inseridas</a:t>
            </a:r>
          </a:p>
        </p:txBody>
      </p:sp>
      <p:sp>
        <p:nvSpPr>
          <p:cNvPr id="43" name="Balão de Fala: Retângulo 42">
            <a:extLst>
              <a:ext uri="{FF2B5EF4-FFF2-40B4-BE49-F238E27FC236}">
                <a16:creationId xmlns:a16="http://schemas.microsoft.com/office/drawing/2014/main" id="{2C257EDD-3BC6-4973-AA3B-70BC7BAACD42}"/>
              </a:ext>
            </a:extLst>
          </p:cNvPr>
          <p:cNvSpPr/>
          <p:nvPr/>
        </p:nvSpPr>
        <p:spPr>
          <a:xfrm>
            <a:off x="2871066" y="1050909"/>
            <a:ext cx="1754722" cy="597079"/>
          </a:xfrm>
          <a:prstGeom prst="wedgeRectCallout">
            <a:avLst>
              <a:gd name="adj1" fmla="val -59398"/>
              <a:gd name="adj2" fmla="val 73571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Opção para importação dos dados ao invés do preenchimento manual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A508189F-6E2B-4204-8DEE-32F87A935B1A}"/>
              </a:ext>
            </a:extLst>
          </p:cNvPr>
          <p:cNvSpPr/>
          <p:nvPr/>
        </p:nvSpPr>
        <p:spPr>
          <a:xfrm>
            <a:off x="1699162" y="1632763"/>
            <a:ext cx="910976" cy="310386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8943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2E928-A328-44EC-B111-0CE513967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A8852626-A5F7-A087-AC57-ED810C4B233A}"/>
              </a:ext>
            </a:extLst>
          </p:cNvPr>
          <p:cNvPicPr/>
          <p:nvPr/>
        </p:nvPicPr>
        <p:blipFill>
          <a:blip r:embed="rId2">
            <a:alphaModFix amt="35000"/>
          </a:blip>
          <a:stretch/>
        </p:blipFill>
        <p:spPr>
          <a:xfrm>
            <a:off x="10913806" y="193679"/>
            <a:ext cx="1052053" cy="838708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D34644-CBF8-DA1A-9D2E-D35EF4071A93}"/>
              </a:ext>
            </a:extLst>
          </p:cNvPr>
          <p:cNvSpPr txBox="1"/>
          <p:nvPr/>
        </p:nvSpPr>
        <p:spPr>
          <a:xfrm>
            <a:off x="275475" y="6532579"/>
            <a:ext cx="670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    |    Software Educacional Para Análise e Soluções de Problemas Em Engenharia de Poços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2281040-9EA1-408D-B780-F415A78550A4}"/>
              </a:ext>
            </a:extLst>
          </p:cNvPr>
          <p:cNvSpPr/>
          <p:nvPr/>
        </p:nvSpPr>
        <p:spPr>
          <a:xfrm>
            <a:off x="5131324" y="1519398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F1FEB8D-5235-4B2D-96C9-AFDB1FDCAFB2}"/>
              </a:ext>
            </a:extLst>
          </p:cNvPr>
          <p:cNvSpPr/>
          <p:nvPr/>
        </p:nvSpPr>
        <p:spPr>
          <a:xfrm>
            <a:off x="10631115" y="5239799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5C0BA1E-0E5B-4B2E-B124-222AAFE524B8}"/>
              </a:ext>
            </a:extLst>
          </p:cNvPr>
          <p:cNvSpPr/>
          <p:nvPr/>
        </p:nvSpPr>
        <p:spPr>
          <a:xfrm>
            <a:off x="544697" y="2508032"/>
            <a:ext cx="1484374" cy="28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54596827-539D-49D7-BBF7-F638F9DC8284}"/>
              </a:ext>
            </a:extLst>
          </p:cNvPr>
          <p:cNvSpPr/>
          <p:nvPr/>
        </p:nvSpPr>
        <p:spPr>
          <a:xfrm>
            <a:off x="10601496" y="2776673"/>
            <a:ext cx="1484374" cy="28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D7FE467C-88F2-47BD-8559-8F60E80C0F82}"/>
              </a:ext>
            </a:extLst>
          </p:cNvPr>
          <p:cNvSpPr/>
          <p:nvPr/>
        </p:nvSpPr>
        <p:spPr>
          <a:xfrm>
            <a:off x="10601496" y="4038911"/>
            <a:ext cx="1484374" cy="28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CD002DE-4D29-4BEA-8653-D27FF6B7CE2D}"/>
              </a:ext>
            </a:extLst>
          </p:cNvPr>
          <p:cNvSpPr/>
          <p:nvPr/>
        </p:nvSpPr>
        <p:spPr>
          <a:xfrm>
            <a:off x="10697645" y="5313676"/>
            <a:ext cx="1484374" cy="28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5457D485-C5E8-400C-8B21-1C2A3A883DF3}"/>
              </a:ext>
            </a:extLst>
          </p:cNvPr>
          <p:cNvSpPr/>
          <p:nvPr/>
        </p:nvSpPr>
        <p:spPr>
          <a:xfrm>
            <a:off x="5624556" y="4742418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1A648ECA-EC04-4C88-AC35-6C6D26092240}"/>
              </a:ext>
            </a:extLst>
          </p:cNvPr>
          <p:cNvSpPr/>
          <p:nvPr/>
        </p:nvSpPr>
        <p:spPr>
          <a:xfrm>
            <a:off x="11449115" y="2626903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13B295B-E3C0-4D1A-842C-C58D3748ACE9}"/>
              </a:ext>
            </a:extLst>
          </p:cNvPr>
          <p:cNvSpPr/>
          <p:nvPr/>
        </p:nvSpPr>
        <p:spPr>
          <a:xfrm>
            <a:off x="11389110" y="3306322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B81FDA1-790D-467A-9DD5-7689561AE489}"/>
              </a:ext>
            </a:extLst>
          </p:cNvPr>
          <p:cNvSpPr/>
          <p:nvPr/>
        </p:nvSpPr>
        <p:spPr>
          <a:xfrm>
            <a:off x="11143736" y="3293942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2532CA5-5E43-4ED0-9C78-6EC8D8C7EBAB}"/>
              </a:ext>
            </a:extLst>
          </p:cNvPr>
          <p:cNvSpPr/>
          <p:nvPr/>
        </p:nvSpPr>
        <p:spPr>
          <a:xfrm>
            <a:off x="6104940" y="1219866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995C9D-4516-24DB-B214-AC6CB30D6FF8}"/>
              </a:ext>
            </a:extLst>
          </p:cNvPr>
          <p:cNvSpPr/>
          <p:nvPr/>
        </p:nvSpPr>
        <p:spPr>
          <a:xfrm>
            <a:off x="-9981" y="1"/>
            <a:ext cx="12192000" cy="68579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1CAA55-306E-4006-25D3-72E6807B0062}"/>
              </a:ext>
            </a:extLst>
          </p:cNvPr>
          <p:cNvSpPr txBox="1"/>
          <p:nvPr/>
        </p:nvSpPr>
        <p:spPr>
          <a:xfrm>
            <a:off x="433594" y="5838643"/>
            <a:ext cx="1980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OBRIGADO!</a:t>
            </a:r>
            <a:endParaRPr lang="pt-BR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37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C363C-FC00-17DD-E26B-2CBC69AAB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381DC18-27C6-22E6-BCEC-A5F62F955792}"/>
              </a:ext>
            </a:extLst>
          </p:cNvPr>
          <p:cNvSpPr/>
          <p:nvPr/>
        </p:nvSpPr>
        <p:spPr>
          <a:xfrm>
            <a:off x="0" y="6484160"/>
            <a:ext cx="12192000" cy="3738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48EAEEC-B684-704B-D9B9-566C5D5B8B62}"/>
              </a:ext>
            </a:extLst>
          </p:cNvPr>
          <p:cNvPicPr/>
          <p:nvPr/>
        </p:nvPicPr>
        <p:blipFill>
          <a:blip r:embed="rId2">
            <a:alphaModFix amt="35000"/>
          </a:blip>
          <a:stretch/>
        </p:blipFill>
        <p:spPr>
          <a:xfrm>
            <a:off x="10913806" y="193679"/>
            <a:ext cx="1052053" cy="838708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C5F078-EBF9-E029-8B9D-9CED5C11137E}"/>
              </a:ext>
            </a:extLst>
          </p:cNvPr>
          <p:cNvSpPr txBox="1"/>
          <p:nvPr/>
        </p:nvSpPr>
        <p:spPr>
          <a:xfrm>
            <a:off x="275475" y="6532579"/>
            <a:ext cx="670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    |    Software Educacional Para Análise e Soluções de Problemas Em Engenharia de Poços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7B261B-E105-F816-0723-A066FF6C8030}"/>
              </a:ext>
            </a:extLst>
          </p:cNvPr>
          <p:cNvSpPr txBox="1"/>
          <p:nvPr/>
        </p:nvSpPr>
        <p:spPr>
          <a:xfrm>
            <a:off x="752168" y="2216872"/>
            <a:ext cx="44242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/>
              <a:t>Desenvolver um software educacional em C++ para a análise e solução de desafios em Engenharia de Poço, proporcionando ferramentas para cálculo de pressão hidrostática, análise reológica de fluidos e identificação do regime de escoamento. O programa visa facilitar a simulação de cenários operacionais, detectar inconsistências nos dados de entrada e permitir a visualização gráfica dos resultados, promovendo uma experiência interativa e didática para os usuários.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8C8DF-DC2B-3F99-0E5E-2BD76ECD9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882" y="1784294"/>
            <a:ext cx="5606950" cy="29055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066755-7DEB-48B4-F563-7794ECCEF0BD}"/>
              </a:ext>
            </a:extLst>
          </p:cNvPr>
          <p:cNvSpPr txBox="1"/>
          <p:nvPr/>
        </p:nvSpPr>
        <p:spPr>
          <a:xfrm>
            <a:off x="752168" y="1350986"/>
            <a:ext cx="2186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CONCEPÇÃO</a:t>
            </a:r>
          </a:p>
          <a:p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e Nome do Sistema</a:t>
            </a:r>
          </a:p>
        </p:txBody>
      </p:sp>
    </p:spTree>
    <p:extLst>
      <p:ext uri="{BB962C8B-B14F-4D97-AF65-F5344CB8AC3E}">
        <p14:creationId xmlns:p14="http://schemas.microsoft.com/office/powerpoint/2010/main" val="338429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D83E8-022C-730D-2936-DAD0640A1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B91DDC-5140-005A-055C-4D4D29E43B1A}"/>
              </a:ext>
            </a:extLst>
          </p:cNvPr>
          <p:cNvSpPr/>
          <p:nvPr/>
        </p:nvSpPr>
        <p:spPr>
          <a:xfrm>
            <a:off x="0" y="6484160"/>
            <a:ext cx="12192000" cy="3738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3F030AB-852E-1EE9-E074-270A2722467F}"/>
              </a:ext>
            </a:extLst>
          </p:cNvPr>
          <p:cNvPicPr/>
          <p:nvPr/>
        </p:nvPicPr>
        <p:blipFill>
          <a:blip r:embed="rId2">
            <a:alphaModFix amt="35000"/>
          </a:blip>
          <a:stretch/>
        </p:blipFill>
        <p:spPr>
          <a:xfrm>
            <a:off x="10913806" y="193679"/>
            <a:ext cx="1052053" cy="838708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0C851C-80E0-88A8-F735-072A684AF074}"/>
              </a:ext>
            </a:extLst>
          </p:cNvPr>
          <p:cNvSpPr txBox="1"/>
          <p:nvPr/>
        </p:nvSpPr>
        <p:spPr>
          <a:xfrm>
            <a:off x="275475" y="6532579"/>
            <a:ext cx="670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    |    Software Educacional Para Análise e Soluções de Problemas Em Engenharia de Poços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D341FE-D90B-E64B-224C-2933F38DF2AE}"/>
              </a:ext>
            </a:extLst>
          </p:cNvPr>
          <p:cNvSpPr txBox="1"/>
          <p:nvPr/>
        </p:nvSpPr>
        <p:spPr>
          <a:xfrm>
            <a:off x="698385" y="652768"/>
            <a:ext cx="2186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CONCEPÇÃO</a:t>
            </a:r>
          </a:p>
          <a:p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Especificação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DC7D5-E8EF-4A8D-0161-E56E57F52F27}"/>
              </a:ext>
            </a:extLst>
          </p:cNvPr>
          <p:cNvSpPr txBox="1"/>
          <p:nvPr/>
        </p:nvSpPr>
        <p:spPr>
          <a:xfrm>
            <a:off x="698385" y="1904367"/>
            <a:ext cx="2406172" cy="30777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Linguagem e Estrutura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40F114-FA1B-EC07-F29A-449AFBE73680}"/>
              </a:ext>
            </a:extLst>
          </p:cNvPr>
          <p:cNvSpPr txBox="1"/>
          <p:nvPr/>
        </p:nvSpPr>
        <p:spPr>
          <a:xfrm>
            <a:off x="698385" y="2303094"/>
            <a:ext cx="4591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Desenvolvido em C++ com Qt para interface gráfica e não gráfica.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BF368F-0A1A-0F58-E78B-F7FCDEA7BE97}"/>
              </a:ext>
            </a:extLst>
          </p:cNvPr>
          <p:cNvSpPr txBox="1"/>
          <p:nvPr/>
        </p:nvSpPr>
        <p:spPr>
          <a:xfrm>
            <a:off x="698386" y="3520681"/>
            <a:ext cx="2406172" cy="30777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Principais funcionalidades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B7BA3-4224-3757-409F-2163DEF42EDB}"/>
              </a:ext>
            </a:extLst>
          </p:cNvPr>
          <p:cNvSpPr txBox="1"/>
          <p:nvPr/>
        </p:nvSpPr>
        <p:spPr>
          <a:xfrm>
            <a:off x="698385" y="3919408"/>
            <a:ext cx="49354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Cálculo da Pressão Hidroestática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Análise de Viscosidade e Densidade dos Fluidos.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Identificação do Tipo de Escoamento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Modelos Reológicos: Newtoniano, Plástico de Bingham e De Potência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Calculo de perda de carga por fricção no poço e anular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34B775-01FF-A31D-3132-F7A0B35CF135}"/>
              </a:ext>
            </a:extLst>
          </p:cNvPr>
          <p:cNvSpPr txBox="1"/>
          <p:nvPr/>
        </p:nvSpPr>
        <p:spPr>
          <a:xfrm>
            <a:off x="6482190" y="1904366"/>
            <a:ext cx="2406172" cy="30777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Interação e Armazenamento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0C70A4-BE6B-16F8-A92B-EA9CFFB811F2}"/>
              </a:ext>
            </a:extLst>
          </p:cNvPr>
          <p:cNvSpPr txBox="1"/>
          <p:nvPr/>
        </p:nvSpPr>
        <p:spPr>
          <a:xfrm>
            <a:off x="6482190" y="2303093"/>
            <a:ext cx="44316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Importação ou entrada manual de dados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Visualização de gráficos e armazenamento de arquivos .dat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55CA8D-605B-4F0E-779D-C889C25EA582}"/>
              </a:ext>
            </a:extLst>
          </p:cNvPr>
          <p:cNvSpPr txBox="1"/>
          <p:nvPr/>
        </p:nvSpPr>
        <p:spPr>
          <a:xfrm>
            <a:off x="6482191" y="3520680"/>
            <a:ext cx="2406172" cy="30777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Base Teórica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87664E-3A78-1E85-031F-4B0BFA262E29}"/>
              </a:ext>
            </a:extLst>
          </p:cNvPr>
          <p:cNvSpPr txBox="1"/>
          <p:nvPr/>
        </p:nvSpPr>
        <p:spPr>
          <a:xfrm>
            <a:off x="6482190" y="3919407"/>
            <a:ext cx="4230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Fórmulas de Engenharia de Poço conforme a grade 2024/01 e código LEP01353</a:t>
            </a:r>
          </a:p>
        </p:txBody>
      </p:sp>
    </p:spTree>
    <p:extLst>
      <p:ext uri="{BB962C8B-B14F-4D97-AF65-F5344CB8AC3E}">
        <p14:creationId xmlns:p14="http://schemas.microsoft.com/office/powerpoint/2010/main" val="228952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2A0CE-47F5-5656-D72E-25728DF90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1FCE272-D595-2AF4-FE4E-27887DF212B0}"/>
              </a:ext>
            </a:extLst>
          </p:cNvPr>
          <p:cNvSpPr/>
          <p:nvPr/>
        </p:nvSpPr>
        <p:spPr>
          <a:xfrm>
            <a:off x="0" y="6484160"/>
            <a:ext cx="12192000" cy="3738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79D1B87-7315-D101-8E3A-D86A7B2912FD}"/>
              </a:ext>
            </a:extLst>
          </p:cNvPr>
          <p:cNvPicPr/>
          <p:nvPr/>
        </p:nvPicPr>
        <p:blipFill>
          <a:blip r:embed="rId2">
            <a:alphaModFix amt="35000"/>
          </a:blip>
          <a:stretch/>
        </p:blipFill>
        <p:spPr>
          <a:xfrm>
            <a:off x="10913806" y="193679"/>
            <a:ext cx="1052053" cy="838708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AF5884-74DE-47A2-0BE5-5B08B2D71766}"/>
              </a:ext>
            </a:extLst>
          </p:cNvPr>
          <p:cNvSpPr txBox="1"/>
          <p:nvPr/>
        </p:nvSpPr>
        <p:spPr>
          <a:xfrm>
            <a:off x="275475" y="6532579"/>
            <a:ext cx="670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    |    Software Educacional Para Análise e Soluções de Problemas Em Engenharia de Poços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C13EE-03D6-E826-3DF4-8021DD418104}"/>
              </a:ext>
            </a:extLst>
          </p:cNvPr>
          <p:cNvSpPr txBox="1"/>
          <p:nvPr/>
        </p:nvSpPr>
        <p:spPr>
          <a:xfrm>
            <a:off x="698385" y="476741"/>
            <a:ext cx="2186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CONCEPÇÃO</a:t>
            </a:r>
          </a:p>
          <a:p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CA3A3A-8B47-3866-8B97-0FBBDB52B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85" y="1635095"/>
            <a:ext cx="4275914" cy="41408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FE49AE1-71F0-1979-590E-AF38DF21B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772" y="1635095"/>
            <a:ext cx="5087060" cy="262926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C4E675-297D-1601-7FE5-DE0AC4E1F73D}"/>
              </a:ext>
            </a:extLst>
          </p:cNvPr>
          <p:cNvSpPr txBox="1"/>
          <p:nvPr/>
        </p:nvSpPr>
        <p:spPr>
          <a:xfrm>
            <a:off x="698385" y="1265763"/>
            <a:ext cx="2503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Requisitos Funcionais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64EE1A-22D0-724C-5F79-A92678936F45}"/>
              </a:ext>
            </a:extLst>
          </p:cNvPr>
          <p:cNvSpPr txBox="1"/>
          <p:nvPr/>
        </p:nvSpPr>
        <p:spPr>
          <a:xfrm>
            <a:off x="6278192" y="1273198"/>
            <a:ext cx="297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Requisitos Não Funcionais</a:t>
            </a:r>
          </a:p>
        </p:txBody>
      </p:sp>
    </p:spTree>
    <p:extLst>
      <p:ext uri="{BB962C8B-B14F-4D97-AF65-F5344CB8AC3E}">
        <p14:creationId xmlns:p14="http://schemas.microsoft.com/office/powerpoint/2010/main" val="286199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2E928-A328-44EC-B111-0CE513967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995C9D-4516-24DB-B214-AC6CB30D6FF8}"/>
              </a:ext>
            </a:extLst>
          </p:cNvPr>
          <p:cNvSpPr/>
          <p:nvPr/>
        </p:nvSpPr>
        <p:spPr>
          <a:xfrm>
            <a:off x="0" y="6484160"/>
            <a:ext cx="12192000" cy="3738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8852626-A5F7-A087-AC57-ED810C4B233A}"/>
              </a:ext>
            </a:extLst>
          </p:cNvPr>
          <p:cNvPicPr/>
          <p:nvPr/>
        </p:nvPicPr>
        <p:blipFill>
          <a:blip r:embed="rId2">
            <a:alphaModFix amt="35000"/>
          </a:blip>
          <a:stretch/>
        </p:blipFill>
        <p:spPr>
          <a:xfrm>
            <a:off x="10913806" y="193679"/>
            <a:ext cx="1052053" cy="838708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D34644-CBF8-DA1A-9D2E-D35EF4071A93}"/>
              </a:ext>
            </a:extLst>
          </p:cNvPr>
          <p:cNvSpPr txBox="1"/>
          <p:nvPr/>
        </p:nvSpPr>
        <p:spPr>
          <a:xfrm>
            <a:off x="275475" y="6532579"/>
            <a:ext cx="670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    |    Software Educacional Para Análise e Soluções de Problemas Em Engenharia de Poços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1CAA55-306E-4006-25D3-72E6807B0062}"/>
              </a:ext>
            </a:extLst>
          </p:cNvPr>
          <p:cNvSpPr txBox="1"/>
          <p:nvPr/>
        </p:nvSpPr>
        <p:spPr>
          <a:xfrm>
            <a:off x="698385" y="476741"/>
            <a:ext cx="2186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CONCEPÇÃO</a:t>
            </a:r>
          </a:p>
          <a:p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Diagrama de Caso de uso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8DF44-47FA-1F12-1C36-68F07F1EE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73998"/>
            <a:ext cx="5439534" cy="2467319"/>
          </a:xfrm>
          <a:prstGeom prst="rect">
            <a:avLst/>
          </a:prstGeom>
        </p:spPr>
      </p:pic>
      <p:pic>
        <p:nvPicPr>
          <p:cNvPr id="10" name="Picture 9" descr="A diagram of a person with green circles&#10;&#10;Description automatically generated">
            <a:extLst>
              <a:ext uri="{FF2B5EF4-FFF2-40B4-BE49-F238E27FC236}">
                <a16:creationId xmlns:a16="http://schemas.microsoft.com/office/drawing/2014/main" id="{154631F5-7ACE-4474-0F25-6386EE7BA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1"/>
          <a:stretch/>
        </p:blipFill>
        <p:spPr>
          <a:xfrm>
            <a:off x="597570" y="1424191"/>
            <a:ext cx="5439534" cy="466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3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2E928-A328-44EC-B111-0CE513967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995C9D-4516-24DB-B214-AC6CB30D6FF8}"/>
              </a:ext>
            </a:extLst>
          </p:cNvPr>
          <p:cNvSpPr/>
          <p:nvPr/>
        </p:nvSpPr>
        <p:spPr>
          <a:xfrm>
            <a:off x="0" y="6484160"/>
            <a:ext cx="12192000" cy="3738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8852626-A5F7-A087-AC57-ED810C4B233A}"/>
              </a:ext>
            </a:extLst>
          </p:cNvPr>
          <p:cNvPicPr/>
          <p:nvPr/>
        </p:nvPicPr>
        <p:blipFill>
          <a:blip r:embed="rId2">
            <a:alphaModFix amt="35000"/>
          </a:blip>
          <a:stretch/>
        </p:blipFill>
        <p:spPr>
          <a:xfrm>
            <a:off x="10913806" y="193679"/>
            <a:ext cx="1052053" cy="838708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D34644-CBF8-DA1A-9D2E-D35EF4071A93}"/>
              </a:ext>
            </a:extLst>
          </p:cNvPr>
          <p:cNvSpPr txBox="1"/>
          <p:nvPr/>
        </p:nvSpPr>
        <p:spPr>
          <a:xfrm>
            <a:off x="275475" y="6532579"/>
            <a:ext cx="670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    |    Software Educacional Para Análise e Soluções de Problemas Em Engenharia de Poços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1CAA55-306E-4006-25D3-72E6807B0062}"/>
              </a:ext>
            </a:extLst>
          </p:cNvPr>
          <p:cNvSpPr txBox="1"/>
          <p:nvPr/>
        </p:nvSpPr>
        <p:spPr>
          <a:xfrm>
            <a:off x="698385" y="476741"/>
            <a:ext cx="2392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</a:t>
            </a:r>
          </a:p>
          <a:p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Análise domínio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742EF0B3-400F-4E9D-8264-1A59BC7B7F78}"/>
              </a:ext>
            </a:extLst>
          </p:cNvPr>
          <p:cNvSpPr txBox="1"/>
          <p:nvPr/>
        </p:nvSpPr>
        <p:spPr>
          <a:xfrm>
            <a:off x="1280276" y="1582607"/>
            <a:ext cx="2406172" cy="30777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Mecânica dos Fluidos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071F56-CD58-4983-A754-A744AFA28034}"/>
              </a:ext>
            </a:extLst>
          </p:cNvPr>
          <p:cNvSpPr txBox="1"/>
          <p:nvPr/>
        </p:nvSpPr>
        <p:spPr>
          <a:xfrm>
            <a:off x="1280276" y="1981334"/>
            <a:ext cx="45913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Estuda o comportamento dos fluidos na perfuração, permitindo o controle de pressões, remoção de cascalho e estabilização do poço.</a:t>
            </a: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67D887AB-9AF2-4B7C-9EEE-190374E58F4C}"/>
              </a:ext>
            </a:extLst>
          </p:cNvPr>
          <p:cNvSpPr txBox="1"/>
          <p:nvPr/>
        </p:nvSpPr>
        <p:spPr>
          <a:xfrm>
            <a:off x="1266105" y="3188754"/>
            <a:ext cx="2406172" cy="30777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Equações Analíticas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F2A62C0C-9618-4117-AD81-00978632630F}"/>
              </a:ext>
            </a:extLst>
          </p:cNvPr>
          <p:cNvSpPr txBox="1"/>
          <p:nvPr/>
        </p:nvSpPr>
        <p:spPr>
          <a:xfrm>
            <a:off x="1266105" y="3587481"/>
            <a:ext cx="45913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Utiliza modelos matemáticos, como a Lei de Darcy e a equação de Bernoulli, para prever fluxos, tensões e pressões no poço.</a:t>
            </a: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FC7A26A1-0996-440A-9076-5739EAF6E1F2}"/>
              </a:ext>
            </a:extLst>
          </p:cNvPr>
          <p:cNvSpPr txBox="1"/>
          <p:nvPr/>
        </p:nvSpPr>
        <p:spPr>
          <a:xfrm>
            <a:off x="1280276" y="4743083"/>
            <a:ext cx="2406172" cy="30777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Modelagem gráfica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58DCEE1A-8C50-4AA9-983A-A2E775EA5A42}"/>
              </a:ext>
            </a:extLst>
          </p:cNvPr>
          <p:cNvSpPr txBox="1"/>
          <p:nvPr/>
        </p:nvSpPr>
        <p:spPr>
          <a:xfrm>
            <a:off x="1280276" y="5141810"/>
            <a:ext cx="45913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Facilita a análise e a tomada de decisão na engenharia de petróleo por meio de gráficos, mapas subterrâneos e simulações 3D.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27B25939-9022-4F14-8561-70E9132ADA9A}"/>
              </a:ext>
            </a:extLst>
          </p:cNvPr>
          <p:cNvSpPr txBox="1"/>
          <p:nvPr/>
        </p:nvSpPr>
        <p:spPr>
          <a:xfrm>
            <a:off x="6750652" y="1582607"/>
            <a:ext cx="2406172" cy="30777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Mecânica das Rochas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8E0EBEAB-7B63-421D-AA19-89E2FFB59E8D}"/>
              </a:ext>
            </a:extLst>
          </p:cNvPr>
          <p:cNvSpPr txBox="1"/>
          <p:nvPr/>
        </p:nvSpPr>
        <p:spPr>
          <a:xfrm>
            <a:off x="6750652" y="1981334"/>
            <a:ext cx="45913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Analisa a interação das tensões com as formações rochosas para garantir a estabilidade e segurança do poço durante a perfuração.</a:t>
            </a: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64A8F7F7-FAEA-4267-923D-90DE9000BF34}"/>
              </a:ext>
            </a:extLst>
          </p:cNvPr>
          <p:cNvSpPr txBox="1"/>
          <p:nvPr/>
        </p:nvSpPr>
        <p:spPr>
          <a:xfrm>
            <a:off x="6725673" y="3271866"/>
            <a:ext cx="2406172" cy="307777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Programação</a:t>
            </a:r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00DF0631-4350-4C67-906A-8C59ABE249F5}"/>
              </a:ext>
            </a:extLst>
          </p:cNvPr>
          <p:cNvSpPr txBox="1"/>
          <p:nvPr/>
        </p:nvSpPr>
        <p:spPr>
          <a:xfrm>
            <a:off x="6725672" y="3670593"/>
            <a:ext cx="47700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programação orientada a objetos em C++ otimiza simulações, controle de processos e desenvolvimento de ferramentas para engenharia de perfuração.</a:t>
            </a:r>
          </a:p>
        </p:txBody>
      </p:sp>
    </p:spTree>
    <p:extLst>
      <p:ext uri="{BB962C8B-B14F-4D97-AF65-F5344CB8AC3E}">
        <p14:creationId xmlns:p14="http://schemas.microsoft.com/office/powerpoint/2010/main" val="3911092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2E928-A328-44EC-B111-0CE513967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995C9D-4516-24DB-B214-AC6CB30D6FF8}"/>
              </a:ext>
            </a:extLst>
          </p:cNvPr>
          <p:cNvSpPr/>
          <p:nvPr/>
        </p:nvSpPr>
        <p:spPr>
          <a:xfrm>
            <a:off x="0" y="6484160"/>
            <a:ext cx="12192000" cy="3738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8852626-A5F7-A087-AC57-ED810C4B233A}"/>
              </a:ext>
            </a:extLst>
          </p:cNvPr>
          <p:cNvPicPr/>
          <p:nvPr/>
        </p:nvPicPr>
        <p:blipFill>
          <a:blip r:embed="rId2">
            <a:alphaModFix amt="35000"/>
          </a:blip>
          <a:stretch/>
        </p:blipFill>
        <p:spPr>
          <a:xfrm>
            <a:off x="10913806" y="193679"/>
            <a:ext cx="1052053" cy="838708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D34644-CBF8-DA1A-9D2E-D35EF4071A93}"/>
              </a:ext>
            </a:extLst>
          </p:cNvPr>
          <p:cNvSpPr txBox="1"/>
          <p:nvPr/>
        </p:nvSpPr>
        <p:spPr>
          <a:xfrm>
            <a:off x="275475" y="6532579"/>
            <a:ext cx="670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07    |    Software Educacional Para Análise e Soluções de Problemas Em Engenharia de Poços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1CAA55-306E-4006-25D3-72E6807B0062}"/>
              </a:ext>
            </a:extLst>
          </p:cNvPr>
          <p:cNvSpPr txBox="1"/>
          <p:nvPr/>
        </p:nvSpPr>
        <p:spPr>
          <a:xfrm>
            <a:off x="698385" y="476741"/>
            <a:ext cx="2392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</a:t>
            </a:r>
          </a:p>
          <a:p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Pressão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Hidroestática</a:t>
            </a:r>
            <a:endParaRPr lang="pt-BR" sz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329C95E-426F-4047-982F-2B25DD5F1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75" y="1599944"/>
            <a:ext cx="5515745" cy="365811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3447965C-CB8C-48CC-B0A8-C85ABD83A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2043" y="1469005"/>
            <a:ext cx="6144482" cy="1771897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4E00D457-883C-42B9-A06D-FBAA9115FB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20" y="4187944"/>
            <a:ext cx="1629002" cy="428685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00AFEDC1-891B-4E8E-AA08-ED6D18484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2043" y="3891840"/>
            <a:ext cx="1886213" cy="24768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6EED953A-0682-481E-94F7-D70905FC76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8307" y="3930733"/>
            <a:ext cx="1819529" cy="257211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97975A27-9527-4F3E-93B6-680D4C7EA2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1281" y="4187944"/>
            <a:ext cx="933580" cy="447737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3F29AD3B-97DD-473C-B1C1-47C5FEF120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08307" y="4775781"/>
            <a:ext cx="1695687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971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2E928-A328-44EC-B111-0CE513967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995C9D-4516-24DB-B214-AC6CB30D6FF8}"/>
              </a:ext>
            </a:extLst>
          </p:cNvPr>
          <p:cNvSpPr/>
          <p:nvPr/>
        </p:nvSpPr>
        <p:spPr>
          <a:xfrm>
            <a:off x="0" y="6484160"/>
            <a:ext cx="12192000" cy="3738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8852626-A5F7-A087-AC57-ED810C4B233A}"/>
              </a:ext>
            </a:extLst>
          </p:cNvPr>
          <p:cNvPicPr/>
          <p:nvPr/>
        </p:nvPicPr>
        <p:blipFill>
          <a:blip r:embed="rId2">
            <a:alphaModFix amt="35000"/>
          </a:blip>
          <a:stretch/>
        </p:blipFill>
        <p:spPr>
          <a:xfrm>
            <a:off x="10913806" y="193679"/>
            <a:ext cx="1052053" cy="838708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D34644-CBF8-DA1A-9D2E-D35EF4071A93}"/>
              </a:ext>
            </a:extLst>
          </p:cNvPr>
          <p:cNvSpPr txBox="1"/>
          <p:nvPr/>
        </p:nvSpPr>
        <p:spPr>
          <a:xfrm>
            <a:off x="275475" y="6532579"/>
            <a:ext cx="670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08    |    Software Educacional Para Análise e Soluções de Problemas Em Engenharia de Poços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1CAA55-306E-4006-25D3-72E6807B0062}"/>
              </a:ext>
            </a:extLst>
          </p:cNvPr>
          <p:cNvSpPr txBox="1"/>
          <p:nvPr/>
        </p:nvSpPr>
        <p:spPr>
          <a:xfrm>
            <a:off x="698385" y="476741"/>
            <a:ext cx="2392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</a:t>
            </a:r>
          </a:p>
          <a:p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Pressão </a:t>
            </a:r>
            <a:r>
              <a:rPr lang="pt-BR" sz="12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Hidroestática</a:t>
            </a:r>
            <a:endParaRPr lang="pt-BR" sz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D6911E6-AC1B-49DE-A4CB-298E18A8B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00" y="1319721"/>
            <a:ext cx="3124636" cy="467742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2A93E5D-BD0A-4AB0-A6E2-F7EEE11C5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232" y="3123855"/>
            <a:ext cx="2900994" cy="37383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24343128-38CD-498E-B1EE-A5AB0CC726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1324" y="1519398"/>
            <a:ext cx="5782482" cy="1352739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B2281040-9EA1-408D-B780-F415A78550A4}"/>
              </a:ext>
            </a:extLst>
          </p:cNvPr>
          <p:cNvSpPr/>
          <p:nvPr/>
        </p:nvSpPr>
        <p:spPr>
          <a:xfrm>
            <a:off x="5131324" y="1519398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8324E9A-29F6-41FA-A9A7-87A1657763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2034" y="4018853"/>
            <a:ext cx="6077798" cy="1552792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B72D6E24-98EB-4795-BE81-FB512C2DF29F}"/>
              </a:ext>
            </a:extLst>
          </p:cNvPr>
          <p:cNvSpPr/>
          <p:nvPr/>
        </p:nvSpPr>
        <p:spPr>
          <a:xfrm>
            <a:off x="5519251" y="4088222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F1FEB8D-5235-4B2D-96C9-AFDB1FDCAFB2}"/>
              </a:ext>
            </a:extLst>
          </p:cNvPr>
          <p:cNvSpPr/>
          <p:nvPr/>
        </p:nvSpPr>
        <p:spPr>
          <a:xfrm>
            <a:off x="10631115" y="5239799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477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2E928-A328-44EC-B111-0CE513967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995C9D-4516-24DB-B214-AC6CB30D6FF8}"/>
              </a:ext>
            </a:extLst>
          </p:cNvPr>
          <p:cNvSpPr/>
          <p:nvPr/>
        </p:nvSpPr>
        <p:spPr>
          <a:xfrm>
            <a:off x="0" y="6484160"/>
            <a:ext cx="12192000" cy="3738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8852626-A5F7-A087-AC57-ED810C4B233A}"/>
              </a:ext>
            </a:extLst>
          </p:cNvPr>
          <p:cNvPicPr/>
          <p:nvPr/>
        </p:nvPicPr>
        <p:blipFill>
          <a:blip r:embed="rId2">
            <a:alphaModFix amt="35000"/>
          </a:blip>
          <a:stretch/>
        </p:blipFill>
        <p:spPr>
          <a:xfrm>
            <a:off x="10913806" y="193679"/>
            <a:ext cx="1052053" cy="838708"/>
          </a:xfrm>
          <a:prstGeom prst="rect">
            <a:avLst/>
          </a:prstGeom>
          <a:ln w="0"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D34644-CBF8-DA1A-9D2E-D35EF4071A93}"/>
              </a:ext>
            </a:extLst>
          </p:cNvPr>
          <p:cNvSpPr txBox="1"/>
          <p:nvPr/>
        </p:nvSpPr>
        <p:spPr>
          <a:xfrm>
            <a:off x="275475" y="6532579"/>
            <a:ext cx="6700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   |    Software Educacional Para Análise e Soluções de Problemas Em Engenharia de Poços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1CAA55-306E-4006-25D3-72E6807B0062}"/>
              </a:ext>
            </a:extLst>
          </p:cNvPr>
          <p:cNvSpPr txBox="1"/>
          <p:nvPr/>
        </p:nvSpPr>
        <p:spPr>
          <a:xfrm>
            <a:off x="698385" y="476741"/>
            <a:ext cx="2392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ELABORAÇÃO</a:t>
            </a:r>
          </a:p>
          <a:p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Modelos Reológicos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2281040-9EA1-408D-B780-F415A78550A4}"/>
              </a:ext>
            </a:extLst>
          </p:cNvPr>
          <p:cNvSpPr/>
          <p:nvPr/>
        </p:nvSpPr>
        <p:spPr>
          <a:xfrm>
            <a:off x="5131324" y="1519398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B72D6E24-98EB-4795-BE81-FB512C2DF29F}"/>
              </a:ext>
            </a:extLst>
          </p:cNvPr>
          <p:cNvSpPr/>
          <p:nvPr/>
        </p:nvSpPr>
        <p:spPr>
          <a:xfrm>
            <a:off x="5519251" y="4088222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3F1FEB8D-5235-4B2D-96C9-AFDB1FDCAFB2}"/>
              </a:ext>
            </a:extLst>
          </p:cNvPr>
          <p:cNvSpPr/>
          <p:nvPr/>
        </p:nvSpPr>
        <p:spPr>
          <a:xfrm>
            <a:off x="10631115" y="5239799"/>
            <a:ext cx="576749" cy="378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CD8A122-0D45-4A10-8753-62C2E3B09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97" y="1400752"/>
            <a:ext cx="5925377" cy="1505160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E5C0BA1E-0E5B-4B2E-B124-222AAFE524B8}"/>
              </a:ext>
            </a:extLst>
          </p:cNvPr>
          <p:cNvSpPr/>
          <p:nvPr/>
        </p:nvSpPr>
        <p:spPr>
          <a:xfrm>
            <a:off x="544697" y="2508032"/>
            <a:ext cx="1484374" cy="28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B05E925-3C61-4EFD-BBF6-11ECCA1F707B}"/>
              </a:ext>
            </a:extLst>
          </p:cNvPr>
          <p:cNvSpPr/>
          <p:nvPr/>
        </p:nvSpPr>
        <p:spPr>
          <a:xfrm>
            <a:off x="5807625" y="2305201"/>
            <a:ext cx="1484374" cy="28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C5D9AF6-1A09-45CF-AC24-F83DFB5EA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30" y="2920318"/>
            <a:ext cx="5268060" cy="2524477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D58CDBE9-343F-41B6-9466-36EA6BCC58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9950" y="5639480"/>
            <a:ext cx="781159" cy="47631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38AC3E6-44BD-4828-ABC1-00038A81B0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6451" y="5677585"/>
            <a:ext cx="600159" cy="40010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CCDD4AA7-4BB0-44D9-A337-4F29820F5D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2116" y="5645774"/>
            <a:ext cx="1143160" cy="457264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2343458C-2895-4D58-801E-6A075C6D83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5697" y="1825041"/>
            <a:ext cx="5257075" cy="1224609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760034D8-71C4-4C83-911A-507520F93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5698" y="3308498"/>
            <a:ext cx="5405912" cy="103309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14368062-337A-43D1-BECB-176D93B470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15698" y="4550368"/>
            <a:ext cx="5428251" cy="1033090"/>
          </a:xfrm>
          <a:prstGeom prst="rect">
            <a:avLst/>
          </a:prstGeom>
        </p:spPr>
      </p:pic>
      <p:sp>
        <p:nvSpPr>
          <p:cNvPr id="31" name="Retângulo 30">
            <a:extLst>
              <a:ext uri="{FF2B5EF4-FFF2-40B4-BE49-F238E27FC236}">
                <a16:creationId xmlns:a16="http://schemas.microsoft.com/office/drawing/2014/main" id="{54596827-539D-49D7-BBF7-F638F9DC8284}"/>
              </a:ext>
            </a:extLst>
          </p:cNvPr>
          <p:cNvSpPr/>
          <p:nvPr/>
        </p:nvSpPr>
        <p:spPr>
          <a:xfrm>
            <a:off x="10601496" y="2776673"/>
            <a:ext cx="1484374" cy="28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D7FE467C-88F2-47BD-8559-8F60E80C0F82}"/>
              </a:ext>
            </a:extLst>
          </p:cNvPr>
          <p:cNvSpPr/>
          <p:nvPr/>
        </p:nvSpPr>
        <p:spPr>
          <a:xfrm>
            <a:off x="10601496" y="4038911"/>
            <a:ext cx="1484374" cy="28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CD002DE-4D29-4BEA-8653-D27FF6B7CE2D}"/>
              </a:ext>
            </a:extLst>
          </p:cNvPr>
          <p:cNvSpPr/>
          <p:nvPr/>
        </p:nvSpPr>
        <p:spPr>
          <a:xfrm>
            <a:off x="10697645" y="5313676"/>
            <a:ext cx="1484374" cy="287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3EAEC698-29FD-4F8B-A963-8C8EDADFBCC7}"/>
              </a:ext>
            </a:extLst>
          </p:cNvPr>
          <p:cNvCxnSpPr>
            <a:cxnSpLocks/>
          </p:cNvCxnSpPr>
          <p:nvPr/>
        </p:nvCxnSpPr>
        <p:spPr>
          <a:xfrm>
            <a:off x="6470074" y="1898073"/>
            <a:ext cx="0" cy="355917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41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bb759f6-5337-4dc5-b19b-e74b6da11f8f}" enabled="1" method="Standard" siteId="{41ff26dc-250f-4b13-8981-739be8610c21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706</Words>
  <Application>Microsoft Office PowerPoint</Application>
  <PresentationFormat>Widescreen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Schlumberger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Nathan Rangel Magalhaes</dc:creator>
  <cp:lastModifiedBy>Nathan</cp:lastModifiedBy>
  <cp:revision>7</cp:revision>
  <dcterms:created xsi:type="dcterms:W3CDTF">2025-02-04T16:49:42Z</dcterms:created>
  <dcterms:modified xsi:type="dcterms:W3CDTF">2025-02-07T01:24:04Z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SLB-Private</vt:lpwstr>
  </property>
</Properties>
</file>