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1" r:id="rId3"/>
    <p:sldId id="421" r:id="rId4"/>
    <p:sldId id="418" r:id="rId5"/>
    <p:sldId id="422" r:id="rId6"/>
    <p:sldId id="387" r:id="rId7"/>
    <p:sldId id="383" r:id="rId8"/>
    <p:sldId id="420" r:id="rId9"/>
    <p:sldId id="419" r:id="rId10"/>
    <p:sldId id="384" r:id="rId11"/>
    <p:sldId id="385" r:id="rId12"/>
    <p:sldId id="394" r:id="rId13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  <p14:sldId id="381"/>
            <p14:sldId id="421"/>
            <p14:sldId id="418"/>
            <p14:sldId id="422"/>
            <p14:sldId id="387"/>
            <p14:sldId id="383"/>
            <p14:sldId id="420"/>
            <p14:sldId id="419"/>
            <p14:sldId id="384"/>
            <p14:sldId id="385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8FF70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5B7EB-277B-4479-CAFC-1A7043133681}" v="203" dt="2022-07-04T08:41:44.450"/>
    <p1510:client id="{1104B0B5-DC37-DF10-F3CF-CD540070C6CC}" v="399" dt="2022-07-05T09:21:16.032"/>
    <p1510:client id="{13F0BF63-FFE6-CDF2-96CB-B5402A0919E6}" v="2" dt="2022-06-29T08:50:15.073"/>
    <p1510:client id="{3069480C-BF5B-1E55-9CE3-7558D4DBBC62}" v="369" dt="2022-07-02T11:46:21.969"/>
    <p1510:client id="{357E332F-9861-B10D-51DE-5A1CFFEBC32F}" v="2141" dt="2022-06-30T14:11:13.828"/>
    <p1510:client id="{3591B14F-57BA-CAAE-B1EF-CAD646549CAF}" v="26" dt="2022-06-30T14:34:41.437"/>
    <p1510:client id="{37B29B23-0DF0-A2DD-BC02-B5E0A0B20F30}" v="695" dt="2022-07-01T11:21:57.970"/>
    <p1510:client id="{55BC176E-9EAD-60E2-BA2C-145875794ED9}" v="237" dt="2022-07-04T09:22:23.723"/>
    <p1510:client id="{8097561D-2786-DF08-4A6D-6A88BF0516A9}" v="571" dt="2022-08-11T14:54:07.694"/>
    <p1510:client id="{995299E7-518C-DF50-BF95-3C3E799A81E2}" v="8" dt="2022-08-12T09:06:15.185"/>
    <p1510:client id="{9C103D55-0E0F-B372-9559-65B66A5C3EA5}" v="117" dt="2022-07-02T15:18:18.717"/>
    <p1510:client id="{C5B1682A-1FF9-5C3E-1A7B-908F8CB6351A}" v="12" dt="2022-06-30T15:53:48.545"/>
    <p1510:client id="{C9C632E2-9183-C80B-836E-EADB75E49EC4}" v="35" dt="2022-06-29T08:48:31.515"/>
    <p1510:client id="{E795E2CA-AE20-4E53-A18C-C0B4E1C54182}" v="4" dt="2022-07-04T08:47:31.024"/>
    <p1510:client id="{E8A9BD21-A14D-C489-437E-DD4F8131E2C2}" v="118" dt="2022-08-12T10:56:36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26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EA76-D281-4765-8298-025BE371C69A}" type="datetime1">
              <a:rPr lang="fr-CH" smtClean="0">
                <a:latin typeface="Arial" panose="020B0604020202020204" pitchFamily="34" charset="0"/>
              </a:rPr>
              <a:t>12.08.2022</a:t>
            </a:fld>
            <a:endParaRPr lang="fr-CH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315913B-5A21-4B6A-A91D-9FAF6CA54B98}" type="datetime1">
              <a:rPr lang="fr-CH" smtClean="0"/>
              <a:t>12.08.2022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WELCOME TO EPFL</a:t>
            </a:r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/>
              <a:t>Modifier les styles du </a:t>
            </a:r>
            <a:r>
              <a:rPr lang="en-GB" noProof="0" err="1"/>
              <a:t>texte</a:t>
            </a:r>
            <a:r>
              <a:rPr lang="en-GB" noProof="0"/>
              <a:t> du masque</a:t>
            </a:r>
          </a:p>
          <a:p>
            <a:pPr lvl="1"/>
            <a:r>
              <a:rPr lang="en-GB" noProof="0" err="1"/>
              <a:t>Deuxième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  <a:p>
            <a:pPr lvl="2"/>
            <a:r>
              <a:rPr lang="en-GB" noProof="0" err="1"/>
              <a:t>Troisième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r>
              <a:rPr lang="en-GB" noProof="0"/>
              <a:t>
</a:t>
            </a:r>
            <a:r>
              <a:rPr lang="en-GB" noProof="0" err="1"/>
              <a:t>Quatrième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r>
              <a:rPr lang="en-GB" noProof="0"/>
              <a:t>
</a:t>
            </a:r>
            <a:r>
              <a:rPr lang="en-GB" noProof="0" err="1"/>
              <a:t>Cinquième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874" y="4689720"/>
            <a:ext cx="7726363" cy="453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3250" y="195263"/>
            <a:ext cx="920750" cy="58261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25473" y="174795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777874"/>
            <a:ext cx="704850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9.00349" TargetMode="External"/><Relationship Id="rId2" Type="http://schemas.openxmlformats.org/officeDocument/2006/relationships/hyperlink" Target="https://whitepaper.zama.ai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9.00349" TargetMode="External"/><Relationship Id="rId2" Type="http://schemas.openxmlformats.org/officeDocument/2006/relationships/hyperlink" Target="https://whitepaper.zama.a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9.00349" TargetMode="External"/><Relationship Id="rId2" Type="http://schemas.openxmlformats.org/officeDocument/2006/relationships/hyperlink" Target="https://whitepaper.zama.a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9.00349" TargetMode="External"/><Relationship Id="rId2" Type="http://schemas.openxmlformats.org/officeDocument/2006/relationships/hyperlink" Target="https://whitepaper.zama.a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E960A335-C256-A843-B598-1911C29BAB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7675" b="7675"/>
          <a:stretch>
            <a:fillRect/>
          </a:stretch>
        </p:blipFill>
        <p:spPr>
          <a:xfrm>
            <a:off x="1331913" y="-29028"/>
            <a:ext cx="7812087" cy="4948238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5563" y="777875"/>
            <a:ext cx="2738437" cy="2347047"/>
          </a:xfrm>
        </p:spPr>
        <p:txBody>
          <a:bodyPr>
            <a:normAutofit/>
          </a:bodyPr>
          <a:lstStyle/>
          <a:p>
            <a:r>
              <a:rPr lang="fr-FR" dirty="0" err="1">
                <a:latin typeface="Franklin Gothic Demi Cond"/>
                <a:ea typeface="Roboto Black"/>
                <a:cs typeface="Arial"/>
              </a:rPr>
              <a:t>Privacy-preserving</a:t>
            </a:r>
            <a:r>
              <a:rPr lang="fr-FR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fr-FR" dirty="0" err="1">
                <a:latin typeface="Franklin Gothic Demi Cond"/>
                <a:ea typeface="Roboto Black"/>
                <a:cs typeface="Arial"/>
              </a:rPr>
              <a:t>inference</a:t>
            </a:r>
            <a:r>
              <a:rPr lang="fr-FR" dirty="0">
                <a:latin typeface="Franklin Gothic Demi Cond"/>
                <a:ea typeface="Roboto Black"/>
                <a:cs typeface="Arial"/>
              </a:rPr>
              <a:t> on </a:t>
            </a:r>
            <a:r>
              <a:rPr lang="fr-FR" dirty="0" err="1">
                <a:latin typeface="Franklin Gothic Demi Cond"/>
                <a:ea typeface="Roboto Black"/>
                <a:cs typeface="Arial"/>
              </a:rPr>
              <a:t>DNNs</a:t>
            </a:r>
            <a:r>
              <a:rPr lang="fr-FR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fr-FR" dirty="0" err="1">
                <a:latin typeface="Franklin Gothic Demi Cond"/>
                <a:ea typeface="Roboto Black"/>
                <a:cs typeface="Arial"/>
              </a:rPr>
              <a:t>with</a:t>
            </a:r>
            <a:r>
              <a:rPr lang="fr-FR" dirty="0">
                <a:latin typeface="Franklin Gothic Demi Cond"/>
                <a:ea typeface="Roboto Black"/>
                <a:cs typeface="Arial"/>
              </a:rPr>
              <a:t> MHE</a:t>
            </a:r>
            <a:endParaRPr lang="fr-FR" sz="44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763" y="3114675"/>
            <a:ext cx="1828800" cy="1568450"/>
          </a:xfrm>
        </p:spPr>
        <p:txBody>
          <a:bodyPr lIns="90000">
            <a:normAutofit/>
          </a:bodyPr>
          <a:lstStyle/>
          <a:p>
            <a:r>
              <a:rPr lang="fr-FR" sz="1400" b="1" dirty="0">
                <a:latin typeface="Arial"/>
                <a:cs typeface="Arial"/>
              </a:rPr>
              <a:t>Pictures for publication</a:t>
            </a:r>
            <a:endParaRPr lang="fr-FR" sz="1400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5563" y="4718050"/>
            <a:ext cx="1828800" cy="460375"/>
          </a:xfrm>
        </p:spPr>
        <p:txBody>
          <a:bodyPr/>
          <a:lstStyle/>
          <a:p>
            <a:r>
              <a:rPr lang="fr-FR" b="1" dirty="0">
                <a:latin typeface="Arial"/>
                <a:cs typeface="Arial"/>
              </a:rPr>
              <a:t>August 2022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777875"/>
            <a:ext cx="704851" cy="7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904875" y="1377076"/>
                <a:ext cx="7726363" cy="3386772"/>
              </a:xfrm>
            </p:spPr>
            <p:txBody>
              <a:bodyPr/>
              <a:lstStyle/>
              <a:p>
                <a:r>
                  <a:rPr lang="en-US" dirty="0"/>
                  <a:t>Transform the convolutional layer into a sparse layer and use matrix multiplication (Toeplitz matrix representation)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Example: transformation </a:t>
                </a:r>
                <a:r>
                  <a:rPr lang="en-US" sz="1600" i="1" dirty="0"/>
                  <a:t>Τ</a:t>
                </a:r>
                <a:r>
                  <a:rPr lang="en-US" sz="1600" dirty="0"/>
                  <a:t> of a filter operating on a 3x3 matrix with stride 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9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1377076"/>
                <a:ext cx="7726363" cy="3386772"/>
              </a:xfrm>
              <a:blipFill>
                <a:blip r:embed="rId2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err="1"/>
              <a:t>Methods</a:t>
            </a:r>
            <a:r>
              <a:rPr lang="it-IT"/>
              <a:t> - </a:t>
            </a:r>
            <a:r>
              <a:rPr lang="it-IT" err="1"/>
              <a:t>Convolutional</a:t>
            </a:r>
            <a:r>
              <a:rPr lang="it-IT"/>
              <a:t> layer «</a:t>
            </a:r>
            <a:r>
              <a:rPr lang="it-IT" err="1"/>
              <a:t>linearization</a:t>
            </a:r>
            <a:r>
              <a:rPr lang="it-IT"/>
              <a:t>»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0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for </a:t>
            </a:r>
            <a:r>
              <a:rPr lang="en-US" i="1" dirty="0"/>
              <a:t>f </a:t>
            </a:r>
            <a:r>
              <a:rPr lang="en-US" dirty="0"/>
              <a:t>kernels of </a:t>
            </a:r>
            <a:r>
              <a:rPr lang="en-US" dirty="0" err="1"/>
              <a:t>KxK</a:t>
            </a:r>
            <a:r>
              <a:rPr lang="en-US" dirty="0"/>
              <a:t> size, with </a:t>
            </a:r>
            <a:r>
              <a:rPr lang="en-US" i="1" dirty="0"/>
              <a:t>M </a:t>
            </a:r>
            <a:r>
              <a:rPr lang="en-US" dirty="0"/>
              <a:t>input channels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/>
          </a:p>
          <a:p>
            <a:pPr>
              <a:buClr>
                <a:srgbClr val="00B050"/>
              </a:buClr>
            </a:pPr>
            <a:endParaRPr lang="en-US" dirty="0"/>
          </a:p>
          <a:p>
            <a:pPr>
              <a:buClr>
                <a:srgbClr val="00B050"/>
              </a:buClr>
            </a:pPr>
            <a:endParaRPr lang="en-US" dirty="0"/>
          </a:p>
          <a:p>
            <a:pPr>
              <a:buClr>
                <a:srgbClr val="00B050"/>
              </a:buClr>
            </a:pPr>
            <a:endParaRPr lang="en-US" dirty="0"/>
          </a:p>
          <a:p>
            <a:pPr>
              <a:buClr>
                <a:srgbClr val="00B050"/>
              </a:buClr>
            </a:pPr>
            <a:r>
              <a:rPr lang="en-US" dirty="0"/>
              <a:t>Benefits:</a:t>
            </a:r>
            <a:endParaRPr lang="en-US" sz="2500" dirty="0"/>
          </a:p>
          <a:p>
            <a:pPr lvl="1">
              <a:buClr>
                <a:srgbClr val="00B050"/>
              </a:buClr>
            </a:pPr>
            <a:r>
              <a:rPr lang="en-US" dirty="0"/>
              <a:t>Can represent any convolution</a:t>
            </a:r>
          </a:p>
          <a:p>
            <a:pPr lvl="1">
              <a:buClr>
                <a:srgbClr val="00B050"/>
              </a:buClr>
            </a:pPr>
            <a:r>
              <a:rPr lang="en-US" dirty="0"/>
              <a:t>Self-consistent for subsequent convolutional or linear layers</a:t>
            </a:r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latin typeface="Franklin Gothic Demi Cond"/>
                <a:ea typeface="Roboto Black"/>
                <a:cs typeface="Arial"/>
              </a:rPr>
              <a:t>Methods - </a:t>
            </a:r>
            <a:r>
              <a:rPr lang="it-IT" err="1">
                <a:latin typeface="Franklin Gothic Demi Cond"/>
                <a:ea typeface="Roboto Black"/>
                <a:cs typeface="Arial"/>
              </a:rPr>
              <a:t>Convolutional</a:t>
            </a:r>
            <a:r>
              <a:rPr lang="it-IT">
                <a:latin typeface="Franklin Gothic Demi Cond"/>
                <a:ea typeface="Roboto Black"/>
                <a:cs typeface="Arial"/>
              </a:rPr>
              <a:t> </a:t>
            </a:r>
            <a:r>
              <a:rPr lang="it-IT" err="1">
                <a:latin typeface="Franklin Gothic Demi Cond"/>
                <a:ea typeface="Roboto Black"/>
                <a:cs typeface="Arial"/>
              </a:rPr>
              <a:t>layer</a:t>
            </a:r>
            <a:r>
              <a:rPr lang="it-IT">
                <a:latin typeface="Franklin Gothic Demi Cond"/>
                <a:ea typeface="Roboto Black"/>
                <a:cs typeface="Arial"/>
              </a:rPr>
              <a:t> «</a:t>
            </a:r>
            <a:r>
              <a:rPr lang="it-IT" err="1">
                <a:latin typeface="Franklin Gothic Demi Cond"/>
                <a:ea typeface="Roboto Black"/>
                <a:cs typeface="Arial"/>
              </a:rPr>
              <a:t>linearization</a:t>
            </a:r>
            <a:r>
              <a:rPr lang="it-IT">
                <a:latin typeface="Franklin Gothic Demi Cond"/>
                <a:ea typeface="Roboto Black"/>
                <a:cs typeface="Arial"/>
              </a:rPr>
              <a:t>» </a:t>
            </a:r>
            <a:r>
              <a:rPr lang="it-IT" err="1">
                <a:latin typeface="Franklin Gothic Demi Cond"/>
                <a:ea typeface="Roboto Black"/>
                <a:cs typeface="Arial"/>
              </a:rPr>
              <a:t>cont’d</a:t>
            </a:r>
            <a:endParaRPr lang="it-IT">
              <a:latin typeface="Franklin Gothic Demi Cond"/>
              <a:ea typeface="Roboto Black"/>
              <a:cs typeface="Arial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F8D72D-755C-7E54-9C19-7860DB0402D9}"/>
                  </a:ext>
                </a:extLst>
              </p:cNvPr>
              <p:cNvSpPr txBox="1"/>
              <p:nvPr/>
            </p:nvSpPr>
            <p:spPr>
              <a:xfrm>
                <a:off x="3112936" y="2120513"/>
                <a:ext cx="3383280" cy="128682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𝑐h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𝑐h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𝑐h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𝑐h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F8D72D-755C-7E54-9C19-7860DB04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36" y="2120513"/>
                <a:ext cx="3383280" cy="1286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– Block Matrix </a:t>
            </a:r>
            <a:r>
              <a:rPr lang="it-IT" dirty="0" err="1"/>
              <a:t>Arithmetics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dirty="0" smtClean="0"/>
              <a:pPr/>
              <a:t>12</a:t>
            </a:fld>
            <a:endParaRPr lang="fr-FR" dirty="0"/>
          </a:p>
        </p:txBody>
      </p:sp>
      <p:sp>
        <p:nvSpPr>
          <p:cNvPr id="5" name="Rettangolo 4"/>
          <p:cNvSpPr/>
          <p:nvPr/>
        </p:nvSpPr>
        <p:spPr>
          <a:xfrm>
            <a:off x="904875" y="1762126"/>
            <a:ext cx="1838325" cy="15605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A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3050005" y="2463425"/>
            <a:ext cx="342900" cy="1579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3661235" y="1754606"/>
                <a:ext cx="919162" cy="7806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1754606"/>
                <a:ext cx="919162" cy="780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9"/>
              <p:cNvSpPr>
                <a:spLocks noGrp="1"/>
              </p:cNvSpPr>
              <p:nvPr>
                <p:ph idx="1"/>
              </p:nvPr>
            </p:nvSpPr>
            <p:spPr>
              <a:xfrm>
                <a:off x="4595936" y="1754188"/>
                <a:ext cx="919162" cy="78105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0" name="Segnaposto contenuto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5936" y="1754188"/>
                <a:ext cx="919162" cy="781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3661235" y="2542006"/>
                <a:ext cx="919162" cy="7806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35" y="2542006"/>
                <a:ext cx="919162" cy="780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4595936" y="2542006"/>
                <a:ext cx="919162" cy="78063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36" y="2542006"/>
                <a:ext cx="919162" cy="780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1399924" y="1142497"/>
                <a:ext cx="848226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4" y="1142497"/>
                <a:ext cx="848226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/>
              <p:cNvSpPr/>
              <p:nvPr/>
            </p:nvSpPr>
            <p:spPr>
              <a:xfrm>
                <a:off x="3826697" y="1142497"/>
                <a:ext cx="58823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5" name="Rettango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97" y="1142497"/>
                <a:ext cx="588238" cy="300082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/>
          <p:cNvCxnSpPr>
            <a:stCxn id="13" idx="2"/>
            <a:endCxn id="5" idx="0"/>
          </p:cNvCxnSpPr>
          <p:nvPr/>
        </p:nvCxnSpPr>
        <p:spPr>
          <a:xfrm>
            <a:off x="1824037" y="1442579"/>
            <a:ext cx="1" cy="31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5" idx="2"/>
            <a:endCxn id="9" idx="0"/>
          </p:cNvCxnSpPr>
          <p:nvPr/>
        </p:nvCxnSpPr>
        <p:spPr>
          <a:xfrm>
            <a:off x="4120816" y="1442579"/>
            <a:ext cx="0" cy="31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2738437" y="1423404"/>
                <a:ext cx="919163" cy="82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it-IT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000" b="0"/>
              </a:p>
              <a:p>
                <a:endParaRPr lang="it-IT" sz="10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37" y="1423404"/>
                <a:ext cx="919163" cy="820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ccia a destra 24"/>
          <p:cNvSpPr/>
          <p:nvPr/>
        </p:nvSpPr>
        <p:spPr>
          <a:xfrm>
            <a:off x="5818767" y="2457911"/>
            <a:ext cx="342900" cy="157914"/>
          </a:xfrm>
          <a:prstGeom prst="right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/>
              <p:cNvSpPr/>
              <p:nvPr/>
            </p:nvSpPr>
            <p:spPr>
              <a:xfrm>
                <a:off x="6413833" y="1754606"/>
                <a:ext cx="919162" cy="78063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6" name="Rettango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33" y="1754606"/>
                <a:ext cx="919162" cy="7806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egnaposto contenuto 9"/>
              <p:cNvSpPr txBox="1">
                <a:spLocks/>
              </p:cNvSpPr>
              <p:nvPr/>
            </p:nvSpPr>
            <p:spPr>
              <a:xfrm>
                <a:off x="7348534" y="1754188"/>
                <a:ext cx="919162" cy="78105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it-IT" sz="1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/>
              </a:p>
            </p:txBody>
          </p:sp>
        </mc:Choice>
        <mc:Fallback xmlns="">
          <p:sp>
            <p:nvSpPr>
              <p:cNvPr id="27" name="Segnaposto contenu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34" y="1754188"/>
                <a:ext cx="919162" cy="781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/>
              <p:cNvSpPr/>
              <p:nvPr/>
            </p:nvSpPr>
            <p:spPr>
              <a:xfrm>
                <a:off x="6413833" y="2542006"/>
                <a:ext cx="919162" cy="780632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𝐸𝑛𝑐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8" name="Rettango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833" y="2542006"/>
                <a:ext cx="919162" cy="7806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/>
              <p:cNvSpPr/>
              <p:nvPr/>
            </p:nvSpPr>
            <p:spPr>
              <a:xfrm>
                <a:off x="7348534" y="2542006"/>
                <a:ext cx="919162" cy="780632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200"/>
                  <a:t>)</a:t>
                </a:r>
              </a:p>
            </p:txBody>
          </p:sp>
        </mc:Choice>
        <mc:Fallback xmlns="">
          <p:sp>
            <p:nvSpPr>
              <p:cNvPr id="29" name="Rettango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34" y="2542006"/>
                <a:ext cx="919162" cy="7806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/>
          <p:cNvSpPr txBox="1"/>
          <p:nvPr/>
        </p:nvSpPr>
        <p:spPr>
          <a:xfrm>
            <a:off x="921209" y="3542178"/>
            <a:ext cx="731837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 (sub-</a:t>
            </a:r>
            <a:r>
              <a:rPr lang="it-IT" sz="1200" dirty="0" err="1"/>
              <a:t>matrix</a:t>
            </a:r>
            <a:r>
              <a:rPr lang="it-IT" sz="1200" dirty="0"/>
              <a:t>)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encrypted</a:t>
            </a:r>
            <a:r>
              <a:rPr lang="it-IT" sz="1200" dirty="0"/>
              <a:t>/</a:t>
            </a:r>
            <a:r>
              <a:rPr lang="it-IT" sz="1200" dirty="0" err="1"/>
              <a:t>encoded</a:t>
            </a:r>
            <a:r>
              <a:rPr lang="it-IT" sz="1200" dirty="0"/>
              <a:t> </a:t>
            </a:r>
            <a:r>
              <a:rPr lang="it-IT" sz="1200" dirty="0" err="1"/>
              <a:t>indipendently</a:t>
            </a:r>
            <a:endParaRPr lang="it-IT" sz="12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it-IT" sz="1200" dirty="0"/>
              <a:t>Operations can be </a:t>
            </a:r>
            <a:r>
              <a:rPr lang="it-IT" sz="1200" dirty="0" err="1"/>
              <a:t>carried</a:t>
            </a:r>
            <a:r>
              <a:rPr lang="it-IT" sz="1200" dirty="0"/>
              <a:t> out on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 </a:t>
            </a:r>
            <a:r>
              <a:rPr lang="it-IT" sz="1200" dirty="0" err="1"/>
              <a:t>using</a:t>
            </a:r>
            <a:r>
              <a:rPr lang="it-IT" sz="1200" dirty="0"/>
              <a:t> </a:t>
            </a:r>
            <a:r>
              <a:rPr lang="it-IT" sz="1200" dirty="0" err="1"/>
              <a:t>block</a:t>
            </a:r>
            <a:r>
              <a:rPr lang="it-IT" sz="1200" dirty="0"/>
              <a:t> </a:t>
            </a:r>
            <a:r>
              <a:rPr lang="it-IT" sz="1200" dirty="0" err="1"/>
              <a:t>matrix</a:t>
            </a:r>
            <a:r>
              <a:rPr lang="it-IT" sz="1200" dirty="0"/>
              <a:t> </a:t>
            </a:r>
            <a:r>
              <a:rPr lang="it-IT" sz="1200" dirty="0" err="1"/>
              <a:t>arithmetics</a:t>
            </a:r>
            <a:endParaRPr lang="it-IT" sz="1200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it-IT" sz="120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it-IT" sz="1200" dirty="0"/>
              <a:t>Benefits:</a:t>
            </a:r>
          </a:p>
          <a:p>
            <a:pPr marL="6286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it-IT" sz="1200" dirty="0" err="1"/>
              <a:t>Smaller</a:t>
            </a:r>
            <a:r>
              <a:rPr lang="it-IT" sz="1200" dirty="0"/>
              <a:t> </a:t>
            </a:r>
            <a:r>
              <a:rPr lang="it-IT" sz="1200" dirty="0" err="1"/>
              <a:t>ciphertexts</a:t>
            </a:r>
            <a:r>
              <a:rPr lang="it-IT" sz="1200" dirty="0"/>
              <a:t>/</a:t>
            </a:r>
            <a:r>
              <a:rPr lang="it-IT" sz="1200" dirty="0" err="1"/>
              <a:t>plaintexts</a:t>
            </a:r>
            <a:endParaRPr lang="it-IT" sz="1200" dirty="0"/>
          </a:p>
          <a:p>
            <a:pPr marL="6286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it-IT" sz="1200" dirty="0" err="1"/>
              <a:t>Easily</a:t>
            </a:r>
            <a:r>
              <a:rPr lang="it-IT" sz="1200" dirty="0"/>
              <a:t> </a:t>
            </a:r>
            <a:r>
              <a:rPr lang="it-IT" sz="1200" dirty="0" err="1"/>
              <a:t>parallelizable</a:t>
            </a:r>
            <a:endParaRPr lang="it-IT" sz="1200" dirty="0">
              <a:cs typeface="Arial"/>
            </a:endParaRPr>
          </a:p>
          <a:p>
            <a:pPr marL="628650" lvl="1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it-IT" sz="1200" dirty="0" err="1">
                <a:cs typeface="Arial"/>
              </a:rPr>
              <a:t>Flexible</a:t>
            </a:r>
            <a:r>
              <a:rPr lang="it-IT" sz="1200" dirty="0">
                <a:cs typeface="Arial"/>
              </a:rPr>
              <a:t>: </a:t>
            </a:r>
            <a:r>
              <a:rPr lang="it-IT" sz="1200" dirty="0" err="1">
                <a:cs typeface="Arial"/>
              </a:rPr>
              <a:t>block</a:t>
            </a:r>
            <a:r>
              <a:rPr lang="it-IT" sz="1200" dirty="0">
                <a:cs typeface="Arial"/>
              </a:rPr>
              <a:t> </a:t>
            </a:r>
            <a:r>
              <a:rPr lang="it-IT" sz="1200" dirty="0" err="1">
                <a:cs typeface="Arial"/>
              </a:rPr>
              <a:t>splits</a:t>
            </a:r>
            <a:r>
              <a:rPr lang="it-IT" sz="1200" dirty="0">
                <a:cs typeface="Arial"/>
              </a:rPr>
              <a:t> can be </a:t>
            </a:r>
            <a:r>
              <a:rPr lang="it-IT" sz="1200" dirty="0" err="1">
                <a:cs typeface="Arial"/>
              </a:rPr>
              <a:t>adjusted</a:t>
            </a:r>
            <a:r>
              <a:rPr lang="it-IT" sz="1200" dirty="0">
                <a:cs typeface="Arial"/>
              </a:rPr>
              <a:t> to </a:t>
            </a:r>
            <a:r>
              <a:rPr lang="it-IT" sz="1200" dirty="0" err="1">
                <a:cs typeface="Arial"/>
              </a:rPr>
              <a:t>maximize</a:t>
            </a:r>
            <a:r>
              <a:rPr lang="it-IT" sz="1200" dirty="0">
                <a:cs typeface="Arial"/>
              </a:rPr>
              <a:t> </a:t>
            </a:r>
            <a:r>
              <a:rPr lang="it-IT" sz="1200" dirty="0" err="1">
                <a:cs typeface="Arial"/>
              </a:rPr>
              <a:t>latency</a:t>
            </a:r>
            <a:r>
              <a:rPr lang="it-IT" sz="1200" dirty="0">
                <a:cs typeface="Arial"/>
              </a:rPr>
              <a:t> or throughput</a:t>
            </a:r>
          </a:p>
        </p:txBody>
      </p:sp>
    </p:spTree>
    <p:extLst>
      <p:ext uri="{BB962C8B-B14F-4D97-AF65-F5344CB8AC3E}">
        <p14:creationId xmlns:p14="http://schemas.microsoft.com/office/powerpoint/2010/main" val="39226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04875" y="799745"/>
            <a:ext cx="7726363" cy="383481"/>
          </a:xfrm>
        </p:spPr>
        <p:txBody>
          <a:bodyPr vert="horz" lIns="180000" tIns="45720" rIns="91440" bIns="45720" rtlCol="0" anchor="t">
            <a:noAutofit/>
          </a:bodyPr>
          <a:lstStyle/>
          <a:p>
            <a:r>
              <a:rPr lang="en-US" sz="1400" dirty="0">
                <a:latin typeface="Arial"/>
                <a:cs typeface="Arial"/>
              </a:rPr>
              <a:t>We can present 4 experiments:</a:t>
            </a:r>
          </a:p>
          <a:p>
            <a:pPr marL="571500" lvl="1" indent="-228600">
              <a:buAutoNum type="arabicPeriod"/>
            </a:pPr>
            <a:r>
              <a:rPr lang="en-US" sz="1200" dirty="0">
                <a:latin typeface="Arial"/>
                <a:cs typeface="Arial"/>
              </a:rPr>
              <a:t>Cryptonet: Model in clear – data encrypted (usual HE inference)</a:t>
            </a:r>
            <a:endParaRPr lang="en-US" sz="1200" dirty="0"/>
          </a:p>
          <a:p>
            <a:pPr marL="571500" lvl="1" indent="-228600">
              <a:buAutoNum type="arabicPeriod"/>
            </a:pPr>
            <a:r>
              <a:rPr lang="en-US" sz="1200" dirty="0">
                <a:latin typeface="Arial"/>
                <a:cs typeface="Arial"/>
              </a:rPr>
              <a:t>Cryptonet: Model encrypted – data in clear (model is exported to client. Model owner offers an oblivious decryption service)</a:t>
            </a:r>
          </a:p>
          <a:p>
            <a:pPr marL="571500" lvl="1" indent="-228600">
              <a:buAutoNum type="arabicPeriod"/>
            </a:pPr>
            <a:r>
              <a:rPr lang="en-US" sz="1200" dirty="0">
                <a:latin typeface="Arial"/>
                <a:cs typeface="Arial"/>
              </a:rPr>
              <a:t>NN20: Model encrypted – data encrypted (Poseidon setting with MHE training and distributed protocols)</a:t>
            </a:r>
            <a:endParaRPr lang="en-US" sz="1200" dirty="0"/>
          </a:p>
          <a:p>
            <a:pPr marL="571500" lvl="1" indent="-228600">
              <a:buAutoNum type="arabicPeriod"/>
            </a:pPr>
            <a:r>
              <a:rPr lang="en-US" sz="1200" dirty="0">
                <a:latin typeface="Arial"/>
                <a:cs typeface="Arial"/>
              </a:rPr>
              <a:t>NN50: Model in clear – data encrypted (usual HE inference with Centralized Bootstrapping)</a:t>
            </a:r>
          </a:p>
          <a:p>
            <a:pPr marL="571500" lvl="1" indent="-228600">
              <a:buAutoNum type="arabicPeriod"/>
            </a:pPr>
            <a:endParaRPr lang="en-US" sz="12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Franklin Gothic Demi Cond"/>
                <a:ea typeface="Roboto Black"/>
                <a:cs typeface="Arial"/>
              </a:rPr>
              <a:t>Experiments</a:t>
            </a:r>
            <a:endParaRPr lang="it-IT" dirty="0" err="1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CasellaDiTesto 4">
            <a:hlinkClick r:id="rId2"/>
          </p:cNvPr>
          <p:cNvSpPr txBox="1"/>
          <p:nvPr/>
        </p:nvSpPr>
        <p:spPr>
          <a:xfrm>
            <a:off x="467131" y="4792562"/>
            <a:ext cx="7318375" cy="4231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dirty="0">
                <a:hlinkClick r:id="rId3"/>
              </a:rPr>
              <a:t>[1] POSEIDON: Privacy-Preserving Federated Neural Network Learning</a:t>
            </a:r>
            <a:endParaRPr lang="en-US" sz="800" dirty="0"/>
          </a:p>
          <a:p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2BBE-B4EF-E23A-01F4-5A01C6D617FC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0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04875" y="799745"/>
            <a:ext cx="7726363" cy="383481"/>
          </a:xfrm>
        </p:spPr>
        <p:txBody>
          <a:bodyPr vert="horz" lIns="180000" tIns="45720" rIns="91440" bIns="45720" rtlCol="0" anchor="t">
            <a:noAutofit/>
          </a:bodyPr>
          <a:lstStyle/>
          <a:p>
            <a:endParaRPr lang="en-US" sz="1400" dirty="0">
              <a:latin typeface="Arial"/>
              <a:cs typeface="Arial"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571500" lvl="1" indent="-228600">
              <a:buAutoNum type="arabicPeriod"/>
            </a:pPr>
            <a:endParaRPr lang="en-US" sz="12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Franklin Gothic Demi Cond"/>
                <a:ea typeface="Roboto Black"/>
                <a:cs typeface="Arial"/>
              </a:rPr>
              <a:t>Experiments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– Scenario 1</a:t>
            </a:r>
            <a:endParaRPr lang="it-IT" dirty="0" err="1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CasellaDiTesto 4">
            <a:hlinkClick r:id="rId2"/>
          </p:cNvPr>
          <p:cNvSpPr txBox="1"/>
          <p:nvPr/>
        </p:nvSpPr>
        <p:spPr>
          <a:xfrm>
            <a:off x="467131" y="4792562"/>
            <a:ext cx="7318375" cy="4231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dirty="0">
                <a:hlinkClick r:id="rId3"/>
              </a:rPr>
              <a:t>[1] POSEIDON: Privacy-Preserving Federated Neural Network Learning</a:t>
            </a:r>
            <a:endParaRPr lang="en-US" sz="800" dirty="0"/>
          </a:p>
          <a:p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2BBE-B4EF-E23A-01F4-5A01C6D617FC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9E547F2-608C-4A95-4458-4BC42865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214" y="1664613"/>
            <a:ext cx="5770934" cy="197234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6CC8D9-36CA-354D-AD70-30888777FF9B}"/>
              </a:ext>
            </a:extLst>
          </p:cNvPr>
          <p:cNvCxnSpPr/>
          <p:nvPr/>
        </p:nvCxnSpPr>
        <p:spPr>
          <a:xfrm>
            <a:off x="2941401" y="2375981"/>
            <a:ext cx="2641060" cy="8512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A7303E-9454-9A77-C8A2-D0E7C6B5B4BC}"/>
              </a:ext>
            </a:extLst>
          </p:cNvPr>
          <p:cNvCxnSpPr>
            <a:cxnSpLocks/>
          </p:cNvCxnSpPr>
          <p:nvPr/>
        </p:nvCxnSpPr>
        <p:spPr>
          <a:xfrm flipH="1" flipV="1">
            <a:off x="2949912" y="2925595"/>
            <a:ext cx="2624036" cy="97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04875" y="799745"/>
            <a:ext cx="7726363" cy="383481"/>
          </a:xfrm>
        </p:spPr>
        <p:txBody>
          <a:bodyPr vert="horz" lIns="180000" tIns="45720" rIns="91440" bIns="45720" rtlCol="0" anchor="t">
            <a:noAutofit/>
          </a:bodyPr>
          <a:lstStyle/>
          <a:p>
            <a:endParaRPr lang="en-US" sz="1400" dirty="0">
              <a:latin typeface="Arial"/>
              <a:cs typeface="Arial"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571500" lvl="1" indent="-228600">
              <a:buAutoNum type="arabicPeriod"/>
            </a:pPr>
            <a:endParaRPr lang="en-US" sz="12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Franklin Gothic Demi Cond"/>
                <a:ea typeface="Roboto Black"/>
                <a:cs typeface="Arial"/>
              </a:rPr>
              <a:t>Experiments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– Scenario 2</a:t>
            </a:r>
            <a:endParaRPr lang="it-IT" dirty="0" err="1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CasellaDiTesto 4">
            <a:hlinkClick r:id="rId2"/>
          </p:cNvPr>
          <p:cNvSpPr txBox="1"/>
          <p:nvPr/>
        </p:nvSpPr>
        <p:spPr>
          <a:xfrm>
            <a:off x="467131" y="4792562"/>
            <a:ext cx="7318375" cy="4231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dirty="0">
                <a:hlinkClick r:id="rId3"/>
              </a:rPr>
              <a:t>[1] POSEIDON: Privacy-Preserving Federated Neural Network Learning</a:t>
            </a:r>
            <a:endParaRPr lang="en-US" sz="800" dirty="0"/>
          </a:p>
          <a:p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2BBE-B4EF-E23A-01F4-5A01C6D617FC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E714CE13-60B6-FA37-3EE6-9BEADB4B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18" y="1182750"/>
            <a:ext cx="4810327" cy="3379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FD478-E172-ED26-50BB-E2196560000F}"/>
              </a:ext>
            </a:extLst>
          </p:cNvPr>
          <p:cNvCxnSpPr/>
          <p:nvPr/>
        </p:nvCxnSpPr>
        <p:spPr>
          <a:xfrm flipV="1">
            <a:off x="2953560" y="2524329"/>
            <a:ext cx="1236630" cy="3647"/>
          </a:xfrm>
          <a:prstGeom prst="straightConnector1">
            <a:avLst/>
          </a:prstGeom>
          <a:ln w="127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80141-057E-5281-FD33-0B5D5B67034A}"/>
              </a:ext>
            </a:extLst>
          </p:cNvPr>
          <p:cNvCxnSpPr>
            <a:cxnSpLocks/>
          </p:cNvCxnSpPr>
          <p:nvPr/>
        </p:nvCxnSpPr>
        <p:spPr>
          <a:xfrm flipH="1" flipV="1">
            <a:off x="2925592" y="2864797"/>
            <a:ext cx="1201367" cy="36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99C480-5E86-276F-C592-FCD2F5ED7087}"/>
              </a:ext>
            </a:extLst>
          </p:cNvPr>
          <p:cNvCxnSpPr/>
          <p:nvPr/>
        </p:nvCxnSpPr>
        <p:spPr>
          <a:xfrm flipH="1">
            <a:off x="4786008" y="1524810"/>
            <a:ext cx="617706" cy="555695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078AF-ED72-6EFE-74D7-8CD3D8638538}"/>
              </a:ext>
            </a:extLst>
          </p:cNvPr>
          <p:cNvCxnSpPr>
            <a:cxnSpLocks/>
          </p:cNvCxnSpPr>
          <p:nvPr/>
        </p:nvCxnSpPr>
        <p:spPr>
          <a:xfrm flipH="1" flipV="1">
            <a:off x="4998800" y="2712802"/>
            <a:ext cx="1231764" cy="3645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9E9D25-F618-F22B-9A72-FE6CD95B8C9A}"/>
              </a:ext>
            </a:extLst>
          </p:cNvPr>
          <p:cNvCxnSpPr>
            <a:cxnSpLocks/>
          </p:cNvCxnSpPr>
          <p:nvPr/>
        </p:nvCxnSpPr>
        <p:spPr>
          <a:xfrm flipH="1" flipV="1">
            <a:off x="4792086" y="3253903"/>
            <a:ext cx="611627" cy="684581"/>
          </a:xfrm>
          <a:prstGeom prst="straightConnector1">
            <a:avLst/>
          </a:prstGeom>
          <a:ln w="12700">
            <a:solidFill>
              <a:schemeClr val="bg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04875" y="799745"/>
            <a:ext cx="7726363" cy="383481"/>
          </a:xfrm>
        </p:spPr>
        <p:txBody>
          <a:bodyPr vert="horz" lIns="180000" tIns="45720" rIns="91440" bIns="45720" rtlCol="0" anchor="t">
            <a:noAutofit/>
          </a:bodyPr>
          <a:lstStyle/>
          <a:p>
            <a:endParaRPr lang="en-US" sz="1400" dirty="0">
              <a:latin typeface="Arial"/>
              <a:cs typeface="Arial"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571500" lvl="1" indent="-228600">
              <a:buAutoNum type="arabicPeriod"/>
            </a:pPr>
            <a:endParaRPr lang="en-US" sz="12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Franklin Gothic Demi Cond"/>
                <a:ea typeface="Roboto Black"/>
                <a:cs typeface="Arial"/>
              </a:rPr>
              <a:t>Experiments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– Scenario 3</a:t>
            </a:r>
            <a:endParaRPr lang="it-IT" dirty="0" err="1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CasellaDiTesto 4">
            <a:hlinkClick r:id="rId2"/>
          </p:cNvPr>
          <p:cNvSpPr txBox="1"/>
          <p:nvPr/>
        </p:nvSpPr>
        <p:spPr>
          <a:xfrm>
            <a:off x="467131" y="4792562"/>
            <a:ext cx="7318375" cy="4231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dirty="0">
                <a:hlinkClick r:id="rId3"/>
              </a:rPr>
              <a:t>[1] POSEIDON: Privacy-Preserving Federated Neural Network Learning</a:t>
            </a:r>
            <a:endParaRPr lang="en-US" sz="800" dirty="0"/>
          </a:p>
          <a:p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72BBE-B4EF-E23A-01F4-5A01C6D617FC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40C7EF5-A93F-3B12-97A1-34A6D936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53" y="1340943"/>
            <a:ext cx="3661247" cy="326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8F646-FF50-66EE-F2D7-9ADA8B8163C9}"/>
              </a:ext>
            </a:extLst>
          </p:cNvPr>
          <p:cNvCxnSpPr/>
          <p:nvPr/>
        </p:nvCxnSpPr>
        <p:spPr>
          <a:xfrm>
            <a:off x="3342666" y="3622337"/>
            <a:ext cx="1558860" cy="8512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1324E-7BEC-F283-1BAA-1968A8811D3D}"/>
              </a:ext>
            </a:extLst>
          </p:cNvPr>
          <p:cNvCxnSpPr>
            <a:cxnSpLocks/>
          </p:cNvCxnSpPr>
          <p:nvPr/>
        </p:nvCxnSpPr>
        <p:spPr>
          <a:xfrm flipH="1" flipV="1">
            <a:off x="3345098" y="4147632"/>
            <a:ext cx="1553994" cy="364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EAE01-84C3-999C-04E7-D6CAC24A6D73}"/>
              </a:ext>
            </a:extLst>
          </p:cNvPr>
          <p:cNvCxnSpPr>
            <a:cxnSpLocks/>
          </p:cNvCxnSpPr>
          <p:nvPr/>
        </p:nvCxnSpPr>
        <p:spPr>
          <a:xfrm flipH="1" flipV="1">
            <a:off x="3345097" y="2031865"/>
            <a:ext cx="1553994" cy="36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Methods</a:t>
            </a:r>
            <a:r>
              <a:rPr lang="it-IT"/>
              <a:t> - Matrix </a:t>
            </a:r>
            <a:r>
              <a:rPr lang="it-IT" err="1"/>
              <a:t>Multiplication</a:t>
            </a:r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1361741"/>
            <a:ext cx="5743574" cy="3357228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031E7AA4-DC58-3E86-E1CF-91737573A1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54" t="860" r="91551" b="39587"/>
          <a:stretch/>
        </p:blipFill>
        <p:spPr>
          <a:xfrm>
            <a:off x="357694" y="2767856"/>
            <a:ext cx="346364" cy="21028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D07B9-D75E-347D-C801-6957B0245E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7433" y="1144183"/>
            <a:ext cx="7646988" cy="1388049"/>
          </a:xfrm>
        </p:spPr>
        <p:txBody>
          <a:bodyPr vert="horz" lIns="180000" tIns="45720" rIns="91440" bIns="45720" rtlCol="0" anchor="t">
            <a:normAutofit/>
          </a:bodyPr>
          <a:lstStyle/>
          <a:p>
            <a:pPr marL="285750" indent="-285750"/>
            <a:r>
              <a:rPr lang="en-US" sz="1400" dirty="0">
                <a:latin typeface="Arial"/>
                <a:cs typeface="Arial"/>
              </a:rPr>
              <a:t>Querier holds batch of </a:t>
            </a:r>
            <a:r>
              <a:rPr lang="en-US" sz="1400" i="1" dirty="0">
                <a:latin typeface="Arial"/>
                <a:cs typeface="Arial"/>
              </a:rPr>
              <a:t>N </a:t>
            </a:r>
            <a:r>
              <a:rPr lang="en-US" sz="1400" dirty="0">
                <a:latin typeface="Arial"/>
                <a:cs typeface="Arial"/>
              </a:rPr>
              <a:t>images:</a:t>
            </a:r>
            <a:endParaRPr lang="en-US" sz="1400" dirty="0"/>
          </a:p>
          <a:p>
            <a:pPr lvl="1"/>
            <a:r>
              <a:rPr lang="en-US" sz="1200" dirty="0">
                <a:latin typeface="Arial"/>
                <a:cs typeface="Arial"/>
              </a:rPr>
              <a:t>Pre-processing tasks (</a:t>
            </a:r>
            <a:r>
              <a:rPr lang="en-US" sz="1200" dirty="0" err="1">
                <a:latin typeface="Arial"/>
                <a:cs typeface="Arial"/>
              </a:rPr>
              <a:t>normalization,padding</a:t>
            </a:r>
            <a:r>
              <a:rPr lang="en-US" sz="1200" dirty="0">
                <a:latin typeface="Arial"/>
                <a:cs typeface="Arial"/>
              </a:rPr>
              <a:t>, etc...)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Images are represented as vectors of size </a:t>
            </a:r>
            <a:r>
              <a:rPr lang="en-US" sz="1200" i="1" dirty="0">
                <a:latin typeface="Arial"/>
                <a:cs typeface="Arial"/>
              </a:rPr>
              <a:t>D </a:t>
            </a:r>
            <a:r>
              <a:rPr lang="en-US" sz="1200" dirty="0">
                <a:latin typeface="Arial"/>
                <a:cs typeface="Arial"/>
              </a:rPr>
              <a:t>(row-major ordering)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The </a:t>
            </a:r>
            <a:r>
              <a:rPr lang="en-US" sz="1200" i="1" dirty="0" err="1">
                <a:latin typeface="Arial"/>
                <a:cs typeface="Arial"/>
              </a:rPr>
              <a:t>NxD</a:t>
            </a:r>
            <a:r>
              <a:rPr lang="en-US" sz="1200" i="1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matrix is transposed</a:t>
            </a:r>
          </a:p>
          <a:p>
            <a:pPr lvl="1"/>
            <a:r>
              <a:rPr lang="en-US" sz="1200" dirty="0">
                <a:latin typeface="Arial"/>
                <a:cs typeface="Arial"/>
              </a:rPr>
              <a:t>The </a:t>
            </a:r>
            <a:r>
              <a:rPr lang="en-US" sz="1200" i="1" dirty="0" err="1">
                <a:latin typeface="Arial"/>
                <a:cs typeface="Arial"/>
              </a:rPr>
              <a:t>NxD</a:t>
            </a:r>
            <a:r>
              <a:rPr lang="en-US" sz="1200" i="1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matrix is row-flattened</a:t>
            </a:r>
            <a:endParaRPr lang="en-US" dirty="0"/>
          </a:p>
          <a:p>
            <a:pPr marL="0" indent="0">
              <a:buNone/>
            </a:pPr>
            <a:endParaRPr lang="en-US" sz="1400" dirty="0">
              <a:solidFill>
                <a:srgbClr val="92D050"/>
              </a:solidFill>
            </a:endParaRPr>
          </a:p>
          <a:p>
            <a:pPr marL="628650" lvl="1" indent="-285750"/>
            <a:endParaRPr lang="en-US" sz="120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Franklin Gothic Demi Cond"/>
                <a:ea typeface="Roboto Black"/>
                <a:cs typeface="Arial"/>
              </a:rPr>
              <a:t>Methods – Input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matrix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packing</a:t>
            </a:r>
            <a:endParaRPr lang="it-IT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E6A06A-FF5B-B3F1-7CE1-1EEF057D15CC}"/>
              </a:ext>
            </a:extLst>
          </p:cNvPr>
          <p:cNvCxnSpPr/>
          <p:nvPr/>
        </p:nvCxnSpPr>
        <p:spPr>
          <a:xfrm flipH="1">
            <a:off x="271767" y="2737728"/>
            <a:ext cx="3647" cy="21303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C5AD4E-088C-D28B-6E73-58C147979402}"/>
              </a:ext>
            </a:extLst>
          </p:cNvPr>
          <p:cNvSpPr txBox="1"/>
          <p:nvPr/>
        </p:nvSpPr>
        <p:spPr>
          <a:xfrm>
            <a:off x="-27967" y="3589506"/>
            <a:ext cx="262647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</a:t>
            </a:r>
          </a:p>
          <a:p>
            <a:endParaRPr lang="en-US">
              <a:cs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F7AD50C-5640-949A-F647-306B16717465}"/>
              </a:ext>
            </a:extLst>
          </p:cNvPr>
          <p:cNvSpPr/>
          <p:nvPr/>
        </p:nvSpPr>
        <p:spPr>
          <a:xfrm>
            <a:off x="748032" y="3584909"/>
            <a:ext cx="711334" cy="462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Arial"/>
              </a:rPr>
              <a:t>Row-major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ABD2E-734F-D9DC-724F-7FD31DEEFA25}"/>
              </a:ext>
            </a:extLst>
          </p:cNvPr>
          <p:cNvSpPr/>
          <p:nvPr/>
        </p:nvSpPr>
        <p:spPr>
          <a:xfrm>
            <a:off x="1488332" y="2929240"/>
            <a:ext cx="1823936" cy="2918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FE016-8720-453A-7980-E33FBA4B128A}"/>
              </a:ext>
            </a:extLst>
          </p:cNvPr>
          <p:cNvSpPr/>
          <p:nvPr/>
        </p:nvSpPr>
        <p:spPr>
          <a:xfrm>
            <a:off x="1488331" y="3221069"/>
            <a:ext cx="1823936" cy="2918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DDAEA-76DF-349E-0572-5A9800DD7E14}"/>
              </a:ext>
            </a:extLst>
          </p:cNvPr>
          <p:cNvSpPr/>
          <p:nvPr/>
        </p:nvSpPr>
        <p:spPr>
          <a:xfrm>
            <a:off x="1488331" y="3512899"/>
            <a:ext cx="1823936" cy="29183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03FAE-72C5-248E-4F7F-A860CB7DF2BA}"/>
              </a:ext>
            </a:extLst>
          </p:cNvPr>
          <p:cNvSpPr/>
          <p:nvPr/>
        </p:nvSpPr>
        <p:spPr>
          <a:xfrm>
            <a:off x="1488331" y="3804729"/>
            <a:ext cx="1823936" cy="29183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A4AC03-6F6A-A0BF-B1F2-539C042566E8}"/>
              </a:ext>
            </a:extLst>
          </p:cNvPr>
          <p:cNvSpPr/>
          <p:nvPr/>
        </p:nvSpPr>
        <p:spPr>
          <a:xfrm>
            <a:off x="1488330" y="4096558"/>
            <a:ext cx="1823936" cy="2918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1F4F-08BC-4B42-AC1B-03EEF145B70D}"/>
              </a:ext>
            </a:extLst>
          </p:cNvPr>
          <p:cNvSpPr/>
          <p:nvPr/>
        </p:nvSpPr>
        <p:spPr>
          <a:xfrm>
            <a:off x="1488330" y="4388388"/>
            <a:ext cx="1823936" cy="29183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EAB40F-150E-448E-1360-55617FBD8292}"/>
              </a:ext>
            </a:extLst>
          </p:cNvPr>
          <p:cNvCxnSpPr>
            <a:cxnSpLocks/>
          </p:cNvCxnSpPr>
          <p:nvPr/>
        </p:nvCxnSpPr>
        <p:spPr>
          <a:xfrm>
            <a:off x="1485291" y="2810685"/>
            <a:ext cx="1771649" cy="85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E6F377-8544-015E-7DDD-12D7009AFFE3}"/>
              </a:ext>
            </a:extLst>
          </p:cNvPr>
          <p:cNvSpPr txBox="1"/>
          <p:nvPr/>
        </p:nvSpPr>
        <p:spPr>
          <a:xfrm>
            <a:off x="2267153" y="2552901"/>
            <a:ext cx="268727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Arial"/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E717BD-6846-88E5-956A-61FA6FCDC515}"/>
              </a:ext>
            </a:extLst>
          </p:cNvPr>
          <p:cNvSpPr/>
          <p:nvPr/>
        </p:nvSpPr>
        <p:spPr>
          <a:xfrm rot="5400000">
            <a:off x="3336586" y="3707452"/>
            <a:ext cx="1823936" cy="2918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0EE3D8-3A64-AB31-EBF5-30EA8712C6B2}"/>
              </a:ext>
            </a:extLst>
          </p:cNvPr>
          <p:cNvSpPr/>
          <p:nvPr/>
        </p:nvSpPr>
        <p:spPr>
          <a:xfrm rot="5400000">
            <a:off x="3628415" y="3707451"/>
            <a:ext cx="1823936" cy="29183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EC9E12-67ED-687D-C40A-F601FE9361EA}"/>
              </a:ext>
            </a:extLst>
          </p:cNvPr>
          <p:cNvSpPr/>
          <p:nvPr/>
        </p:nvSpPr>
        <p:spPr>
          <a:xfrm rot="5400000">
            <a:off x="3920245" y="3707450"/>
            <a:ext cx="1823936" cy="291831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2B800F-9BA2-AC22-4045-8C341F5AADA3}"/>
              </a:ext>
            </a:extLst>
          </p:cNvPr>
          <p:cNvSpPr/>
          <p:nvPr/>
        </p:nvSpPr>
        <p:spPr>
          <a:xfrm rot="5400000">
            <a:off x="4212074" y="3707451"/>
            <a:ext cx="1823936" cy="29183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31D3C6-4BF2-ABA4-7695-1121BB358CA6}"/>
              </a:ext>
            </a:extLst>
          </p:cNvPr>
          <p:cNvSpPr/>
          <p:nvPr/>
        </p:nvSpPr>
        <p:spPr>
          <a:xfrm rot="5400000">
            <a:off x="4503903" y="3713531"/>
            <a:ext cx="1823936" cy="2918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DC52F6-9B7E-C95D-4A8D-CD54F787FE1F}"/>
              </a:ext>
            </a:extLst>
          </p:cNvPr>
          <p:cNvSpPr/>
          <p:nvPr/>
        </p:nvSpPr>
        <p:spPr>
          <a:xfrm rot="5400000">
            <a:off x="4795733" y="3713531"/>
            <a:ext cx="1823936" cy="29183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BA39B-2BFD-01C7-1E7C-12C9C50D376D}"/>
              </a:ext>
            </a:extLst>
          </p:cNvPr>
          <p:cNvSpPr txBox="1"/>
          <p:nvPr/>
        </p:nvSpPr>
        <p:spPr>
          <a:xfrm>
            <a:off x="3601665" y="2634979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/>
              <a:t>D x N</a:t>
            </a:r>
            <a:endParaRPr lang="en-US" i="1" err="1"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BF78BB-4781-CF2B-DA98-A87A64040222}"/>
              </a:ext>
            </a:extLst>
          </p:cNvPr>
          <p:cNvSpPr/>
          <p:nvPr/>
        </p:nvSpPr>
        <p:spPr>
          <a:xfrm>
            <a:off x="6671349" y="3631456"/>
            <a:ext cx="261432" cy="3222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8785CF-EF9E-2875-7E95-242FBD6CC84D}"/>
              </a:ext>
            </a:extLst>
          </p:cNvPr>
          <p:cNvSpPr/>
          <p:nvPr/>
        </p:nvSpPr>
        <p:spPr>
          <a:xfrm>
            <a:off x="6963178" y="3631455"/>
            <a:ext cx="261432" cy="3222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7E947E-6EB0-7F37-54F8-BC6B26B7AE7B}"/>
              </a:ext>
            </a:extLst>
          </p:cNvPr>
          <p:cNvSpPr/>
          <p:nvPr/>
        </p:nvSpPr>
        <p:spPr>
          <a:xfrm>
            <a:off x="7255008" y="3631455"/>
            <a:ext cx="261432" cy="3222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A427CF-1642-06A5-8F76-8A4B8522849C}"/>
              </a:ext>
            </a:extLst>
          </p:cNvPr>
          <p:cNvSpPr/>
          <p:nvPr/>
        </p:nvSpPr>
        <p:spPr>
          <a:xfrm>
            <a:off x="7546837" y="3631454"/>
            <a:ext cx="541102" cy="31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Arial"/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300FDD-515A-3B57-AC1F-7DCAF9E22976}"/>
              </a:ext>
            </a:extLst>
          </p:cNvPr>
          <p:cNvSpPr/>
          <p:nvPr/>
        </p:nvSpPr>
        <p:spPr>
          <a:xfrm>
            <a:off x="8124416" y="3631455"/>
            <a:ext cx="261432" cy="322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19B80C-FC0F-6CAB-4CFD-32FB5D91FCCA}"/>
              </a:ext>
            </a:extLst>
          </p:cNvPr>
          <p:cNvSpPr/>
          <p:nvPr/>
        </p:nvSpPr>
        <p:spPr>
          <a:xfrm>
            <a:off x="8416247" y="3631455"/>
            <a:ext cx="261432" cy="3222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8E710-F5D8-D479-028A-9289CACB2CE3}"/>
              </a:ext>
            </a:extLst>
          </p:cNvPr>
          <p:cNvSpPr/>
          <p:nvPr/>
        </p:nvSpPr>
        <p:spPr>
          <a:xfrm>
            <a:off x="8708076" y="3631454"/>
            <a:ext cx="261432" cy="3222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39823C-EA48-0577-5566-4DCD9D28583E}"/>
              </a:ext>
            </a:extLst>
          </p:cNvPr>
          <p:cNvSpPr txBox="1"/>
          <p:nvPr/>
        </p:nvSpPr>
        <p:spPr>
          <a:xfrm>
            <a:off x="6459165" y="3273357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err="1">
                <a:cs typeface="Arial"/>
              </a:rPr>
              <a:t>DxN</a:t>
            </a:r>
            <a:endParaRPr lang="en-US" err="1">
              <a:cs typeface="Arial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DB0DDEB-D7D3-113B-F8EA-7EDE5C0342FC}"/>
              </a:ext>
            </a:extLst>
          </p:cNvPr>
          <p:cNvSpPr/>
          <p:nvPr/>
        </p:nvSpPr>
        <p:spPr>
          <a:xfrm>
            <a:off x="3350180" y="3566669"/>
            <a:ext cx="711334" cy="462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Arial"/>
              </a:rPr>
              <a:t>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C38F2F-2B2D-66B3-87A6-9E1EC06A00CA}"/>
              </a:ext>
            </a:extLst>
          </p:cNvPr>
          <p:cNvSpPr/>
          <p:nvPr/>
        </p:nvSpPr>
        <p:spPr>
          <a:xfrm>
            <a:off x="5909771" y="3566669"/>
            <a:ext cx="711334" cy="46206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Arial"/>
              </a:rPr>
              <a:t>Flatten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Franklin Gothic Demi Cond"/>
                <a:ea typeface="Roboto Black"/>
                <a:cs typeface="Arial"/>
              </a:rPr>
              <a:t>Methods – Input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matrix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packing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–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complex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trick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91990E-CB5A-E123-E15F-2365BEAB8D68}"/>
                  </a:ext>
                </a:extLst>
              </p:cNvPr>
              <p:cNvSpPr txBox="1"/>
              <p:nvPr/>
            </p:nvSpPr>
            <p:spPr>
              <a:xfrm>
                <a:off x="2286000" y="2110341"/>
                <a:ext cx="4572000" cy="64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91990E-CB5A-E123-E15F-2365BEAB8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110341"/>
                <a:ext cx="4572000" cy="642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240A3C-9C8C-DA74-486D-C5618E3F3797}"/>
                  </a:ext>
                </a:extLst>
              </p:cNvPr>
              <p:cNvSpPr txBox="1"/>
              <p:nvPr/>
            </p:nvSpPr>
            <p:spPr>
              <a:xfrm>
                <a:off x="2194560" y="3102042"/>
                <a:ext cx="466344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240A3C-9C8C-DA74-486D-C5618E3F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3102042"/>
                <a:ext cx="4663440" cy="300082"/>
              </a:xfrm>
              <a:prstGeom prst="rect">
                <a:avLst/>
              </a:prstGeom>
              <a:blipFill>
                <a:blip r:embed="rId3"/>
                <a:stretch>
                  <a:fillRect r="-3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2E3486-2BA9-BEBA-8DB2-2D733DB01331}"/>
                  </a:ext>
                </a:extLst>
              </p:cNvPr>
              <p:cNvSpPr txBox="1"/>
              <p:nvPr/>
            </p:nvSpPr>
            <p:spPr>
              <a:xfrm>
                <a:off x="2194560" y="3601236"/>
                <a:ext cx="457200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2E3486-2BA9-BEBA-8DB2-2D733DB0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3601236"/>
                <a:ext cx="4572000" cy="300082"/>
              </a:xfrm>
              <a:prstGeom prst="rect">
                <a:avLst/>
              </a:prstGeom>
              <a:blipFill>
                <a:blip r:embed="rId4"/>
                <a:stretch>
                  <a:fillRect r="-3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E17F74-FBB4-C0E9-FECC-23F997EA2108}"/>
                  </a:ext>
                </a:extLst>
              </p:cNvPr>
              <p:cNvSpPr txBox="1"/>
              <p:nvPr/>
            </p:nvSpPr>
            <p:spPr>
              <a:xfrm>
                <a:off x="2194560" y="4100430"/>
                <a:ext cx="457200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…0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E17F74-FBB4-C0E9-FECC-23F997EA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4100430"/>
                <a:ext cx="4572000" cy="300082"/>
              </a:xfrm>
              <a:prstGeom prst="rect">
                <a:avLst/>
              </a:prstGeom>
              <a:blipFill>
                <a:blip r:embed="rId5"/>
                <a:stretch>
                  <a:fillRect r="-3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B10202-8650-AE65-AB86-1CE6D1B3CF95}"/>
                  </a:ext>
                </a:extLst>
              </p:cNvPr>
              <p:cNvSpPr txBox="1"/>
              <p:nvPr/>
            </p:nvSpPr>
            <p:spPr>
              <a:xfrm>
                <a:off x="3041374" y="2651919"/>
                <a:ext cx="4572000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B10202-8650-AE65-AB86-1CE6D1B3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74" y="2651919"/>
                <a:ext cx="457200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uble Brace 41">
            <a:extLst>
              <a:ext uri="{FF2B5EF4-FFF2-40B4-BE49-F238E27FC236}">
                <a16:creationId xmlns:a16="http://schemas.microsoft.com/office/drawing/2014/main" id="{EB016D68-77F1-3C4E-7EA8-5E879C39C58A}"/>
              </a:ext>
            </a:extLst>
          </p:cNvPr>
          <p:cNvSpPr/>
          <p:nvPr/>
        </p:nvSpPr>
        <p:spPr>
          <a:xfrm>
            <a:off x="1995777" y="3164619"/>
            <a:ext cx="6663193" cy="1235893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C5E902-FF91-2DE0-80EF-8035AE35EE74}"/>
              </a:ext>
            </a:extLst>
          </p:cNvPr>
          <p:cNvSpPr txBox="1"/>
          <p:nvPr/>
        </p:nvSpPr>
        <p:spPr>
          <a:xfrm>
            <a:off x="1207025" y="3601236"/>
            <a:ext cx="9875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Slots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511642-02D1-D397-6C5F-74E53F762746}"/>
              </a:ext>
            </a:extLst>
          </p:cNvPr>
          <p:cNvSpPr/>
          <p:nvPr/>
        </p:nvSpPr>
        <p:spPr>
          <a:xfrm>
            <a:off x="2286000" y="3102042"/>
            <a:ext cx="6054918" cy="30008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6B99F0-431A-D128-E2DB-99490271B3E5}"/>
              </a:ext>
            </a:extLst>
          </p:cNvPr>
          <p:cNvSpPr/>
          <p:nvPr/>
        </p:nvSpPr>
        <p:spPr>
          <a:xfrm>
            <a:off x="2286000" y="3601236"/>
            <a:ext cx="6054918" cy="30008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C8421-5338-9BEE-DEB0-21BE6959B303}"/>
              </a:ext>
            </a:extLst>
          </p:cNvPr>
          <p:cNvSpPr txBox="1"/>
          <p:nvPr/>
        </p:nvSpPr>
        <p:spPr>
          <a:xfrm>
            <a:off x="1207025" y="1252305"/>
            <a:ext cx="74519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Input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packed</a:t>
            </a:r>
            <a:r>
              <a:rPr lang="it-IT" dirty="0"/>
              <a:t> with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trick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for the </a:t>
            </a:r>
            <a:r>
              <a:rPr lang="it-IT" dirty="0" err="1"/>
              <a:t>multiplication</a:t>
            </a:r>
            <a:r>
              <a:rPr lang="it-IT" dirty="0"/>
              <a:t> (red)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729DEF-758F-679A-BE26-369068222749}"/>
              </a:ext>
            </a:extLst>
          </p:cNvPr>
          <p:cNvSpPr/>
          <p:nvPr/>
        </p:nvSpPr>
        <p:spPr>
          <a:xfrm>
            <a:off x="2286000" y="4051533"/>
            <a:ext cx="3860358" cy="348979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latin typeface="Franklin Gothic Demi Cond"/>
                <a:ea typeface="Roboto Black"/>
                <a:cs typeface="Arial"/>
              </a:rPr>
              <a:t>Methods – Weight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matrix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diagonal</a:t>
            </a:r>
            <a:r>
              <a:rPr lang="it-IT" dirty="0">
                <a:latin typeface="Franklin Gothic Demi Cond"/>
                <a:ea typeface="Roboto Black"/>
                <a:cs typeface="Arial"/>
              </a:rPr>
              <a:t> </a:t>
            </a:r>
            <a:r>
              <a:rPr lang="it-IT" dirty="0" err="1">
                <a:latin typeface="Franklin Gothic Demi Cond"/>
                <a:ea typeface="Roboto Black"/>
                <a:cs typeface="Arial"/>
              </a:rPr>
              <a:t>packing</a:t>
            </a:r>
            <a:endParaRPr lang="it-IT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350C7-5602-9A96-F78A-A1F9849D7165}"/>
              </a:ext>
            </a:extLst>
          </p:cNvPr>
          <p:cNvSpPr txBox="1"/>
          <p:nvPr/>
        </p:nvSpPr>
        <p:spPr>
          <a:xfrm>
            <a:off x="2043011" y="2834407"/>
            <a:ext cx="2152244" cy="561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70ADF-4717-B3CA-E302-28833BD3716B}"/>
                  </a:ext>
                </a:extLst>
              </p:cNvPr>
              <p:cNvSpPr txBox="1"/>
              <p:nvPr/>
            </p:nvSpPr>
            <p:spPr>
              <a:xfrm>
                <a:off x="904875" y="3031392"/>
                <a:ext cx="5690680" cy="106785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03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70ADF-4717-B3CA-E302-28833BD37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3031392"/>
                <a:ext cx="5690680" cy="1067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34470F0-A940-4F5E-7F9C-757313C1F276}"/>
              </a:ext>
            </a:extLst>
          </p:cNvPr>
          <p:cNvSpPr/>
          <p:nvPr/>
        </p:nvSpPr>
        <p:spPr>
          <a:xfrm>
            <a:off x="1079191" y="3093058"/>
            <a:ext cx="361456" cy="20727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00286-AB5A-7645-87CB-87E4E42CDCB6}"/>
              </a:ext>
            </a:extLst>
          </p:cNvPr>
          <p:cNvSpPr/>
          <p:nvPr/>
        </p:nvSpPr>
        <p:spPr>
          <a:xfrm>
            <a:off x="1637495" y="3348691"/>
            <a:ext cx="361456" cy="20727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DFAFD-1178-C482-8B61-B1AB5315CF24}"/>
              </a:ext>
            </a:extLst>
          </p:cNvPr>
          <p:cNvSpPr/>
          <p:nvPr/>
        </p:nvSpPr>
        <p:spPr>
          <a:xfrm>
            <a:off x="2249358" y="3644077"/>
            <a:ext cx="361456" cy="20727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F44CF-971C-13D1-543B-6CE503E4F7BD}"/>
              </a:ext>
            </a:extLst>
          </p:cNvPr>
          <p:cNvSpPr/>
          <p:nvPr/>
        </p:nvSpPr>
        <p:spPr>
          <a:xfrm>
            <a:off x="2853657" y="3115293"/>
            <a:ext cx="361456" cy="207272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8485A-E390-CB45-4CD3-40AF5EF0DFE9}"/>
              </a:ext>
            </a:extLst>
          </p:cNvPr>
          <p:cNvSpPr/>
          <p:nvPr/>
        </p:nvSpPr>
        <p:spPr>
          <a:xfrm>
            <a:off x="1080244" y="3363188"/>
            <a:ext cx="361456" cy="207272"/>
          </a:xfrm>
          <a:prstGeom prst="rect">
            <a:avLst/>
          </a:prstGeom>
          <a:solidFill>
            <a:srgbClr val="88FF7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3C0A4-2D0D-1C16-7BD7-9BDBE6070CD4}"/>
              </a:ext>
            </a:extLst>
          </p:cNvPr>
          <p:cNvSpPr/>
          <p:nvPr/>
        </p:nvSpPr>
        <p:spPr>
          <a:xfrm>
            <a:off x="1637495" y="3647556"/>
            <a:ext cx="361456" cy="207272"/>
          </a:xfrm>
          <a:prstGeom prst="rect">
            <a:avLst/>
          </a:prstGeom>
          <a:solidFill>
            <a:srgbClr val="88FF7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407F74-19A0-8DB1-7B66-82B1557177EA}"/>
              </a:ext>
            </a:extLst>
          </p:cNvPr>
          <p:cNvSpPr/>
          <p:nvPr/>
        </p:nvSpPr>
        <p:spPr>
          <a:xfrm>
            <a:off x="2249358" y="3091438"/>
            <a:ext cx="361456" cy="207272"/>
          </a:xfrm>
          <a:prstGeom prst="rect">
            <a:avLst/>
          </a:prstGeom>
          <a:solidFill>
            <a:srgbClr val="88FF7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CF600-23F2-0F15-E463-AC862A3B081F}"/>
              </a:ext>
            </a:extLst>
          </p:cNvPr>
          <p:cNvSpPr/>
          <p:nvPr/>
        </p:nvSpPr>
        <p:spPr>
          <a:xfrm>
            <a:off x="2853657" y="3390391"/>
            <a:ext cx="361456" cy="207272"/>
          </a:xfrm>
          <a:prstGeom prst="rect">
            <a:avLst/>
          </a:prstGeom>
          <a:solidFill>
            <a:srgbClr val="88FF7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48739-ABD4-5945-0209-8C3CFBDB23AA}"/>
              </a:ext>
            </a:extLst>
          </p:cNvPr>
          <p:cNvSpPr/>
          <p:nvPr/>
        </p:nvSpPr>
        <p:spPr>
          <a:xfrm>
            <a:off x="1079191" y="3634289"/>
            <a:ext cx="361456" cy="207272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2E00F0-5C65-C1E2-98C7-ACF334E12726}"/>
              </a:ext>
            </a:extLst>
          </p:cNvPr>
          <p:cNvSpPr/>
          <p:nvPr/>
        </p:nvSpPr>
        <p:spPr>
          <a:xfrm>
            <a:off x="1637495" y="3049826"/>
            <a:ext cx="361456" cy="207272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105E8-E15F-5CF0-7692-AA7C9AE3BB2B}"/>
              </a:ext>
            </a:extLst>
          </p:cNvPr>
          <p:cNvSpPr/>
          <p:nvPr/>
        </p:nvSpPr>
        <p:spPr>
          <a:xfrm>
            <a:off x="2270771" y="3337502"/>
            <a:ext cx="361456" cy="207272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8F0B-6A90-CA5D-634A-2768090C75F1}"/>
              </a:ext>
            </a:extLst>
          </p:cNvPr>
          <p:cNvSpPr/>
          <p:nvPr/>
        </p:nvSpPr>
        <p:spPr>
          <a:xfrm>
            <a:off x="2861221" y="3634289"/>
            <a:ext cx="361456" cy="207272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8783FA-04DF-2392-6036-D5F7D6F3CBBD}"/>
                  </a:ext>
                </a:extLst>
              </p:cNvPr>
              <p:cNvSpPr txBox="1"/>
              <p:nvPr/>
            </p:nvSpPr>
            <p:spPr>
              <a:xfrm>
                <a:off x="2637913" y="3274363"/>
                <a:ext cx="4572000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8783FA-04DF-2392-6036-D5F7D6F3C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13" y="3274363"/>
                <a:ext cx="4572000" cy="711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1DEF17-B9E8-4DD4-0BF5-E64B095E3193}"/>
              </a:ext>
            </a:extLst>
          </p:cNvPr>
          <p:cNvCxnSpPr/>
          <p:nvPr/>
        </p:nvCxnSpPr>
        <p:spPr>
          <a:xfrm>
            <a:off x="6684859" y="3322565"/>
            <a:ext cx="0" cy="389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6A9BA-9659-9C62-954F-0B297A8F33B0}"/>
              </a:ext>
            </a:extLst>
          </p:cNvPr>
          <p:cNvCxnSpPr>
            <a:cxnSpLocks/>
          </p:cNvCxnSpPr>
          <p:nvPr/>
        </p:nvCxnSpPr>
        <p:spPr>
          <a:xfrm>
            <a:off x="4021172" y="3257098"/>
            <a:ext cx="12525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0C36E4-D9C6-925B-6DE7-E953559F3343}"/>
                  </a:ext>
                </a:extLst>
              </p:cNvPr>
              <p:cNvSpPr txBox="1"/>
              <p:nvPr/>
            </p:nvSpPr>
            <p:spPr>
              <a:xfrm>
                <a:off x="4005270" y="2965252"/>
                <a:ext cx="13281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𝑅𝑜𝑤𝑠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0C36E4-D9C6-925B-6DE7-E953559F3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270" y="2965252"/>
                <a:ext cx="1328121" cy="300082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9BEAA0-EFB0-CFDB-97C5-3C5FF6CD32D2}"/>
              </a:ext>
            </a:extLst>
          </p:cNvPr>
          <p:cNvCxnSpPr/>
          <p:nvPr/>
        </p:nvCxnSpPr>
        <p:spPr>
          <a:xfrm>
            <a:off x="4037074" y="2960006"/>
            <a:ext cx="2512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B7202F-36EF-2B51-1490-190055334E42}"/>
                  </a:ext>
                </a:extLst>
              </p:cNvPr>
              <p:cNvSpPr txBox="1"/>
              <p:nvPr/>
            </p:nvSpPr>
            <p:spPr>
              <a:xfrm>
                <a:off x="4021172" y="2653633"/>
                <a:ext cx="259028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𝑅𝑜𝑤𝑠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𝐶𝑜𝑙𝑠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B7202F-36EF-2B51-1490-19005533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172" y="2653633"/>
                <a:ext cx="2590285" cy="300082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EF10D-A93D-E8E0-7D7B-36ABD24EA4E7}"/>
                  </a:ext>
                </a:extLst>
              </p:cNvPr>
              <p:cNvSpPr txBox="1"/>
              <p:nvPr/>
            </p:nvSpPr>
            <p:spPr>
              <a:xfrm>
                <a:off x="6685126" y="3366323"/>
                <a:ext cx="186855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𝑅𝑜𝑤𝑠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+1)/2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EF10D-A93D-E8E0-7D7B-36ABD24E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126" y="3366323"/>
                <a:ext cx="1868555" cy="300082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13E589D-537D-327E-DAE5-423D350F3B58}"/>
              </a:ext>
            </a:extLst>
          </p:cNvPr>
          <p:cNvSpPr txBox="1"/>
          <p:nvPr/>
        </p:nvSpPr>
        <p:spPr>
          <a:xfrm>
            <a:off x="936677" y="1343898"/>
            <a:ext cx="749170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Weight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diagonalized</a:t>
            </a:r>
            <a:r>
              <a:rPr lang="it-IT" dirty="0"/>
              <a:t> (</a:t>
            </a:r>
            <a:r>
              <a:rPr lang="it-IT" dirty="0" err="1"/>
              <a:t>generalized</a:t>
            </a:r>
            <a:r>
              <a:rPr lang="it-IT" dirty="0"/>
              <a:t> </a:t>
            </a:r>
            <a:r>
              <a:rPr lang="it-IT" dirty="0" err="1"/>
              <a:t>diagonals</a:t>
            </a:r>
            <a:r>
              <a:rPr lang="it-IT" dirty="0"/>
              <a:t> for non-</a:t>
            </a:r>
            <a:r>
              <a:rPr lang="it-IT" dirty="0" err="1"/>
              <a:t>square</a:t>
            </a:r>
            <a:r>
              <a:rPr lang="it-IT" dirty="0"/>
              <a:t>) and the </a:t>
            </a:r>
            <a:r>
              <a:rPr lang="it-IT" dirty="0" err="1"/>
              <a:t>diagonals</a:t>
            </a:r>
            <a:r>
              <a:rPr lang="it-IT" dirty="0"/>
              <a:t> are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packed</a:t>
            </a:r>
            <a:r>
              <a:rPr lang="it-IT" dirty="0"/>
              <a:t> </a:t>
            </a:r>
            <a:r>
              <a:rPr lang="it-IT" dirty="0" err="1"/>
              <a:t>together</a:t>
            </a:r>
            <a:r>
              <a:rPr lang="it-IT" dirty="0"/>
              <a:t> with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trick</a:t>
            </a:r>
            <a:r>
              <a:rPr lang="it-IT" dirty="0"/>
              <a:t>. </a:t>
            </a:r>
            <a:r>
              <a:rPr lang="it-IT" dirty="0" err="1"/>
              <a:t>Additionally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in the </a:t>
            </a:r>
            <a:r>
              <a:rPr lang="it-IT" dirty="0" err="1"/>
              <a:t>diagonal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replicated</a:t>
            </a:r>
            <a:r>
              <a:rPr lang="it-IT" dirty="0"/>
              <a:t> a </a:t>
            </a:r>
            <a:r>
              <a:rPr lang="it-IT" dirty="0" err="1"/>
              <a:t>number</a:t>
            </a:r>
            <a:r>
              <a:rPr lang="it-IT" dirty="0"/>
              <a:t> of times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of the input </a:t>
            </a:r>
            <a:r>
              <a:rPr lang="it-IT" dirty="0" err="1"/>
              <a:t>matrix</a:t>
            </a:r>
            <a:r>
              <a:rPr lang="it-IT" dirty="0"/>
              <a:t> for </a:t>
            </a:r>
            <a:r>
              <a:rPr lang="it-IT" dirty="0" err="1"/>
              <a:t>multiplication</a:t>
            </a:r>
            <a:r>
              <a:rPr lang="it-IT" dirty="0"/>
              <a:t> </a:t>
            </a:r>
            <a:r>
              <a:rPr lang="it-IT" dirty="0" err="1"/>
              <a:t>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432</Words>
  <Application>Microsoft Office PowerPoint</Application>
  <PresentationFormat>On-screen Show (16:9)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Privacy-preserving inference on DNNs with MHE</vt:lpstr>
      <vt:lpstr>Experiments</vt:lpstr>
      <vt:lpstr>Experiments – Scenario 1</vt:lpstr>
      <vt:lpstr>Experiments – Scenario 2</vt:lpstr>
      <vt:lpstr>Experiments – Scenario 3</vt:lpstr>
      <vt:lpstr>Methods - Matrix Multiplication</vt:lpstr>
      <vt:lpstr>Methods – Input matrix packing</vt:lpstr>
      <vt:lpstr>Methods – Input matrix packing – complex trick </vt:lpstr>
      <vt:lpstr>Methods – Weight matrix diagonal packing</vt:lpstr>
      <vt:lpstr>Methods - Convolutional layer «linearization»</vt:lpstr>
      <vt:lpstr>Methods - Convolutional layer «linearization» cont’d</vt:lpstr>
      <vt:lpstr>Methods – Block Matrix Arithmetics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Intoci Francesco</cp:lastModifiedBy>
  <cp:revision>297</cp:revision>
  <cp:lastPrinted>2019-06-19T13:21:30Z</cp:lastPrinted>
  <dcterms:created xsi:type="dcterms:W3CDTF">2019-04-02T06:24:35Z</dcterms:created>
  <dcterms:modified xsi:type="dcterms:W3CDTF">2022-08-12T12:27:27Z</dcterms:modified>
</cp:coreProperties>
</file>